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0"/>
  </p:notesMasterIdLst>
  <p:sldIdLst>
    <p:sldId id="565" r:id="rId3"/>
    <p:sldId id="568" r:id="rId4"/>
    <p:sldId id="4151" r:id="rId5"/>
    <p:sldId id="4152" r:id="rId6"/>
    <p:sldId id="4153" r:id="rId7"/>
    <p:sldId id="4154" r:id="rId8"/>
    <p:sldId id="4155" r:id="rId9"/>
    <p:sldId id="4156" r:id="rId10"/>
    <p:sldId id="4157" r:id="rId11"/>
    <p:sldId id="4158" r:id="rId12"/>
    <p:sldId id="4159" r:id="rId13"/>
    <p:sldId id="4175" r:id="rId14"/>
    <p:sldId id="4160" r:id="rId15"/>
    <p:sldId id="4161" r:id="rId16"/>
    <p:sldId id="4162" r:id="rId17"/>
    <p:sldId id="4176" r:id="rId18"/>
    <p:sldId id="4163" r:id="rId19"/>
    <p:sldId id="4164" r:id="rId20"/>
    <p:sldId id="4165" r:id="rId21"/>
    <p:sldId id="4167" r:id="rId22"/>
    <p:sldId id="4193" r:id="rId23"/>
    <p:sldId id="4166" r:id="rId24"/>
    <p:sldId id="4192" r:id="rId25"/>
    <p:sldId id="4177" r:id="rId26"/>
    <p:sldId id="4168" r:id="rId27"/>
    <p:sldId id="4169" r:id="rId28"/>
    <p:sldId id="4170" r:id="rId29"/>
    <p:sldId id="4171" r:id="rId30"/>
    <p:sldId id="4172" r:id="rId31"/>
    <p:sldId id="4173" r:id="rId32"/>
    <p:sldId id="4174" r:id="rId33"/>
    <p:sldId id="4182" r:id="rId34"/>
    <p:sldId id="4178" r:id="rId35"/>
    <p:sldId id="4179" r:id="rId36"/>
    <p:sldId id="4183" r:id="rId37"/>
    <p:sldId id="4180" r:id="rId38"/>
    <p:sldId id="4187" r:id="rId39"/>
    <p:sldId id="4188" r:id="rId40"/>
    <p:sldId id="4185" r:id="rId41"/>
    <p:sldId id="4186" r:id="rId42"/>
    <p:sldId id="4181" r:id="rId43"/>
    <p:sldId id="4194" r:id="rId44"/>
    <p:sldId id="4189" r:id="rId45"/>
    <p:sldId id="4190" r:id="rId46"/>
    <p:sldId id="4191" r:id="rId47"/>
    <p:sldId id="4195" r:id="rId48"/>
    <p:sldId id="277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1752"/>
    <a:srgbClr val="D56E48"/>
    <a:srgbClr val="11CCDD"/>
    <a:srgbClr val="F09063"/>
    <a:srgbClr val="FFFFFF"/>
    <a:srgbClr val="E7C24C"/>
    <a:srgbClr val="FF0909"/>
    <a:srgbClr val="4472C4"/>
    <a:srgbClr val="D1C3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59" autoAdjust="0"/>
    <p:restoredTop sz="94721"/>
  </p:normalViewPr>
  <p:slideViewPr>
    <p:cSldViewPr snapToGrid="0" snapToObjects="1">
      <p:cViewPr>
        <p:scale>
          <a:sx n="80" d="100"/>
          <a:sy n="80" d="100"/>
        </p:scale>
        <p:origin x="662"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23B49A-4BEA-4806-B5DF-FD3F05818557}" type="doc">
      <dgm:prSet loTypeId="urn:microsoft.com/office/officeart/2009/3/layout/StepUpProcess" loCatId="process" qsTypeId="urn:microsoft.com/office/officeart/2005/8/quickstyle/simple1" qsCatId="simple" csTypeId="urn:microsoft.com/office/officeart/2005/8/colors/accent3_1" csCatId="accent3" phldr="1"/>
      <dgm:spPr/>
      <dgm:t>
        <a:bodyPr/>
        <a:lstStyle/>
        <a:p>
          <a:endParaRPr lang="en-US"/>
        </a:p>
      </dgm:t>
    </dgm:pt>
    <dgm:pt modelId="{886BF19A-490E-4AE9-8B81-2114246FA824}">
      <dgm:prSet custT="1"/>
      <dgm:spPr/>
      <dgm:t>
        <a:bodyPr/>
        <a:lstStyle/>
        <a:p>
          <a:r>
            <a:rPr lang="en-US" sz="1200" b="1" dirty="0">
              <a:solidFill>
                <a:schemeClr val="tx1"/>
              </a:solidFill>
              <a:latin typeface="Montserrat" panose="00000500000000000000" pitchFamily="2" charset="0"/>
            </a:rPr>
            <a:t>Data Wrangling &amp; Analysis: </a:t>
          </a:r>
          <a:r>
            <a:rPr lang="en-US" sz="1200" dirty="0">
              <a:solidFill>
                <a:schemeClr val="tx1"/>
              </a:solidFill>
              <a:latin typeface="Montserrat" panose="00000500000000000000" pitchFamily="2" charset="0"/>
            </a:rPr>
            <a:t>Automate reconciliation and analysis of financial data.</a:t>
          </a:r>
        </a:p>
      </dgm:t>
    </dgm:pt>
    <dgm:pt modelId="{C477C0ED-61AB-41E5-80FF-3C2BA8BC53A1}" type="parTrans" cxnId="{8383E7FF-8120-4D9E-AD78-F4781626C1E4}">
      <dgm:prSet/>
      <dgm:spPr/>
      <dgm:t>
        <a:bodyPr/>
        <a:lstStyle/>
        <a:p>
          <a:endParaRPr lang="en-US" sz="1200">
            <a:latin typeface="Montserrat" panose="00000500000000000000" pitchFamily="2" charset="0"/>
          </a:endParaRPr>
        </a:p>
      </dgm:t>
    </dgm:pt>
    <dgm:pt modelId="{922117AE-A955-4F0D-852B-634ADCC661F2}" type="sibTrans" cxnId="{8383E7FF-8120-4D9E-AD78-F4781626C1E4}">
      <dgm:prSet/>
      <dgm:spPr/>
      <dgm:t>
        <a:bodyPr/>
        <a:lstStyle/>
        <a:p>
          <a:endParaRPr lang="en-US" sz="1200">
            <a:latin typeface="Montserrat" panose="00000500000000000000" pitchFamily="2" charset="0"/>
          </a:endParaRPr>
        </a:p>
      </dgm:t>
    </dgm:pt>
    <dgm:pt modelId="{64F24879-2BC1-48B4-83A8-E421F30A80C8}">
      <dgm:prSet custT="1"/>
      <dgm:spPr/>
      <dgm:t>
        <a:bodyPr/>
        <a:lstStyle/>
        <a:p>
          <a:r>
            <a:rPr lang="en-US" sz="1200" b="1" dirty="0">
              <a:latin typeface="Montserrat" panose="00000500000000000000" pitchFamily="2" charset="0"/>
            </a:rPr>
            <a:t>Competitor Analysis: </a:t>
          </a:r>
          <a:r>
            <a:rPr lang="en-US" sz="1200" b="0" dirty="0">
              <a:latin typeface="Montserrat" panose="00000500000000000000" pitchFamily="2" charset="0"/>
            </a:rPr>
            <a:t>A</a:t>
          </a:r>
          <a:r>
            <a:rPr lang="en-US" sz="1200" dirty="0">
              <a:latin typeface="Montserrat" panose="00000500000000000000" pitchFamily="2" charset="0"/>
            </a:rPr>
            <a:t>nalyze competitors' financials and strategic positioning.</a:t>
          </a:r>
        </a:p>
      </dgm:t>
    </dgm:pt>
    <dgm:pt modelId="{96433CE6-22B1-41E2-8CCF-C9A669E4F8E8}" type="parTrans" cxnId="{C46DFA52-5372-458F-B216-FD84DB71D475}">
      <dgm:prSet/>
      <dgm:spPr/>
      <dgm:t>
        <a:bodyPr/>
        <a:lstStyle/>
        <a:p>
          <a:endParaRPr lang="en-US" sz="1200">
            <a:latin typeface="Montserrat" panose="00000500000000000000" pitchFamily="2" charset="0"/>
          </a:endParaRPr>
        </a:p>
      </dgm:t>
    </dgm:pt>
    <dgm:pt modelId="{B7BCBF17-9EE0-4775-9464-EF75715AA238}" type="sibTrans" cxnId="{C46DFA52-5372-458F-B216-FD84DB71D475}">
      <dgm:prSet/>
      <dgm:spPr/>
      <dgm:t>
        <a:bodyPr/>
        <a:lstStyle/>
        <a:p>
          <a:endParaRPr lang="en-US" sz="1200">
            <a:latin typeface="Montserrat" panose="00000500000000000000" pitchFamily="2" charset="0"/>
          </a:endParaRPr>
        </a:p>
      </dgm:t>
    </dgm:pt>
    <dgm:pt modelId="{97BEEFBB-3527-43A5-B8E3-509E77758131}">
      <dgm:prSet custT="1"/>
      <dgm:spPr/>
      <dgm:t>
        <a:bodyPr/>
        <a:lstStyle/>
        <a:p>
          <a:r>
            <a:rPr lang="en-US" sz="1200" b="1" dirty="0">
              <a:latin typeface="Montserrat" panose="00000500000000000000" pitchFamily="2" charset="0"/>
            </a:rPr>
            <a:t>Anomaly Detection: </a:t>
          </a:r>
          <a:r>
            <a:rPr lang="en-US" sz="1200" dirty="0">
              <a:latin typeface="Montserrat" panose="00000500000000000000" pitchFamily="2" charset="0"/>
            </a:rPr>
            <a:t>Identify errors in financial transactions with AI.</a:t>
          </a:r>
        </a:p>
      </dgm:t>
    </dgm:pt>
    <dgm:pt modelId="{E7399595-75C3-48A1-89AE-12B360354B39}" type="parTrans" cxnId="{94D1F809-A950-48F6-8E5F-0A4793EC7350}">
      <dgm:prSet/>
      <dgm:spPr/>
      <dgm:t>
        <a:bodyPr/>
        <a:lstStyle/>
        <a:p>
          <a:endParaRPr lang="en-US" sz="1200">
            <a:latin typeface="Montserrat" panose="00000500000000000000" pitchFamily="2" charset="0"/>
          </a:endParaRPr>
        </a:p>
      </dgm:t>
    </dgm:pt>
    <dgm:pt modelId="{A7A1B8FE-FD8B-4801-93C4-0F7F9C0E8865}" type="sibTrans" cxnId="{94D1F809-A950-48F6-8E5F-0A4793EC7350}">
      <dgm:prSet/>
      <dgm:spPr/>
      <dgm:t>
        <a:bodyPr/>
        <a:lstStyle/>
        <a:p>
          <a:endParaRPr lang="en-US" sz="1200">
            <a:latin typeface="Montserrat" panose="00000500000000000000" pitchFamily="2" charset="0"/>
          </a:endParaRPr>
        </a:p>
      </dgm:t>
    </dgm:pt>
    <dgm:pt modelId="{225DC186-8542-4D20-8B0F-B05B34327DB5}">
      <dgm:prSet custT="1"/>
      <dgm:spPr/>
      <dgm:t>
        <a:bodyPr/>
        <a:lstStyle/>
        <a:p>
          <a:r>
            <a:rPr lang="en-US" sz="1200" b="1" dirty="0">
              <a:latin typeface="Montserrat" panose="00000500000000000000" pitchFamily="2" charset="0"/>
            </a:rPr>
            <a:t>Time Series Forecasting: </a:t>
          </a:r>
          <a:r>
            <a:rPr lang="en-US" sz="1200" dirty="0">
              <a:latin typeface="Montserrat" panose="00000500000000000000" pitchFamily="2" charset="0"/>
            </a:rPr>
            <a:t>Predict financial performance using historical data and market trends.</a:t>
          </a:r>
        </a:p>
      </dgm:t>
    </dgm:pt>
    <dgm:pt modelId="{6E912119-34B1-4061-9D42-E4DA75B0D80D}" type="parTrans" cxnId="{7E564F15-4F16-4F9C-813A-DA482208AD8D}">
      <dgm:prSet/>
      <dgm:spPr/>
      <dgm:t>
        <a:bodyPr/>
        <a:lstStyle/>
        <a:p>
          <a:endParaRPr lang="en-US" sz="1200">
            <a:latin typeface="Montserrat" panose="00000500000000000000" pitchFamily="2" charset="0"/>
          </a:endParaRPr>
        </a:p>
      </dgm:t>
    </dgm:pt>
    <dgm:pt modelId="{57679991-CFCF-49E2-BF33-4981DFB1C766}" type="sibTrans" cxnId="{7E564F15-4F16-4F9C-813A-DA482208AD8D}">
      <dgm:prSet/>
      <dgm:spPr/>
      <dgm:t>
        <a:bodyPr/>
        <a:lstStyle/>
        <a:p>
          <a:endParaRPr lang="en-US" sz="1200">
            <a:latin typeface="Montserrat" panose="00000500000000000000" pitchFamily="2" charset="0"/>
          </a:endParaRPr>
        </a:p>
      </dgm:t>
    </dgm:pt>
    <dgm:pt modelId="{97552BD8-92D8-416D-9A3F-6E9010FD1228}">
      <dgm:prSet custT="1"/>
      <dgm:spPr/>
      <dgm:t>
        <a:bodyPr/>
        <a:lstStyle/>
        <a:p>
          <a:r>
            <a:rPr lang="en-US" sz="1200" b="1" dirty="0">
              <a:latin typeface="Montserrat" panose="00000500000000000000" pitchFamily="2" charset="0"/>
            </a:rPr>
            <a:t>Variance Analysis: </a:t>
          </a:r>
          <a:r>
            <a:rPr lang="en-US" sz="1200" dirty="0">
              <a:latin typeface="Montserrat" panose="00000500000000000000" pitchFamily="2" charset="0"/>
            </a:rPr>
            <a:t>Analyze actuals vs. budgets to pinpoint variances and corrective actions.</a:t>
          </a:r>
        </a:p>
      </dgm:t>
    </dgm:pt>
    <dgm:pt modelId="{9507BD5E-AE9F-463C-B773-B4DCE6DC5ABE}" type="parTrans" cxnId="{47556065-FC13-4831-A7D6-09AC2B3485B2}">
      <dgm:prSet/>
      <dgm:spPr/>
      <dgm:t>
        <a:bodyPr/>
        <a:lstStyle/>
        <a:p>
          <a:endParaRPr lang="en-US" sz="1200">
            <a:latin typeface="Montserrat" panose="00000500000000000000" pitchFamily="2" charset="0"/>
          </a:endParaRPr>
        </a:p>
      </dgm:t>
    </dgm:pt>
    <dgm:pt modelId="{07A24391-D0F3-4666-89D0-749A1FEC7934}" type="sibTrans" cxnId="{47556065-FC13-4831-A7D6-09AC2B3485B2}">
      <dgm:prSet/>
      <dgm:spPr/>
      <dgm:t>
        <a:bodyPr/>
        <a:lstStyle/>
        <a:p>
          <a:endParaRPr lang="en-US" sz="1200">
            <a:latin typeface="Montserrat" panose="00000500000000000000" pitchFamily="2" charset="0"/>
          </a:endParaRPr>
        </a:p>
      </dgm:t>
    </dgm:pt>
    <dgm:pt modelId="{DF4F9296-0282-43B4-9ECD-57314A8FC8A7}">
      <dgm:prSet custT="1"/>
      <dgm:spPr/>
      <dgm:t>
        <a:bodyPr/>
        <a:lstStyle/>
        <a:p>
          <a:r>
            <a:rPr lang="en-US" sz="1200" b="1" dirty="0">
              <a:latin typeface="Montserrat" panose="00000500000000000000" pitchFamily="2" charset="0"/>
            </a:rPr>
            <a:t>Scenario Planning: </a:t>
          </a:r>
          <a:r>
            <a:rPr lang="en-US" sz="1200" dirty="0">
              <a:latin typeface="Montserrat" panose="00000500000000000000" pitchFamily="2" charset="0"/>
            </a:rPr>
            <a:t>Model scenarios to evaluate business decisions' financial impacts.</a:t>
          </a:r>
        </a:p>
      </dgm:t>
    </dgm:pt>
    <dgm:pt modelId="{DF7B4D71-B225-4490-9421-B9ADB90E22BB}" type="parTrans" cxnId="{83D22B47-0938-4FF5-B82B-3EC95F8E63EC}">
      <dgm:prSet/>
      <dgm:spPr/>
      <dgm:t>
        <a:bodyPr/>
        <a:lstStyle/>
        <a:p>
          <a:endParaRPr lang="en-US" sz="1200">
            <a:latin typeface="Montserrat" panose="00000500000000000000" pitchFamily="2" charset="0"/>
          </a:endParaRPr>
        </a:p>
      </dgm:t>
    </dgm:pt>
    <dgm:pt modelId="{A5738935-85B8-4EE9-965F-4D40FE14BBFC}" type="sibTrans" cxnId="{83D22B47-0938-4FF5-B82B-3EC95F8E63EC}">
      <dgm:prSet/>
      <dgm:spPr/>
      <dgm:t>
        <a:bodyPr/>
        <a:lstStyle/>
        <a:p>
          <a:endParaRPr lang="en-US" sz="1200">
            <a:latin typeface="Montserrat" panose="00000500000000000000" pitchFamily="2" charset="0"/>
          </a:endParaRPr>
        </a:p>
      </dgm:t>
    </dgm:pt>
    <dgm:pt modelId="{FCEBDDEC-5388-4BEE-AA75-275D4E2F90D0}">
      <dgm:prSet custT="1"/>
      <dgm:spPr/>
      <dgm:t>
        <a:bodyPr/>
        <a:lstStyle/>
        <a:p>
          <a:r>
            <a:rPr lang="en-US" sz="1200" b="1" dirty="0">
              <a:latin typeface="Montserrat" panose="00000500000000000000" pitchFamily="2" charset="0"/>
            </a:rPr>
            <a:t>Financial Narratives: </a:t>
          </a:r>
          <a:r>
            <a:rPr lang="en-US" sz="1200" dirty="0">
              <a:latin typeface="Montserrat" panose="00000500000000000000" pitchFamily="2" charset="0"/>
            </a:rPr>
            <a:t>Generate AI-driven insights for clear stakeholder communication.</a:t>
          </a:r>
        </a:p>
      </dgm:t>
    </dgm:pt>
    <dgm:pt modelId="{AFFF4ABA-104D-4A62-9B6B-CED576581E7E}" type="parTrans" cxnId="{8C8E7123-8809-47A8-BE9C-DC4FBA475D2D}">
      <dgm:prSet/>
      <dgm:spPr/>
      <dgm:t>
        <a:bodyPr/>
        <a:lstStyle/>
        <a:p>
          <a:endParaRPr lang="en-US" sz="1200">
            <a:latin typeface="Montserrat" panose="00000500000000000000" pitchFamily="2" charset="0"/>
          </a:endParaRPr>
        </a:p>
      </dgm:t>
    </dgm:pt>
    <dgm:pt modelId="{53F4235C-3967-4808-9793-FA3AC76EF21C}" type="sibTrans" cxnId="{8C8E7123-8809-47A8-BE9C-DC4FBA475D2D}">
      <dgm:prSet/>
      <dgm:spPr/>
      <dgm:t>
        <a:bodyPr/>
        <a:lstStyle/>
        <a:p>
          <a:endParaRPr lang="en-US" sz="1200">
            <a:latin typeface="Montserrat" panose="00000500000000000000" pitchFamily="2" charset="0"/>
          </a:endParaRPr>
        </a:p>
      </dgm:t>
    </dgm:pt>
    <dgm:pt modelId="{BFD8AF1C-970F-4B02-82ED-ADA5ADF39969}">
      <dgm:prSet custT="1"/>
      <dgm:spPr/>
      <dgm:t>
        <a:bodyPr/>
        <a:lstStyle/>
        <a:p>
          <a:r>
            <a:rPr lang="en-US" sz="1200" b="1" dirty="0">
              <a:latin typeface="Montserrat" panose="00000500000000000000" pitchFamily="2" charset="0"/>
            </a:rPr>
            <a:t>Cost Optimization: </a:t>
          </a:r>
          <a:r>
            <a:rPr lang="en-US" sz="1200" dirty="0">
              <a:latin typeface="Montserrat" panose="00000500000000000000" pitchFamily="2" charset="0"/>
            </a:rPr>
            <a:t>Identify inefficiencies and recommend cost-saving measures.</a:t>
          </a:r>
        </a:p>
      </dgm:t>
    </dgm:pt>
    <dgm:pt modelId="{0B6D19E2-F46D-49F7-95CB-999682FFB4BB}" type="parTrans" cxnId="{F018BA67-46A6-40C2-9D05-1F34958DC745}">
      <dgm:prSet/>
      <dgm:spPr/>
      <dgm:t>
        <a:bodyPr/>
        <a:lstStyle/>
        <a:p>
          <a:endParaRPr lang="en-US" sz="1200">
            <a:latin typeface="Montserrat" panose="00000500000000000000" pitchFamily="2" charset="0"/>
          </a:endParaRPr>
        </a:p>
      </dgm:t>
    </dgm:pt>
    <dgm:pt modelId="{3FEB8C10-57F0-4608-BC1C-0C795BB60026}" type="sibTrans" cxnId="{F018BA67-46A6-40C2-9D05-1F34958DC745}">
      <dgm:prSet/>
      <dgm:spPr/>
      <dgm:t>
        <a:bodyPr/>
        <a:lstStyle/>
        <a:p>
          <a:endParaRPr lang="en-US" sz="1200">
            <a:latin typeface="Montserrat" panose="00000500000000000000" pitchFamily="2" charset="0"/>
          </a:endParaRPr>
        </a:p>
      </dgm:t>
    </dgm:pt>
    <dgm:pt modelId="{49562AE3-D56D-40EA-A1DC-2032009BFCD2}">
      <dgm:prSet custT="1"/>
      <dgm:spPr/>
      <dgm:t>
        <a:bodyPr/>
        <a:lstStyle/>
        <a:p>
          <a:r>
            <a:rPr lang="en-US" sz="1200" b="1" dirty="0">
              <a:solidFill>
                <a:schemeClr val="tx1"/>
              </a:solidFill>
              <a:latin typeface="Montserrat" panose="00000500000000000000" pitchFamily="2" charset="0"/>
            </a:rPr>
            <a:t>Data Visualization: </a:t>
          </a:r>
          <a:r>
            <a:rPr lang="en-US" sz="1200" dirty="0">
              <a:solidFill>
                <a:schemeClr val="tx1"/>
              </a:solidFill>
              <a:latin typeface="Montserrat" panose="00000500000000000000" pitchFamily="2" charset="0"/>
            </a:rPr>
            <a:t>Visualize financial data for strategic decision making</a:t>
          </a:r>
        </a:p>
      </dgm:t>
    </dgm:pt>
    <dgm:pt modelId="{71CAED63-C080-4885-BF8C-53C78BEA6669}" type="parTrans" cxnId="{2B51A46A-561D-4AB8-9CB4-57BF4E6755B5}">
      <dgm:prSet/>
      <dgm:spPr/>
      <dgm:t>
        <a:bodyPr/>
        <a:lstStyle/>
        <a:p>
          <a:endParaRPr lang="en-US" sz="1600"/>
        </a:p>
      </dgm:t>
    </dgm:pt>
    <dgm:pt modelId="{99DAFC80-FE53-41C3-BE75-4D4012919CC4}" type="sibTrans" cxnId="{2B51A46A-561D-4AB8-9CB4-57BF4E6755B5}">
      <dgm:prSet/>
      <dgm:spPr/>
      <dgm:t>
        <a:bodyPr/>
        <a:lstStyle/>
        <a:p>
          <a:endParaRPr lang="en-US" sz="1600"/>
        </a:p>
      </dgm:t>
    </dgm:pt>
    <dgm:pt modelId="{AE3C7C4D-3E03-4E25-BAAC-EABBB1D3210D}">
      <dgm:prSet custT="1"/>
      <dgm:spPr/>
      <dgm:t>
        <a:bodyPr/>
        <a:lstStyle/>
        <a:p>
          <a:r>
            <a:rPr lang="en-US" sz="1200" b="1" kern="1200" dirty="0">
              <a:solidFill>
                <a:srgbClr val="D56E48"/>
              </a:solidFill>
              <a:latin typeface="Montserrat" panose="00000500000000000000" pitchFamily="2" charset="0"/>
              <a:ea typeface="+mn-ea"/>
              <a:cs typeface="+mn-cs"/>
            </a:rPr>
            <a:t>Financial Prediction Using ML Regression: </a:t>
          </a:r>
          <a:r>
            <a:rPr lang="en-US" sz="1200" kern="1200" dirty="0">
              <a:solidFill>
                <a:srgbClr val="D56E48"/>
              </a:solidFill>
              <a:latin typeface="Montserrat" panose="00000500000000000000" pitchFamily="2" charset="0"/>
              <a:ea typeface="+mn-ea"/>
              <a:cs typeface="+mn-cs"/>
            </a:rPr>
            <a:t>Predict financial metrics such as revenues&amp; expenses</a:t>
          </a:r>
          <a:r>
            <a:rPr lang="en-US" sz="1200" kern="1200" dirty="0">
              <a:solidFill>
                <a:srgbClr val="D56E48"/>
              </a:solidFill>
              <a:latin typeface="Montserrat" panose="00000500000000000000" pitchFamily="2" charset="0"/>
            </a:rPr>
            <a:t>. </a:t>
          </a:r>
        </a:p>
      </dgm:t>
    </dgm:pt>
    <dgm:pt modelId="{D1C229EF-E537-4F24-B58E-D8642A47FD84}" type="parTrans" cxnId="{B09D65C8-25BD-42FC-941C-D5B512202C92}">
      <dgm:prSet/>
      <dgm:spPr/>
      <dgm:t>
        <a:bodyPr/>
        <a:lstStyle/>
        <a:p>
          <a:endParaRPr lang="en-US" sz="1600"/>
        </a:p>
      </dgm:t>
    </dgm:pt>
    <dgm:pt modelId="{E562EF84-C2AF-4BDE-8B33-FFA388442277}" type="sibTrans" cxnId="{B09D65C8-25BD-42FC-941C-D5B512202C92}">
      <dgm:prSet/>
      <dgm:spPr/>
      <dgm:t>
        <a:bodyPr/>
        <a:lstStyle/>
        <a:p>
          <a:endParaRPr lang="en-US" sz="1600"/>
        </a:p>
      </dgm:t>
    </dgm:pt>
    <dgm:pt modelId="{7DA81B8A-B62B-4A51-977B-9A52DE54EBFE}" type="pres">
      <dgm:prSet presAssocID="{0623B49A-4BEA-4806-B5DF-FD3F05818557}" presName="rootnode" presStyleCnt="0">
        <dgm:presLayoutVars>
          <dgm:chMax/>
          <dgm:chPref/>
          <dgm:dir/>
          <dgm:animLvl val="lvl"/>
        </dgm:presLayoutVars>
      </dgm:prSet>
      <dgm:spPr/>
    </dgm:pt>
    <dgm:pt modelId="{CB300D60-0741-498C-A923-EBB34A866CC7}" type="pres">
      <dgm:prSet presAssocID="{886BF19A-490E-4AE9-8B81-2114246FA824}" presName="composite" presStyleCnt="0"/>
      <dgm:spPr/>
    </dgm:pt>
    <dgm:pt modelId="{C4625C22-D81A-419F-9613-BFBAE512B59B}" type="pres">
      <dgm:prSet presAssocID="{886BF19A-490E-4AE9-8B81-2114246FA824}" presName="LShape" presStyleLbl="alignNode1" presStyleIdx="0" presStyleCnt="19"/>
      <dgm:spPr>
        <a:xfrm rot="5400000">
          <a:off x="236266" y="3652937"/>
          <a:ext cx="711465" cy="1183861"/>
        </a:xfrm>
        <a:prstGeom prst="corner">
          <a:avLst>
            <a:gd name="adj1" fmla="val 16120"/>
            <a:gd name="adj2" fmla="val 1611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gm:spPr>
    </dgm:pt>
    <dgm:pt modelId="{DF4A2E81-8F67-4959-B93D-2CEBB327A0DF}" type="pres">
      <dgm:prSet presAssocID="{886BF19A-490E-4AE9-8B81-2114246FA824}" presName="ParentText" presStyleLbl="revTx" presStyleIdx="0" presStyleCnt="10" custScaleX="103682">
        <dgm:presLayoutVars>
          <dgm:chMax val="0"/>
          <dgm:chPref val="0"/>
          <dgm:bulletEnabled val="1"/>
        </dgm:presLayoutVars>
      </dgm:prSet>
      <dgm:spPr/>
    </dgm:pt>
    <dgm:pt modelId="{0FEDBFAA-20FD-4EFD-81BA-D333F5C7C6CE}" type="pres">
      <dgm:prSet presAssocID="{886BF19A-490E-4AE9-8B81-2114246FA824}" presName="Triangle" presStyleLbl="alignNode1" presStyleIdx="1" presStyleCnt="19"/>
      <dgm:spPr/>
    </dgm:pt>
    <dgm:pt modelId="{36913B78-61BC-4195-92D2-0CBB7FB389CF}" type="pres">
      <dgm:prSet presAssocID="{922117AE-A955-4F0D-852B-634ADCC661F2}" presName="sibTrans" presStyleCnt="0"/>
      <dgm:spPr/>
    </dgm:pt>
    <dgm:pt modelId="{16B41999-F90D-4B0C-8126-B13CAC349CB8}" type="pres">
      <dgm:prSet presAssocID="{922117AE-A955-4F0D-852B-634ADCC661F2}" presName="space" presStyleCnt="0"/>
      <dgm:spPr/>
    </dgm:pt>
    <dgm:pt modelId="{7675A916-C173-432D-97BA-C1B903CE11AE}" type="pres">
      <dgm:prSet presAssocID="{49562AE3-D56D-40EA-A1DC-2032009BFCD2}" presName="composite" presStyleCnt="0"/>
      <dgm:spPr/>
    </dgm:pt>
    <dgm:pt modelId="{93A6179C-1932-4B81-84FA-F82BDB654634}" type="pres">
      <dgm:prSet presAssocID="{49562AE3-D56D-40EA-A1DC-2032009BFCD2}" presName="LShape" presStyleLbl="alignNode1" presStyleIdx="2" presStyleCnt="19"/>
      <dgm:spPr>
        <a:xfrm rot="5400000">
          <a:off x="1391894" y="3448918"/>
          <a:ext cx="630402" cy="1048975"/>
        </a:xfrm>
        <a:prstGeom prst="corner">
          <a:avLst>
            <a:gd name="adj1" fmla="val 16120"/>
            <a:gd name="adj2" fmla="val 1611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gm:spPr>
    </dgm:pt>
    <dgm:pt modelId="{0F5B3D7A-478E-42B8-8984-9EE4EFE038DC}" type="pres">
      <dgm:prSet presAssocID="{49562AE3-D56D-40EA-A1DC-2032009BFCD2}" presName="ParentText" presStyleLbl="revTx" presStyleIdx="1" presStyleCnt="10">
        <dgm:presLayoutVars>
          <dgm:chMax val="0"/>
          <dgm:chPref val="0"/>
          <dgm:bulletEnabled val="1"/>
        </dgm:presLayoutVars>
      </dgm:prSet>
      <dgm:spPr/>
    </dgm:pt>
    <dgm:pt modelId="{29E1DAC1-EBE1-41D0-8935-5853DD0E91AD}" type="pres">
      <dgm:prSet presAssocID="{49562AE3-D56D-40EA-A1DC-2032009BFCD2}" presName="Triangle" presStyleLbl="alignNode1" presStyleIdx="3" presStyleCnt="19"/>
      <dgm:spPr/>
    </dgm:pt>
    <dgm:pt modelId="{771C048A-627E-44E1-AE1D-FC1159A00B51}" type="pres">
      <dgm:prSet presAssocID="{99DAFC80-FE53-41C3-BE75-4D4012919CC4}" presName="sibTrans" presStyleCnt="0"/>
      <dgm:spPr/>
    </dgm:pt>
    <dgm:pt modelId="{E56F5614-AD4E-4549-80F0-44CEAA2C81A4}" type="pres">
      <dgm:prSet presAssocID="{99DAFC80-FE53-41C3-BE75-4D4012919CC4}" presName="space" presStyleCnt="0"/>
      <dgm:spPr/>
    </dgm:pt>
    <dgm:pt modelId="{24EAAD07-9413-4213-86A1-F662B9C8D9D7}" type="pres">
      <dgm:prSet presAssocID="{AE3C7C4D-3E03-4E25-BAAC-EABBB1D3210D}" presName="composite" presStyleCnt="0"/>
      <dgm:spPr/>
    </dgm:pt>
    <dgm:pt modelId="{EF952AE8-69C9-46D9-B315-AC473CEB228C}" type="pres">
      <dgm:prSet presAssocID="{AE3C7C4D-3E03-4E25-BAAC-EABBB1D3210D}" presName="LShape" presStyleLbl="alignNode1" presStyleIdx="4" presStyleCnt="19"/>
      <dgm:spPr>
        <a:solidFill>
          <a:schemeClr val="accent2"/>
        </a:solidFill>
      </dgm:spPr>
    </dgm:pt>
    <dgm:pt modelId="{D2A6E7D1-9518-4D8A-8CAA-5D1F468032C7}" type="pres">
      <dgm:prSet presAssocID="{AE3C7C4D-3E03-4E25-BAAC-EABBB1D3210D}" presName="ParentText" presStyleLbl="revTx" presStyleIdx="2" presStyleCnt="10">
        <dgm:presLayoutVars>
          <dgm:chMax val="0"/>
          <dgm:chPref val="0"/>
          <dgm:bulletEnabled val="1"/>
        </dgm:presLayoutVars>
      </dgm:prSet>
      <dgm:spPr/>
    </dgm:pt>
    <dgm:pt modelId="{F149D7FD-BA2C-4738-92DF-81DB60B4410A}" type="pres">
      <dgm:prSet presAssocID="{AE3C7C4D-3E03-4E25-BAAC-EABBB1D3210D}" presName="Triangle" presStyleLbl="alignNode1" presStyleIdx="5" presStyleCnt="19"/>
      <dgm:spPr/>
    </dgm:pt>
    <dgm:pt modelId="{BCD711C1-4443-4A09-BB80-8C7FE131B255}" type="pres">
      <dgm:prSet presAssocID="{E562EF84-C2AF-4BDE-8B33-FFA388442277}" presName="sibTrans" presStyleCnt="0"/>
      <dgm:spPr/>
    </dgm:pt>
    <dgm:pt modelId="{0AD771C4-5714-4F13-9103-BB0574AC101A}" type="pres">
      <dgm:prSet presAssocID="{E562EF84-C2AF-4BDE-8B33-FFA388442277}" presName="space" presStyleCnt="0"/>
      <dgm:spPr/>
    </dgm:pt>
    <dgm:pt modelId="{C21A2687-1004-48EE-81CB-A94D4FFCC185}" type="pres">
      <dgm:prSet presAssocID="{64F24879-2BC1-48B4-83A8-E421F30A80C8}" presName="composite" presStyleCnt="0"/>
      <dgm:spPr/>
    </dgm:pt>
    <dgm:pt modelId="{B312CAA0-F28C-4072-A443-4EF8735BCB16}" type="pres">
      <dgm:prSet presAssocID="{64F24879-2BC1-48B4-83A8-E421F30A80C8}" presName="LShape" presStyleLbl="alignNode1" presStyleIdx="6" presStyleCnt="19"/>
      <dgm:spPr/>
    </dgm:pt>
    <dgm:pt modelId="{71406CD4-6C97-4404-B6BA-5E21F048FD51}" type="pres">
      <dgm:prSet presAssocID="{64F24879-2BC1-48B4-83A8-E421F30A80C8}" presName="ParentText" presStyleLbl="revTx" presStyleIdx="3" presStyleCnt="10">
        <dgm:presLayoutVars>
          <dgm:chMax val="0"/>
          <dgm:chPref val="0"/>
          <dgm:bulletEnabled val="1"/>
        </dgm:presLayoutVars>
      </dgm:prSet>
      <dgm:spPr/>
    </dgm:pt>
    <dgm:pt modelId="{DEADF8E3-CEFC-4D93-8A8C-3CE0772D6F6C}" type="pres">
      <dgm:prSet presAssocID="{64F24879-2BC1-48B4-83A8-E421F30A80C8}" presName="Triangle" presStyleLbl="alignNode1" presStyleIdx="7" presStyleCnt="19"/>
      <dgm:spPr/>
    </dgm:pt>
    <dgm:pt modelId="{07924E8C-6721-4F01-B127-8B0A9C4A05E0}" type="pres">
      <dgm:prSet presAssocID="{B7BCBF17-9EE0-4775-9464-EF75715AA238}" presName="sibTrans" presStyleCnt="0"/>
      <dgm:spPr/>
    </dgm:pt>
    <dgm:pt modelId="{EFC52B77-8CDD-453E-BB4C-B8545B8BC907}" type="pres">
      <dgm:prSet presAssocID="{B7BCBF17-9EE0-4775-9464-EF75715AA238}" presName="space" presStyleCnt="0"/>
      <dgm:spPr/>
    </dgm:pt>
    <dgm:pt modelId="{0E89D3E0-A41F-4766-873F-966B54760671}" type="pres">
      <dgm:prSet presAssocID="{97BEEFBB-3527-43A5-B8E3-509E77758131}" presName="composite" presStyleCnt="0"/>
      <dgm:spPr/>
    </dgm:pt>
    <dgm:pt modelId="{B7410BA8-C006-4128-AA92-8589DF7CC447}" type="pres">
      <dgm:prSet presAssocID="{97BEEFBB-3527-43A5-B8E3-509E77758131}" presName="LShape" presStyleLbl="alignNode1" presStyleIdx="8" presStyleCnt="19"/>
      <dgm:spPr/>
    </dgm:pt>
    <dgm:pt modelId="{2C0EF09D-8F5B-4033-8831-CADC0039BC66}" type="pres">
      <dgm:prSet presAssocID="{97BEEFBB-3527-43A5-B8E3-509E77758131}" presName="ParentText" presStyleLbl="revTx" presStyleIdx="4" presStyleCnt="10">
        <dgm:presLayoutVars>
          <dgm:chMax val="0"/>
          <dgm:chPref val="0"/>
          <dgm:bulletEnabled val="1"/>
        </dgm:presLayoutVars>
      </dgm:prSet>
      <dgm:spPr/>
    </dgm:pt>
    <dgm:pt modelId="{F725DD43-9CC5-40EC-A2D9-A7481CC66CD7}" type="pres">
      <dgm:prSet presAssocID="{97BEEFBB-3527-43A5-B8E3-509E77758131}" presName="Triangle" presStyleLbl="alignNode1" presStyleIdx="9" presStyleCnt="19"/>
      <dgm:spPr/>
    </dgm:pt>
    <dgm:pt modelId="{3A216797-C781-4A87-9D62-30A606B8F16C}" type="pres">
      <dgm:prSet presAssocID="{A7A1B8FE-FD8B-4801-93C4-0F7F9C0E8865}" presName="sibTrans" presStyleCnt="0"/>
      <dgm:spPr/>
    </dgm:pt>
    <dgm:pt modelId="{6166405E-FD3C-47B4-9DB8-D68E6721C87A}" type="pres">
      <dgm:prSet presAssocID="{A7A1B8FE-FD8B-4801-93C4-0F7F9C0E8865}" presName="space" presStyleCnt="0"/>
      <dgm:spPr/>
    </dgm:pt>
    <dgm:pt modelId="{F2263CDE-E381-4DF7-93D8-4D901B906B80}" type="pres">
      <dgm:prSet presAssocID="{225DC186-8542-4D20-8B0F-B05B34327DB5}" presName="composite" presStyleCnt="0"/>
      <dgm:spPr/>
    </dgm:pt>
    <dgm:pt modelId="{0E53CE91-D6E0-4C3A-92AA-1E76BE916855}" type="pres">
      <dgm:prSet presAssocID="{225DC186-8542-4D20-8B0F-B05B34327DB5}" presName="LShape" presStyleLbl="alignNode1" presStyleIdx="10" presStyleCnt="19"/>
      <dgm:spPr/>
    </dgm:pt>
    <dgm:pt modelId="{AC51FD32-0B98-4E32-9A50-08AA76815A6F}" type="pres">
      <dgm:prSet presAssocID="{225DC186-8542-4D20-8B0F-B05B34327DB5}" presName="ParentText" presStyleLbl="revTx" presStyleIdx="5" presStyleCnt="10">
        <dgm:presLayoutVars>
          <dgm:chMax val="0"/>
          <dgm:chPref val="0"/>
          <dgm:bulletEnabled val="1"/>
        </dgm:presLayoutVars>
      </dgm:prSet>
      <dgm:spPr/>
    </dgm:pt>
    <dgm:pt modelId="{31E4F275-FDD2-4EF9-B25B-90CA047E035F}" type="pres">
      <dgm:prSet presAssocID="{225DC186-8542-4D20-8B0F-B05B34327DB5}" presName="Triangle" presStyleLbl="alignNode1" presStyleIdx="11" presStyleCnt="19"/>
      <dgm:spPr/>
    </dgm:pt>
    <dgm:pt modelId="{F26EECFB-214E-40E6-ADC7-DB4C5864F0D1}" type="pres">
      <dgm:prSet presAssocID="{57679991-CFCF-49E2-BF33-4981DFB1C766}" presName="sibTrans" presStyleCnt="0"/>
      <dgm:spPr/>
    </dgm:pt>
    <dgm:pt modelId="{27F8DC15-F474-44E6-913E-A8A222813D09}" type="pres">
      <dgm:prSet presAssocID="{57679991-CFCF-49E2-BF33-4981DFB1C766}" presName="space" presStyleCnt="0"/>
      <dgm:spPr/>
    </dgm:pt>
    <dgm:pt modelId="{EF2D0C55-470D-465F-9E66-637B63FAFDB0}" type="pres">
      <dgm:prSet presAssocID="{97552BD8-92D8-416D-9A3F-6E9010FD1228}" presName="composite" presStyleCnt="0"/>
      <dgm:spPr/>
    </dgm:pt>
    <dgm:pt modelId="{DC74820E-BE11-4BB6-B887-570C0E0F6587}" type="pres">
      <dgm:prSet presAssocID="{97552BD8-92D8-416D-9A3F-6E9010FD1228}" presName="LShape" presStyleLbl="alignNode1" presStyleIdx="12" presStyleCnt="19"/>
      <dgm:spPr/>
    </dgm:pt>
    <dgm:pt modelId="{A6419D1A-4C85-4E07-9765-6838BEAEA4A8}" type="pres">
      <dgm:prSet presAssocID="{97552BD8-92D8-416D-9A3F-6E9010FD1228}" presName="ParentText" presStyleLbl="revTx" presStyleIdx="6" presStyleCnt="10">
        <dgm:presLayoutVars>
          <dgm:chMax val="0"/>
          <dgm:chPref val="0"/>
          <dgm:bulletEnabled val="1"/>
        </dgm:presLayoutVars>
      </dgm:prSet>
      <dgm:spPr/>
    </dgm:pt>
    <dgm:pt modelId="{D9A38C47-C64F-45E7-AB5A-B85D28A61A9A}" type="pres">
      <dgm:prSet presAssocID="{97552BD8-92D8-416D-9A3F-6E9010FD1228}" presName="Triangle" presStyleLbl="alignNode1" presStyleIdx="13" presStyleCnt="19"/>
      <dgm:spPr/>
    </dgm:pt>
    <dgm:pt modelId="{4C1188A2-0CD5-4429-BF5A-42552191A77D}" type="pres">
      <dgm:prSet presAssocID="{07A24391-D0F3-4666-89D0-749A1FEC7934}" presName="sibTrans" presStyleCnt="0"/>
      <dgm:spPr/>
    </dgm:pt>
    <dgm:pt modelId="{C8D54577-3D81-4DE5-BCFA-55B522342CA1}" type="pres">
      <dgm:prSet presAssocID="{07A24391-D0F3-4666-89D0-749A1FEC7934}" presName="space" presStyleCnt="0"/>
      <dgm:spPr/>
    </dgm:pt>
    <dgm:pt modelId="{0CCEF646-0BEF-4586-9E6E-B6A205FA8D4A}" type="pres">
      <dgm:prSet presAssocID="{DF4F9296-0282-43B4-9ECD-57314A8FC8A7}" presName="composite" presStyleCnt="0"/>
      <dgm:spPr/>
    </dgm:pt>
    <dgm:pt modelId="{6594999E-E398-40A3-9A39-2EAD4283CB48}" type="pres">
      <dgm:prSet presAssocID="{DF4F9296-0282-43B4-9ECD-57314A8FC8A7}" presName="LShape" presStyleLbl="alignNode1" presStyleIdx="14" presStyleCnt="19"/>
      <dgm:spPr/>
    </dgm:pt>
    <dgm:pt modelId="{C870ABF1-04EA-48C3-8319-B54C7EBB8345}" type="pres">
      <dgm:prSet presAssocID="{DF4F9296-0282-43B4-9ECD-57314A8FC8A7}" presName="ParentText" presStyleLbl="revTx" presStyleIdx="7" presStyleCnt="10">
        <dgm:presLayoutVars>
          <dgm:chMax val="0"/>
          <dgm:chPref val="0"/>
          <dgm:bulletEnabled val="1"/>
        </dgm:presLayoutVars>
      </dgm:prSet>
      <dgm:spPr/>
    </dgm:pt>
    <dgm:pt modelId="{16645BA0-8A3C-4840-9068-AE662C28D8B9}" type="pres">
      <dgm:prSet presAssocID="{DF4F9296-0282-43B4-9ECD-57314A8FC8A7}" presName="Triangle" presStyleLbl="alignNode1" presStyleIdx="15" presStyleCnt="19"/>
      <dgm:spPr/>
    </dgm:pt>
    <dgm:pt modelId="{1D6C07AF-9424-4FF3-8033-A550F2A45FE9}" type="pres">
      <dgm:prSet presAssocID="{A5738935-85B8-4EE9-965F-4D40FE14BBFC}" presName="sibTrans" presStyleCnt="0"/>
      <dgm:spPr/>
    </dgm:pt>
    <dgm:pt modelId="{E6434B5E-3CB9-44E0-9BC1-6C4AAE4E71CE}" type="pres">
      <dgm:prSet presAssocID="{A5738935-85B8-4EE9-965F-4D40FE14BBFC}" presName="space" presStyleCnt="0"/>
      <dgm:spPr/>
    </dgm:pt>
    <dgm:pt modelId="{47EB1726-1DC3-48AC-965A-D1647F2F297D}" type="pres">
      <dgm:prSet presAssocID="{FCEBDDEC-5388-4BEE-AA75-275D4E2F90D0}" presName="composite" presStyleCnt="0"/>
      <dgm:spPr/>
    </dgm:pt>
    <dgm:pt modelId="{88EC4780-3413-4854-B84D-5FFB41609D8B}" type="pres">
      <dgm:prSet presAssocID="{FCEBDDEC-5388-4BEE-AA75-275D4E2F90D0}" presName="LShape" presStyleLbl="alignNode1" presStyleIdx="16" presStyleCnt="19"/>
      <dgm:spPr/>
    </dgm:pt>
    <dgm:pt modelId="{F9A6CFFE-55A9-4B00-A58B-936BA645BEF4}" type="pres">
      <dgm:prSet presAssocID="{FCEBDDEC-5388-4BEE-AA75-275D4E2F90D0}" presName="ParentText" presStyleLbl="revTx" presStyleIdx="8" presStyleCnt="10">
        <dgm:presLayoutVars>
          <dgm:chMax val="0"/>
          <dgm:chPref val="0"/>
          <dgm:bulletEnabled val="1"/>
        </dgm:presLayoutVars>
      </dgm:prSet>
      <dgm:spPr/>
    </dgm:pt>
    <dgm:pt modelId="{A43E1019-4E0B-4D4D-A8AC-01DFFBF5D923}" type="pres">
      <dgm:prSet presAssocID="{FCEBDDEC-5388-4BEE-AA75-275D4E2F90D0}" presName="Triangle" presStyleLbl="alignNode1" presStyleIdx="17" presStyleCnt="19"/>
      <dgm:spPr/>
    </dgm:pt>
    <dgm:pt modelId="{6789626B-EF94-49EC-BD15-6D8E9E741DDA}" type="pres">
      <dgm:prSet presAssocID="{53F4235C-3967-4808-9793-FA3AC76EF21C}" presName="sibTrans" presStyleCnt="0"/>
      <dgm:spPr/>
    </dgm:pt>
    <dgm:pt modelId="{CE2F4ED8-0917-40D9-AE03-B4AC73DCA4FE}" type="pres">
      <dgm:prSet presAssocID="{53F4235C-3967-4808-9793-FA3AC76EF21C}" presName="space" presStyleCnt="0"/>
      <dgm:spPr/>
    </dgm:pt>
    <dgm:pt modelId="{F0A7C5B9-DD79-4464-BA00-8C02EB1379FE}" type="pres">
      <dgm:prSet presAssocID="{BFD8AF1C-970F-4B02-82ED-ADA5ADF39969}" presName="composite" presStyleCnt="0"/>
      <dgm:spPr/>
    </dgm:pt>
    <dgm:pt modelId="{5103701B-819B-442F-9E9B-EE9CB7A99AF5}" type="pres">
      <dgm:prSet presAssocID="{BFD8AF1C-970F-4B02-82ED-ADA5ADF39969}" presName="LShape" presStyleLbl="alignNode1" presStyleIdx="18" presStyleCnt="19"/>
      <dgm:spPr/>
    </dgm:pt>
    <dgm:pt modelId="{F7452ED2-5DAA-4ADC-8813-3B8347BCD038}" type="pres">
      <dgm:prSet presAssocID="{BFD8AF1C-970F-4B02-82ED-ADA5ADF39969}" presName="ParentText" presStyleLbl="revTx" presStyleIdx="9" presStyleCnt="10">
        <dgm:presLayoutVars>
          <dgm:chMax val="0"/>
          <dgm:chPref val="0"/>
          <dgm:bulletEnabled val="1"/>
        </dgm:presLayoutVars>
      </dgm:prSet>
      <dgm:spPr/>
    </dgm:pt>
  </dgm:ptLst>
  <dgm:cxnLst>
    <dgm:cxn modelId="{94D1F809-A950-48F6-8E5F-0A4793EC7350}" srcId="{0623B49A-4BEA-4806-B5DF-FD3F05818557}" destId="{97BEEFBB-3527-43A5-B8E3-509E77758131}" srcOrd="4" destOrd="0" parTransId="{E7399595-75C3-48A1-89AE-12B360354B39}" sibTransId="{A7A1B8FE-FD8B-4801-93C4-0F7F9C0E8865}"/>
    <dgm:cxn modelId="{E798A50B-BBCB-4941-AAE6-7F12647EB08E}" type="presOf" srcId="{FCEBDDEC-5388-4BEE-AA75-275D4E2F90D0}" destId="{F9A6CFFE-55A9-4B00-A58B-936BA645BEF4}" srcOrd="0" destOrd="0" presId="urn:microsoft.com/office/officeart/2009/3/layout/StepUpProcess"/>
    <dgm:cxn modelId="{7E564F15-4F16-4F9C-813A-DA482208AD8D}" srcId="{0623B49A-4BEA-4806-B5DF-FD3F05818557}" destId="{225DC186-8542-4D20-8B0F-B05B34327DB5}" srcOrd="5" destOrd="0" parTransId="{6E912119-34B1-4061-9D42-E4DA75B0D80D}" sibTransId="{57679991-CFCF-49E2-BF33-4981DFB1C766}"/>
    <dgm:cxn modelId="{8C8E7123-8809-47A8-BE9C-DC4FBA475D2D}" srcId="{0623B49A-4BEA-4806-B5DF-FD3F05818557}" destId="{FCEBDDEC-5388-4BEE-AA75-275D4E2F90D0}" srcOrd="8" destOrd="0" parTransId="{AFFF4ABA-104D-4A62-9B6B-CED576581E7E}" sibTransId="{53F4235C-3967-4808-9793-FA3AC76EF21C}"/>
    <dgm:cxn modelId="{17BF372F-DC09-48A9-B846-4C56229D55AE}" type="presOf" srcId="{BFD8AF1C-970F-4B02-82ED-ADA5ADF39969}" destId="{F7452ED2-5DAA-4ADC-8813-3B8347BCD038}" srcOrd="0" destOrd="0" presId="urn:microsoft.com/office/officeart/2009/3/layout/StepUpProcess"/>
    <dgm:cxn modelId="{2DD67E5D-BFC2-44D0-820E-A413D609F48E}" type="presOf" srcId="{225DC186-8542-4D20-8B0F-B05B34327DB5}" destId="{AC51FD32-0B98-4E32-9A50-08AA76815A6F}" srcOrd="0" destOrd="0" presId="urn:microsoft.com/office/officeart/2009/3/layout/StepUpProcess"/>
    <dgm:cxn modelId="{6075E45E-5930-4B41-A29B-AE22EEFB8F87}" type="presOf" srcId="{97552BD8-92D8-416D-9A3F-6E9010FD1228}" destId="{A6419D1A-4C85-4E07-9765-6838BEAEA4A8}" srcOrd="0" destOrd="0" presId="urn:microsoft.com/office/officeart/2009/3/layout/StepUpProcess"/>
    <dgm:cxn modelId="{47556065-FC13-4831-A7D6-09AC2B3485B2}" srcId="{0623B49A-4BEA-4806-B5DF-FD3F05818557}" destId="{97552BD8-92D8-416D-9A3F-6E9010FD1228}" srcOrd="6" destOrd="0" parTransId="{9507BD5E-AE9F-463C-B773-B4DCE6DC5ABE}" sibTransId="{07A24391-D0F3-4666-89D0-749A1FEC7934}"/>
    <dgm:cxn modelId="{83D22B47-0938-4FF5-B82B-3EC95F8E63EC}" srcId="{0623B49A-4BEA-4806-B5DF-FD3F05818557}" destId="{DF4F9296-0282-43B4-9ECD-57314A8FC8A7}" srcOrd="7" destOrd="0" parTransId="{DF7B4D71-B225-4490-9421-B9ADB90E22BB}" sibTransId="{A5738935-85B8-4EE9-965F-4D40FE14BBFC}"/>
    <dgm:cxn modelId="{F018BA67-46A6-40C2-9D05-1F34958DC745}" srcId="{0623B49A-4BEA-4806-B5DF-FD3F05818557}" destId="{BFD8AF1C-970F-4B02-82ED-ADA5ADF39969}" srcOrd="9" destOrd="0" parTransId="{0B6D19E2-F46D-49F7-95CB-999682FFB4BB}" sibTransId="{3FEB8C10-57F0-4608-BC1C-0C795BB60026}"/>
    <dgm:cxn modelId="{2B51A46A-561D-4AB8-9CB4-57BF4E6755B5}" srcId="{0623B49A-4BEA-4806-B5DF-FD3F05818557}" destId="{49562AE3-D56D-40EA-A1DC-2032009BFCD2}" srcOrd="1" destOrd="0" parTransId="{71CAED63-C080-4885-BF8C-53C78BEA6669}" sibTransId="{99DAFC80-FE53-41C3-BE75-4D4012919CC4}"/>
    <dgm:cxn modelId="{275B306E-A6CB-47E9-A99A-2840D803FBB4}" type="presOf" srcId="{AE3C7C4D-3E03-4E25-BAAC-EABBB1D3210D}" destId="{D2A6E7D1-9518-4D8A-8CAA-5D1F468032C7}" srcOrd="0" destOrd="0" presId="urn:microsoft.com/office/officeart/2009/3/layout/StepUpProcess"/>
    <dgm:cxn modelId="{C46DFA52-5372-458F-B216-FD84DB71D475}" srcId="{0623B49A-4BEA-4806-B5DF-FD3F05818557}" destId="{64F24879-2BC1-48B4-83A8-E421F30A80C8}" srcOrd="3" destOrd="0" parTransId="{96433CE6-22B1-41E2-8CCF-C9A669E4F8E8}" sibTransId="{B7BCBF17-9EE0-4775-9464-EF75715AA238}"/>
    <dgm:cxn modelId="{CB6C6475-2A7F-423A-A1CA-7A44901A5491}" type="presOf" srcId="{49562AE3-D56D-40EA-A1DC-2032009BFCD2}" destId="{0F5B3D7A-478E-42B8-8984-9EE4EFE038DC}" srcOrd="0" destOrd="0" presId="urn:microsoft.com/office/officeart/2009/3/layout/StepUpProcess"/>
    <dgm:cxn modelId="{1658317D-B363-41E0-9648-A3E1C7201D89}" type="presOf" srcId="{64F24879-2BC1-48B4-83A8-E421F30A80C8}" destId="{71406CD4-6C97-4404-B6BA-5E21F048FD51}" srcOrd="0" destOrd="0" presId="urn:microsoft.com/office/officeart/2009/3/layout/StepUpProcess"/>
    <dgm:cxn modelId="{ED4D718A-7690-4964-B4D3-590A21A42E30}" type="presOf" srcId="{DF4F9296-0282-43B4-9ECD-57314A8FC8A7}" destId="{C870ABF1-04EA-48C3-8319-B54C7EBB8345}" srcOrd="0" destOrd="0" presId="urn:microsoft.com/office/officeart/2009/3/layout/StepUpProcess"/>
    <dgm:cxn modelId="{B09D65C8-25BD-42FC-941C-D5B512202C92}" srcId="{0623B49A-4BEA-4806-B5DF-FD3F05818557}" destId="{AE3C7C4D-3E03-4E25-BAAC-EABBB1D3210D}" srcOrd="2" destOrd="0" parTransId="{D1C229EF-E537-4F24-B58E-D8642A47FD84}" sibTransId="{E562EF84-C2AF-4BDE-8B33-FFA388442277}"/>
    <dgm:cxn modelId="{E130B6C8-27B8-47C4-82B3-D97390DDACEC}" type="presOf" srcId="{886BF19A-490E-4AE9-8B81-2114246FA824}" destId="{DF4A2E81-8F67-4959-B93D-2CEBB327A0DF}" srcOrd="0" destOrd="0" presId="urn:microsoft.com/office/officeart/2009/3/layout/StepUpProcess"/>
    <dgm:cxn modelId="{115CF8C8-AFD9-43B9-AA8A-67715E61EEE1}" type="presOf" srcId="{0623B49A-4BEA-4806-B5DF-FD3F05818557}" destId="{7DA81B8A-B62B-4A51-977B-9A52DE54EBFE}" srcOrd="0" destOrd="0" presId="urn:microsoft.com/office/officeart/2009/3/layout/StepUpProcess"/>
    <dgm:cxn modelId="{DA2074FE-F307-49A3-8568-427F0C0C0977}" type="presOf" srcId="{97BEEFBB-3527-43A5-B8E3-509E77758131}" destId="{2C0EF09D-8F5B-4033-8831-CADC0039BC66}" srcOrd="0" destOrd="0" presId="urn:microsoft.com/office/officeart/2009/3/layout/StepUpProcess"/>
    <dgm:cxn modelId="{8383E7FF-8120-4D9E-AD78-F4781626C1E4}" srcId="{0623B49A-4BEA-4806-B5DF-FD3F05818557}" destId="{886BF19A-490E-4AE9-8B81-2114246FA824}" srcOrd="0" destOrd="0" parTransId="{C477C0ED-61AB-41E5-80FF-3C2BA8BC53A1}" sibTransId="{922117AE-A955-4F0D-852B-634ADCC661F2}"/>
    <dgm:cxn modelId="{E91BE730-0471-4D9C-9E5B-14719948912D}" type="presParOf" srcId="{7DA81B8A-B62B-4A51-977B-9A52DE54EBFE}" destId="{CB300D60-0741-498C-A923-EBB34A866CC7}" srcOrd="0" destOrd="0" presId="urn:microsoft.com/office/officeart/2009/3/layout/StepUpProcess"/>
    <dgm:cxn modelId="{B6F7EC28-5BE9-483B-A45C-063313489566}" type="presParOf" srcId="{CB300D60-0741-498C-A923-EBB34A866CC7}" destId="{C4625C22-D81A-419F-9613-BFBAE512B59B}" srcOrd="0" destOrd="0" presId="urn:microsoft.com/office/officeart/2009/3/layout/StepUpProcess"/>
    <dgm:cxn modelId="{180E9872-F11F-49CF-A2B3-285A07E9B7CA}" type="presParOf" srcId="{CB300D60-0741-498C-A923-EBB34A866CC7}" destId="{DF4A2E81-8F67-4959-B93D-2CEBB327A0DF}" srcOrd="1" destOrd="0" presId="urn:microsoft.com/office/officeart/2009/3/layout/StepUpProcess"/>
    <dgm:cxn modelId="{E3258EDD-0D19-4F8C-9946-C786CE40470C}" type="presParOf" srcId="{CB300D60-0741-498C-A923-EBB34A866CC7}" destId="{0FEDBFAA-20FD-4EFD-81BA-D333F5C7C6CE}" srcOrd="2" destOrd="0" presId="urn:microsoft.com/office/officeart/2009/3/layout/StepUpProcess"/>
    <dgm:cxn modelId="{207A230B-1B87-4AAF-B737-4F327347FDFE}" type="presParOf" srcId="{7DA81B8A-B62B-4A51-977B-9A52DE54EBFE}" destId="{36913B78-61BC-4195-92D2-0CBB7FB389CF}" srcOrd="1" destOrd="0" presId="urn:microsoft.com/office/officeart/2009/3/layout/StepUpProcess"/>
    <dgm:cxn modelId="{27B44E19-B964-42F7-BE75-D1D0E253866C}" type="presParOf" srcId="{36913B78-61BC-4195-92D2-0CBB7FB389CF}" destId="{16B41999-F90D-4B0C-8126-B13CAC349CB8}" srcOrd="0" destOrd="0" presId="urn:microsoft.com/office/officeart/2009/3/layout/StepUpProcess"/>
    <dgm:cxn modelId="{1EEA4814-F5A4-40DC-9ABB-0675D75FD210}" type="presParOf" srcId="{7DA81B8A-B62B-4A51-977B-9A52DE54EBFE}" destId="{7675A916-C173-432D-97BA-C1B903CE11AE}" srcOrd="2" destOrd="0" presId="urn:microsoft.com/office/officeart/2009/3/layout/StepUpProcess"/>
    <dgm:cxn modelId="{2EEB38E6-E6DC-4B04-BBD3-614BF7855653}" type="presParOf" srcId="{7675A916-C173-432D-97BA-C1B903CE11AE}" destId="{93A6179C-1932-4B81-84FA-F82BDB654634}" srcOrd="0" destOrd="0" presId="urn:microsoft.com/office/officeart/2009/3/layout/StepUpProcess"/>
    <dgm:cxn modelId="{AE239B56-3350-4D96-805D-CFAB593A6872}" type="presParOf" srcId="{7675A916-C173-432D-97BA-C1B903CE11AE}" destId="{0F5B3D7A-478E-42B8-8984-9EE4EFE038DC}" srcOrd="1" destOrd="0" presId="urn:microsoft.com/office/officeart/2009/3/layout/StepUpProcess"/>
    <dgm:cxn modelId="{BCF7566D-2452-4565-A075-18460A31B289}" type="presParOf" srcId="{7675A916-C173-432D-97BA-C1B903CE11AE}" destId="{29E1DAC1-EBE1-41D0-8935-5853DD0E91AD}" srcOrd="2" destOrd="0" presId="urn:microsoft.com/office/officeart/2009/3/layout/StepUpProcess"/>
    <dgm:cxn modelId="{26925F30-1F0B-482E-B978-0BE2463D2FD3}" type="presParOf" srcId="{7DA81B8A-B62B-4A51-977B-9A52DE54EBFE}" destId="{771C048A-627E-44E1-AE1D-FC1159A00B51}" srcOrd="3" destOrd="0" presId="urn:microsoft.com/office/officeart/2009/3/layout/StepUpProcess"/>
    <dgm:cxn modelId="{47771F27-BF9F-4B04-9E1F-84D4BE5238A4}" type="presParOf" srcId="{771C048A-627E-44E1-AE1D-FC1159A00B51}" destId="{E56F5614-AD4E-4549-80F0-44CEAA2C81A4}" srcOrd="0" destOrd="0" presId="urn:microsoft.com/office/officeart/2009/3/layout/StepUpProcess"/>
    <dgm:cxn modelId="{9B960262-338B-45FC-941F-E8B68587CBCB}" type="presParOf" srcId="{7DA81B8A-B62B-4A51-977B-9A52DE54EBFE}" destId="{24EAAD07-9413-4213-86A1-F662B9C8D9D7}" srcOrd="4" destOrd="0" presId="urn:microsoft.com/office/officeart/2009/3/layout/StepUpProcess"/>
    <dgm:cxn modelId="{01E104EF-4488-4618-AE4E-BEFE4F626417}" type="presParOf" srcId="{24EAAD07-9413-4213-86A1-F662B9C8D9D7}" destId="{EF952AE8-69C9-46D9-B315-AC473CEB228C}" srcOrd="0" destOrd="0" presId="urn:microsoft.com/office/officeart/2009/3/layout/StepUpProcess"/>
    <dgm:cxn modelId="{F62CC69E-C2E2-4D61-AF14-8B76C01CC927}" type="presParOf" srcId="{24EAAD07-9413-4213-86A1-F662B9C8D9D7}" destId="{D2A6E7D1-9518-4D8A-8CAA-5D1F468032C7}" srcOrd="1" destOrd="0" presId="urn:microsoft.com/office/officeart/2009/3/layout/StepUpProcess"/>
    <dgm:cxn modelId="{015AB374-4716-4DF0-ADDE-53F3B36E81FE}" type="presParOf" srcId="{24EAAD07-9413-4213-86A1-F662B9C8D9D7}" destId="{F149D7FD-BA2C-4738-92DF-81DB60B4410A}" srcOrd="2" destOrd="0" presId="urn:microsoft.com/office/officeart/2009/3/layout/StepUpProcess"/>
    <dgm:cxn modelId="{51FDD419-48F6-40E3-B16D-C79E3DE7A86E}" type="presParOf" srcId="{7DA81B8A-B62B-4A51-977B-9A52DE54EBFE}" destId="{BCD711C1-4443-4A09-BB80-8C7FE131B255}" srcOrd="5" destOrd="0" presId="urn:microsoft.com/office/officeart/2009/3/layout/StepUpProcess"/>
    <dgm:cxn modelId="{CE206F61-D2CF-46B6-90EF-4C128435E50D}" type="presParOf" srcId="{BCD711C1-4443-4A09-BB80-8C7FE131B255}" destId="{0AD771C4-5714-4F13-9103-BB0574AC101A}" srcOrd="0" destOrd="0" presId="urn:microsoft.com/office/officeart/2009/3/layout/StepUpProcess"/>
    <dgm:cxn modelId="{227A3063-5C6A-4F3C-8C55-6A9A49455957}" type="presParOf" srcId="{7DA81B8A-B62B-4A51-977B-9A52DE54EBFE}" destId="{C21A2687-1004-48EE-81CB-A94D4FFCC185}" srcOrd="6" destOrd="0" presId="urn:microsoft.com/office/officeart/2009/3/layout/StepUpProcess"/>
    <dgm:cxn modelId="{5065BF00-64E3-49AF-8946-BD9DDFCDA448}" type="presParOf" srcId="{C21A2687-1004-48EE-81CB-A94D4FFCC185}" destId="{B312CAA0-F28C-4072-A443-4EF8735BCB16}" srcOrd="0" destOrd="0" presId="urn:microsoft.com/office/officeart/2009/3/layout/StepUpProcess"/>
    <dgm:cxn modelId="{FCDFC3AD-4126-4485-98C9-44E0688C4BD7}" type="presParOf" srcId="{C21A2687-1004-48EE-81CB-A94D4FFCC185}" destId="{71406CD4-6C97-4404-B6BA-5E21F048FD51}" srcOrd="1" destOrd="0" presId="urn:microsoft.com/office/officeart/2009/3/layout/StepUpProcess"/>
    <dgm:cxn modelId="{62C4DE73-A590-4454-80F1-D4CC2316E681}" type="presParOf" srcId="{C21A2687-1004-48EE-81CB-A94D4FFCC185}" destId="{DEADF8E3-CEFC-4D93-8A8C-3CE0772D6F6C}" srcOrd="2" destOrd="0" presId="urn:microsoft.com/office/officeart/2009/3/layout/StepUpProcess"/>
    <dgm:cxn modelId="{9DEA8418-3B3E-4B00-8514-E309B2179DBE}" type="presParOf" srcId="{7DA81B8A-B62B-4A51-977B-9A52DE54EBFE}" destId="{07924E8C-6721-4F01-B127-8B0A9C4A05E0}" srcOrd="7" destOrd="0" presId="urn:microsoft.com/office/officeart/2009/3/layout/StepUpProcess"/>
    <dgm:cxn modelId="{EA5EE20E-1F06-43CF-AC4C-5E1EFA8D421A}" type="presParOf" srcId="{07924E8C-6721-4F01-B127-8B0A9C4A05E0}" destId="{EFC52B77-8CDD-453E-BB4C-B8545B8BC907}" srcOrd="0" destOrd="0" presId="urn:microsoft.com/office/officeart/2009/3/layout/StepUpProcess"/>
    <dgm:cxn modelId="{FF38A328-BB4D-42A1-A9BD-DF5A43C52DBE}" type="presParOf" srcId="{7DA81B8A-B62B-4A51-977B-9A52DE54EBFE}" destId="{0E89D3E0-A41F-4766-873F-966B54760671}" srcOrd="8" destOrd="0" presId="urn:microsoft.com/office/officeart/2009/3/layout/StepUpProcess"/>
    <dgm:cxn modelId="{614B0E39-A3BB-42A6-8B0D-447C47311678}" type="presParOf" srcId="{0E89D3E0-A41F-4766-873F-966B54760671}" destId="{B7410BA8-C006-4128-AA92-8589DF7CC447}" srcOrd="0" destOrd="0" presId="urn:microsoft.com/office/officeart/2009/3/layout/StepUpProcess"/>
    <dgm:cxn modelId="{0AD5FDF2-9BBF-4F0B-943B-C8D883F75F55}" type="presParOf" srcId="{0E89D3E0-A41F-4766-873F-966B54760671}" destId="{2C0EF09D-8F5B-4033-8831-CADC0039BC66}" srcOrd="1" destOrd="0" presId="urn:microsoft.com/office/officeart/2009/3/layout/StepUpProcess"/>
    <dgm:cxn modelId="{23907388-B4F3-4FED-A4FD-DB27579104BA}" type="presParOf" srcId="{0E89D3E0-A41F-4766-873F-966B54760671}" destId="{F725DD43-9CC5-40EC-A2D9-A7481CC66CD7}" srcOrd="2" destOrd="0" presId="urn:microsoft.com/office/officeart/2009/3/layout/StepUpProcess"/>
    <dgm:cxn modelId="{D658D595-0740-4D80-AA5E-2D09F8FAF07D}" type="presParOf" srcId="{7DA81B8A-B62B-4A51-977B-9A52DE54EBFE}" destId="{3A216797-C781-4A87-9D62-30A606B8F16C}" srcOrd="9" destOrd="0" presId="urn:microsoft.com/office/officeart/2009/3/layout/StepUpProcess"/>
    <dgm:cxn modelId="{44C13EE2-F1E1-4127-923C-87FB32B4643E}" type="presParOf" srcId="{3A216797-C781-4A87-9D62-30A606B8F16C}" destId="{6166405E-FD3C-47B4-9DB8-D68E6721C87A}" srcOrd="0" destOrd="0" presId="urn:microsoft.com/office/officeart/2009/3/layout/StepUpProcess"/>
    <dgm:cxn modelId="{60D398AC-CF1D-42CC-8B09-3707F38D40AA}" type="presParOf" srcId="{7DA81B8A-B62B-4A51-977B-9A52DE54EBFE}" destId="{F2263CDE-E381-4DF7-93D8-4D901B906B80}" srcOrd="10" destOrd="0" presId="urn:microsoft.com/office/officeart/2009/3/layout/StepUpProcess"/>
    <dgm:cxn modelId="{4F33D5EA-6201-4D1A-880A-460BF357FB05}" type="presParOf" srcId="{F2263CDE-E381-4DF7-93D8-4D901B906B80}" destId="{0E53CE91-D6E0-4C3A-92AA-1E76BE916855}" srcOrd="0" destOrd="0" presId="urn:microsoft.com/office/officeart/2009/3/layout/StepUpProcess"/>
    <dgm:cxn modelId="{D583192A-9401-43D1-8EA1-CD89D92135D3}" type="presParOf" srcId="{F2263CDE-E381-4DF7-93D8-4D901B906B80}" destId="{AC51FD32-0B98-4E32-9A50-08AA76815A6F}" srcOrd="1" destOrd="0" presId="urn:microsoft.com/office/officeart/2009/3/layout/StepUpProcess"/>
    <dgm:cxn modelId="{7D4258FA-D1C9-46B7-820D-0D58EB7E9BC2}" type="presParOf" srcId="{F2263CDE-E381-4DF7-93D8-4D901B906B80}" destId="{31E4F275-FDD2-4EF9-B25B-90CA047E035F}" srcOrd="2" destOrd="0" presId="urn:microsoft.com/office/officeart/2009/3/layout/StepUpProcess"/>
    <dgm:cxn modelId="{FC6752F8-22D5-454F-8E75-6BEBF7783571}" type="presParOf" srcId="{7DA81B8A-B62B-4A51-977B-9A52DE54EBFE}" destId="{F26EECFB-214E-40E6-ADC7-DB4C5864F0D1}" srcOrd="11" destOrd="0" presId="urn:microsoft.com/office/officeart/2009/3/layout/StepUpProcess"/>
    <dgm:cxn modelId="{52CE6D3E-F057-48D3-A2C4-25A68A6A924E}" type="presParOf" srcId="{F26EECFB-214E-40E6-ADC7-DB4C5864F0D1}" destId="{27F8DC15-F474-44E6-913E-A8A222813D09}" srcOrd="0" destOrd="0" presId="urn:microsoft.com/office/officeart/2009/3/layout/StepUpProcess"/>
    <dgm:cxn modelId="{5AF93EC0-AE37-47E2-AF0D-F7B3D7BDAA64}" type="presParOf" srcId="{7DA81B8A-B62B-4A51-977B-9A52DE54EBFE}" destId="{EF2D0C55-470D-465F-9E66-637B63FAFDB0}" srcOrd="12" destOrd="0" presId="urn:microsoft.com/office/officeart/2009/3/layout/StepUpProcess"/>
    <dgm:cxn modelId="{F5308D16-6A8F-4484-8C10-05E6067FE03A}" type="presParOf" srcId="{EF2D0C55-470D-465F-9E66-637B63FAFDB0}" destId="{DC74820E-BE11-4BB6-B887-570C0E0F6587}" srcOrd="0" destOrd="0" presId="urn:microsoft.com/office/officeart/2009/3/layout/StepUpProcess"/>
    <dgm:cxn modelId="{7FE31B14-F41C-4F9D-AF13-953C6EA22A48}" type="presParOf" srcId="{EF2D0C55-470D-465F-9E66-637B63FAFDB0}" destId="{A6419D1A-4C85-4E07-9765-6838BEAEA4A8}" srcOrd="1" destOrd="0" presId="urn:microsoft.com/office/officeart/2009/3/layout/StepUpProcess"/>
    <dgm:cxn modelId="{6449738F-5DDB-4BBD-900D-191A1D25EF0A}" type="presParOf" srcId="{EF2D0C55-470D-465F-9E66-637B63FAFDB0}" destId="{D9A38C47-C64F-45E7-AB5A-B85D28A61A9A}" srcOrd="2" destOrd="0" presId="urn:microsoft.com/office/officeart/2009/3/layout/StepUpProcess"/>
    <dgm:cxn modelId="{62C78E3C-CE3B-419E-8FD9-6FE0D483A278}" type="presParOf" srcId="{7DA81B8A-B62B-4A51-977B-9A52DE54EBFE}" destId="{4C1188A2-0CD5-4429-BF5A-42552191A77D}" srcOrd="13" destOrd="0" presId="urn:microsoft.com/office/officeart/2009/3/layout/StepUpProcess"/>
    <dgm:cxn modelId="{A13A6112-A905-43E0-8036-AAC8E3FF3E15}" type="presParOf" srcId="{4C1188A2-0CD5-4429-BF5A-42552191A77D}" destId="{C8D54577-3D81-4DE5-BCFA-55B522342CA1}" srcOrd="0" destOrd="0" presId="urn:microsoft.com/office/officeart/2009/3/layout/StepUpProcess"/>
    <dgm:cxn modelId="{D30AD25A-EFAE-43D2-81A5-6355D30C7989}" type="presParOf" srcId="{7DA81B8A-B62B-4A51-977B-9A52DE54EBFE}" destId="{0CCEF646-0BEF-4586-9E6E-B6A205FA8D4A}" srcOrd="14" destOrd="0" presId="urn:microsoft.com/office/officeart/2009/3/layout/StepUpProcess"/>
    <dgm:cxn modelId="{A80D4319-7F4F-454D-8CF4-9B80B7A1D556}" type="presParOf" srcId="{0CCEF646-0BEF-4586-9E6E-B6A205FA8D4A}" destId="{6594999E-E398-40A3-9A39-2EAD4283CB48}" srcOrd="0" destOrd="0" presId="urn:microsoft.com/office/officeart/2009/3/layout/StepUpProcess"/>
    <dgm:cxn modelId="{D92D9CA9-C9AD-4850-9401-C3ED8913902B}" type="presParOf" srcId="{0CCEF646-0BEF-4586-9E6E-B6A205FA8D4A}" destId="{C870ABF1-04EA-48C3-8319-B54C7EBB8345}" srcOrd="1" destOrd="0" presId="urn:microsoft.com/office/officeart/2009/3/layout/StepUpProcess"/>
    <dgm:cxn modelId="{D05971C1-27BE-45A1-81B4-FCC393054D61}" type="presParOf" srcId="{0CCEF646-0BEF-4586-9E6E-B6A205FA8D4A}" destId="{16645BA0-8A3C-4840-9068-AE662C28D8B9}" srcOrd="2" destOrd="0" presId="urn:microsoft.com/office/officeart/2009/3/layout/StepUpProcess"/>
    <dgm:cxn modelId="{67254407-951C-401F-86B3-2CF2F9E44550}" type="presParOf" srcId="{7DA81B8A-B62B-4A51-977B-9A52DE54EBFE}" destId="{1D6C07AF-9424-4FF3-8033-A550F2A45FE9}" srcOrd="15" destOrd="0" presId="urn:microsoft.com/office/officeart/2009/3/layout/StepUpProcess"/>
    <dgm:cxn modelId="{53A9E302-60E3-4BF8-AA00-7915953E21ED}" type="presParOf" srcId="{1D6C07AF-9424-4FF3-8033-A550F2A45FE9}" destId="{E6434B5E-3CB9-44E0-9BC1-6C4AAE4E71CE}" srcOrd="0" destOrd="0" presId="urn:microsoft.com/office/officeart/2009/3/layout/StepUpProcess"/>
    <dgm:cxn modelId="{6301D8B5-2875-4C54-A009-F1CF551EAB45}" type="presParOf" srcId="{7DA81B8A-B62B-4A51-977B-9A52DE54EBFE}" destId="{47EB1726-1DC3-48AC-965A-D1647F2F297D}" srcOrd="16" destOrd="0" presId="urn:microsoft.com/office/officeart/2009/3/layout/StepUpProcess"/>
    <dgm:cxn modelId="{66C073FC-19CD-4B4F-8717-AE69AC8862AE}" type="presParOf" srcId="{47EB1726-1DC3-48AC-965A-D1647F2F297D}" destId="{88EC4780-3413-4854-B84D-5FFB41609D8B}" srcOrd="0" destOrd="0" presId="urn:microsoft.com/office/officeart/2009/3/layout/StepUpProcess"/>
    <dgm:cxn modelId="{9B31E2D9-8AA6-4164-828B-B9E06AAC4088}" type="presParOf" srcId="{47EB1726-1DC3-48AC-965A-D1647F2F297D}" destId="{F9A6CFFE-55A9-4B00-A58B-936BA645BEF4}" srcOrd="1" destOrd="0" presId="urn:microsoft.com/office/officeart/2009/3/layout/StepUpProcess"/>
    <dgm:cxn modelId="{DAD41A19-940F-40F0-A8A3-EDCFFB75E6B3}" type="presParOf" srcId="{47EB1726-1DC3-48AC-965A-D1647F2F297D}" destId="{A43E1019-4E0B-4D4D-A8AC-01DFFBF5D923}" srcOrd="2" destOrd="0" presId="urn:microsoft.com/office/officeart/2009/3/layout/StepUpProcess"/>
    <dgm:cxn modelId="{2F7D6BA0-6999-493C-9A1C-400A840A80AD}" type="presParOf" srcId="{7DA81B8A-B62B-4A51-977B-9A52DE54EBFE}" destId="{6789626B-EF94-49EC-BD15-6D8E9E741DDA}" srcOrd="17" destOrd="0" presId="urn:microsoft.com/office/officeart/2009/3/layout/StepUpProcess"/>
    <dgm:cxn modelId="{5B73CAC6-7BAF-487D-8D68-C8C88F8520A1}" type="presParOf" srcId="{6789626B-EF94-49EC-BD15-6D8E9E741DDA}" destId="{CE2F4ED8-0917-40D9-AE03-B4AC73DCA4FE}" srcOrd="0" destOrd="0" presId="urn:microsoft.com/office/officeart/2009/3/layout/StepUpProcess"/>
    <dgm:cxn modelId="{0A432187-696C-43D9-8F9F-16C8432C886E}" type="presParOf" srcId="{7DA81B8A-B62B-4A51-977B-9A52DE54EBFE}" destId="{F0A7C5B9-DD79-4464-BA00-8C02EB1379FE}" srcOrd="18" destOrd="0" presId="urn:microsoft.com/office/officeart/2009/3/layout/StepUpProcess"/>
    <dgm:cxn modelId="{D66AA08C-55B2-4045-A5D5-CA1322579A96}" type="presParOf" srcId="{F0A7C5B9-DD79-4464-BA00-8C02EB1379FE}" destId="{5103701B-819B-442F-9E9B-EE9CB7A99AF5}" srcOrd="0" destOrd="0" presId="urn:microsoft.com/office/officeart/2009/3/layout/StepUpProcess"/>
    <dgm:cxn modelId="{5BD0FCEE-1525-42C9-91B9-E01C5F62009E}" type="presParOf" srcId="{F0A7C5B9-DD79-4464-BA00-8C02EB1379FE}" destId="{F7452ED2-5DAA-4ADC-8813-3B8347BCD038}"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25C22-D81A-419F-9613-BFBAE512B59B}">
      <dsp:nvSpPr>
        <dsp:cNvPr id="0" name=""/>
        <dsp:cNvSpPr/>
      </dsp:nvSpPr>
      <dsp:spPr>
        <a:xfrm rot="5400000">
          <a:off x="215121" y="3735798"/>
          <a:ext cx="630402" cy="1048975"/>
        </a:xfrm>
        <a:prstGeom prst="corner">
          <a:avLst>
            <a:gd name="adj1" fmla="val 16120"/>
            <a:gd name="adj2" fmla="val 1611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4A2E81-8F67-4959-B93D-2CEBB327A0DF}">
      <dsp:nvSpPr>
        <dsp:cNvPr id="0" name=""/>
        <dsp:cNvSpPr/>
      </dsp:nvSpPr>
      <dsp:spPr>
        <a:xfrm>
          <a:off x="92457" y="4049215"/>
          <a:ext cx="981889"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tx1"/>
              </a:solidFill>
              <a:latin typeface="Montserrat" panose="00000500000000000000" pitchFamily="2" charset="0"/>
            </a:rPr>
            <a:t>Data Wrangling &amp; Analysis: </a:t>
          </a:r>
          <a:r>
            <a:rPr lang="en-US" sz="1200" kern="1200" dirty="0">
              <a:solidFill>
                <a:schemeClr val="tx1"/>
              </a:solidFill>
              <a:latin typeface="Montserrat" panose="00000500000000000000" pitchFamily="2" charset="0"/>
            </a:rPr>
            <a:t>Automate reconciliation and analysis of financial data.</a:t>
          </a:r>
        </a:p>
      </dsp:txBody>
      <dsp:txXfrm>
        <a:off x="92457" y="4049215"/>
        <a:ext cx="981889" cy="830119"/>
      </dsp:txXfrm>
    </dsp:sp>
    <dsp:sp modelId="{0FEDBFAA-20FD-4EFD-81BA-D333F5C7C6CE}">
      <dsp:nvSpPr>
        <dsp:cNvPr id="0" name=""/>
        <dsp:cNvSpPr/>
      </dsp:nvSpPr>
      <dsp:spPr>
        <a:xfrm>
          <a:off x="878229" y="3658571"/>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A6179C-1932-4B81-84FA-F82BDB654634}">
      <dsp:nvSpPr>
        <dsp:cNvPr id="0" name=""/>
        <dsp:cNvSpPr/>
      </dsp:nvSpPr>
      <dsp:spPr>
        <a:xfrm rot="5400000">
          <a:off x="1391894" y="3448918"/>
          <a:ext cx="630402" cy="1048975"/>
        </a:xfrm>
        <a:prstGeom prst="corner">
          <a:avLst>
            <a:gd name="adj1" fmla="val 16120"/>
            <a:gd name="adj2" fmla="val 1611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5B3D7A-478E-42B8-8984-9EE4EFE038DC}">
      <dsp:nvSpPr>
        <dsp:cNvPr id="0" name=""/>
        <dsp:cNvSpPr/>
      </dsp:nvSpPr>
      <dsp:spPr>
        <a:xfrm>
          <a:off x="1286664" y="3762336"/>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tx1"/>
              </a:solidFill>
              <a:latin typeface="Montserrat" panose="00000500000000000000" pitchFamily="2" charset="0"/>
            </a:rPr>
            <a:t>Data Visualization: </a:t>
          </a:r>
          <a:r>
            <a:rPr lang="en-US" sz="1200" kern="1200" dirty="0">
              <a:solidFill>
                <a:schemeClr val="tx1"/>
              </a:solidFill>
              <a:latin typeface="Montserrat" panose="00000500000000000000" pitchFamily="2" charset="0"/>
            </a:rPr>
            <a:t>Visualize financial data for strategic decision making</a:t>
          </a:r>
        </a:p>
      </dsp:txBody>
      <dsp:txXfrm>
        <a:off x="1286664" y="3762336"/>
        <a:ext cx="947020" cy="830119"/>
      </dsp:txXfrm>
    </dsp:sp>
    <dsp:sp modelId="{29E1DAC1-EBE1-41D0-8935-5853DD0E91AD}">
      <dsp:nvSpPr>
        <dsp:cNvPr id="0" name=""/>
        <dsp:cNvSpPr/>
      </dsp:nvSpPr>
      <dsp:spPr>
        <a:xfrm>
          <a:off x="2055002" y="3371692"/>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952AE8-69C9-46D9-B315-AC473CEB228C}">
      <dsp:nvSpPr>
        <dsp:cNvPr id="0" name=""/>
        <dsp:cNvSpPr/>
      </dsp:nvSpPr>
      <dsp:spPr>
        <a:xfrm rot="5400000">
          <a:off x="2568667" y="3162039"/>
          <a:ext cx="630402" cy="1048975"/>
        </a:xfrm>
        <a:prstGeom prst="corner">
          <a:avLst>
            <a:gd name="adj1" fmla="val 16120"/>
            <a:gd name="adj2" fmla="val 16110"/>
          </a:avLst>
        </a:prstGeom>
        <a:solidFill>
          <a:schemeClr val="accent2"/>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A6E7D1-9518-4D8A-8CAA-5D1F468032C7}">
      <dsp:nvSpPr>
        <dsp:cNvPr id="0" name=""/>
        <dsp:cNvSpPr/>
      </dsp:nvSpPr>
      <dsp:spPr>
        <a:xfrm>
          <a:off x="2463437" y="3475456"/>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solidFill>
                <a:srgbClr val="D56E48"/>
              </a:solidFill>
              <a:latin typeface="Montserrat" panose="00000500000000000000" pitchFamily="2" charset="0"/>
              <a:ea typeface="+mn-ea"/>
              <a:cs typeface="+mn-cs"/>
            </a:rPr>
            <a:t>Financial Prediction Using ML Regression: </a:t>
          </a:r>
          <a:r>
            <a:rPr lang="en-US" sz="1200" kern="1200" dirty="0">
              <a:solidFill>
                <a:srgbClr val="D56E48"/>
              </a:solidFill>
              <a:latin typeface="Montserrat" panose="00000500000000000000" pitchFamily="2" charset="0"/>
              <a:ea typeface="+mn-ea"/>
              <a:cs typeface="+mn-cs"/>
            </a:rPr>
            <a:t>Predict financial metrics such as revenues&amp; expenses</a:t>
          </a:r>
          <a:r>
            <a:rPr lang="en-US" sz="1200" kern="1200" dirty="0">
              <a:solidFill>
                <a:srgbClr val="D56E48"/>
              </a:solidFill>
              <a:latin typeface="Montserrat" panose="00000500000000000000" pitchFamily="2" charset="0"/>
            </a:rPr>
            <a:t>. </a:t>
          </a:r>
        </a:p>
      </dsp:txBody>
      <dsp:txXfrm>
        <a:off x="2463437" y="3475456"/>
        <a:ext cx="947020" cy="830119"/>
      </dsp:txXfrm>
    </dsp:sp>
    <dsp:sp modelId="{F149D7FD-BA2C-4738-92DF-81DB60B4410A}">
      <dsp:nvSpPr>
        <dsp:cNvPr id="0" name=""/>
        <dsp:cNvSpPr/>
      </dsp:nvSpPr>
      <dsp:spPr>
        <a:xfrm>
          <a:off x="3231774" y="3084812"/>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12CAA0-F28C-4072-A443-4EF8735BCB16}">
      <dsp:nvSpPr>
        <dsp:cNvPr id="0" name=""/>
        <dsp:cNvSpPr/>
      </dsp:nvSpPr>
      <dsp:spPr>
        <a:xfrm rot="5400000">
          <a:off x="3745440" y="2875160"/>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406CD4-6C97-4404-B6BA-5E21F048FD51}">
      <dsp:nvSpPr>
        <dsp:cNvPr id="0" name=""/>
        <dsp:cNvSpPr/>
      </dsp:nvSpPr>
      <dsp:spPr>
        <a:xfrm>
          <a:off x="3640210" y="3188577"/>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ontserrat" panose="00000500000000000000" pitchFamily="2" charset="0"/>
            </a:rPr>
            <a:t>Competitor Analysis: </a:t>
          </a:r>
          <a:r>
            <a:rPr lang="en-US" sz="1200" b="0" kern="1200" dirty="0">
              <a:latin typeface="Montserrat" panose="00000500000000000000" pitchFamily="2" charset="0"/>
            </a:rPr>
            <a:t>A</a:t>
          </a:r>
          <a:r>
            <a:rPr lang="en-US" sz="1200" kern="1200" dirty="0">
              <a:latin typeface="Montserrat" panose="00000500000000000000" pitchFamily="2" charset="0"/>
            </a:rPr>
            <a:t>nalyze competitors' financials and strategic positioning.</a:t>
          </a:r>
        </a:p>
      </dsp:txBody>
      <dsp:txXfrm>
        <a:off x="3640210" y="3188577"/>
        <a:ext cx="947020" cy="830119"/>
      </dsp:txXfrm>
    </dsp:sp>
    <dsp:sp modelId="{DEADF8E3-CEFC-4D93-8A8C-3CE0772D6F6C}">
      <dsp:nvSpPr>
        <dsp:cNvPr id="0" name=""/>
        <dsp:cNvSpPr/>
      </dsp:nvSpPr>
      <dsp:spPr>
        <a:xfrm>
          <a:off x="4408547" y="2797933"/>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410BA8-C006-4128-AA92-8589DF7CC447}">
      <dsp:nvSpPr>
        <dsp:cNvPr id="0" name=""/>
        <dsp:cNvSpPr/>
      </dsp:nvSpPr>
      <dsp:spPr>
        <a:xfrm rot="5400000">
          <a:off x="4922212" y="2588280"/>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0EF09D-8F5B-4033-8831-CADC0039BC66}">
      <dsp:nvSpPr>
        <dsp:cNvPr id="0" name=""/>
        <dsp:cNvSpPr/>
      </dsp:nvSpPr>
      <dsp:spPr>
        <a:xfrm>
          <a:off x="4816983" y="2901698"/>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ontserrat" panose="00000500000000000000" pitchFamily="2" charset="0"/>
            </a:rPr>
            <a:t>Anomaly Detection: </a:t>
          </a:r>
          <a:r>
            <a:rPr lang="en-US" sz="1200" kern="1200" dirty="0">
              <a:latin typeface="Montserrat" panose="00000500000000000000" pitchFamily="2" charset="0"/>
            </a:rPr>
            <a:t>Identify errors in financial transactions with AI.</a:t>
          </a:r>
        </a:p>
      </dsp:txBody>
      <dsp:txXfrm>
        <a:off x="4816983" y="2901698"/>
        <a:ext cx="947020" cy="830119"/>
      </dsp:txXfrm>
    </dsp:sp>
    <dsp:sp modelId="{F725DD43-9CC5-40EC-A2D9-A7481CC66CD7}">
      <dsp:nvSpPr>
        <dsp:cNvPr id="0" name=""/>
        <dsp:cNvSpPr/>
      </dsp:nvSpPr>
      <dsp:spPr>
        <a:xfrm>
          <a:off x="5585320" y="2511053"/>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53CE91-D6E0-4C3A-92AA-1E76BE916855}">
      <dsp:nvSpPr>
        <dsp:cNvPr id="0" name=""/>
        <dsp:cNvSpPr/>
      </dsp:nvSpPr>
      <dsp:spPr>
        <a:xfrm rot="5400000">
          <a:off x="6098985" y="2301401"/>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51FD32-0B98-4E32-9A50-08AA76815A6F}">
      <dsp:nvSpPr>
        <dsp:cNvPr id="0" name=""/>
        <dsp:cNvSpPr/>
      </dsp:nvSpPr>
      <dsp:spPr>
        <a:xfrm>
          <a:off x="5993755" y="2614818"/>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ontserrat" panose="00000500000000000000" pitchFamily="2" charset="0"/>
            </a:rPr>
            <a:t>Time Series Forecasting: </a:t>
          </a:r>
          <a:r>
            <a:rPr lang="en-US" sz="1200" kern="1200" dirty="0">
              <a:latin typeface="Montserrat" panose="00000500000000000000" pitchFamily="2" charset="0"/>
            </a:rPr>
            <a:t>Predict financial performance using historical data and market trends.</a:t>
          </a:r>
        </a:p>
      </dsp:txBody>
      <dsp:txXfrm>
        <a:off x="5993755" y="2614818"/>
        <a:ext cx="947020" cy="830119"/>
      </dsp:txXfrm>
    </dsp:sp>
    <dsp:sp modelId="{31E4F275-FDD2-4EF9-B25B-90CA047E035F}">
      <dsp:nvSpPr>
        <dsp:cNvPr id="0" name=""/>
        <dsp:cNvSpPr/>
      </dsp:nvSpPr>
      <dsp:spPr>
        <a:xfrm>
          <a:off x="6762093" y="2224174"/>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74820E-BE11-4BB6-B887-570C0E0F6587}">
      <dsp:nvSpPr>
        <dsp:cNvPr id="0" name=""/>
        <dsp:cNvSpPr/>
      </dsp:nvSpPr>
      <dsp:spPr>
        <a:xfrm rot="5400000">
          <a:off x="7275758" y="2014521"/>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419D1A-4C85-4E07-9765-6838BEAEA4A8}">
      <dsp:nvSpPr>
        <dsp:cNvPr id="0" name=""/>
        <dsp:cNvSpPr/>
      </dsp:nvSpPr>
      <dsp:spPr>
        <a:xfrm>
          <a:off x="7170528" y="2327939"/>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ontserrat" panose="00000500000000000000" pitchFamily="2" charset="0"/>
            </a:rPr>
            <a:t>Variance Analysis: </a:t>
          </a:r>
          <a:r>
            <a:rPr lang="en-US" sz="1200" kern="1200" dirty="0">
              <a:latin typeface="Montserrat" panose="00000500000000000000" pitchFamily="2" charset="0"/>
            </a:rPr>
            <a:t>Analyze actuals vs. budgets to pinpoint variances and corrective actions.</a:t>
          </a:r>
        </a:p>
      </dsp:txBody>
      <dsp:txXfrm>
        <a:off x="7170528" y="2327939"/>
        <a:ext cx="947020" cy="830119"/>
      </dsp:txXfrm>
    </dsp:sp>
    <dsp:sp modelId="{D9A38C47-C64F-45E7-AB5A-B85D28A61A9A}">
      <dsp:nvSpPr>
        <dsp:cNvPr id="0" name=""/>
        <dsp:cNvSpPr/>
      </dsp:nvSpPr>
      <dsp:spPr>
        <a:xfrm>
          <a:off x="7938866" y="1937295"/>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94999E-E398-40A3-9A39-2EAD4283CB48}">
      <dsp:nvSpPr>
        <dsp:cNvPr id="0" name=""/>
        <dsp:cNvSpPr/>
      </dsp:nvSpPr>
      <dsp:spPr>
        <a:xfrm rot="5400000">
          <a:off x="8452531" y="1727642"/>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70ABF1-04EA-48C3-8319-B54C7EBB8345}">
      <dsp:nvSpPr>
        <dsp:cNvPr id="0" name=""/>
        <dsp:cNvSpPr/>
      </dsp:nvSpPr>
      <dsp:spPr>
        <a:xfrm>
          <a:off x="8347301" y="2041060"/>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ontserrat" panose="00000500000000000000" pitchFamily="2" charset="0"/>
            </a:rPr>
            <a:t>Scenario Planning: </a:t>
          </a:r>
          <a:r>
            <a:rPr lang="en-US" sz="1200" kern="1200" dirty="0">
              <a:latin typeface="Montserrat" panose="00000500000000000000" pitchFamily="2" charset="0"/>
            </a:rPr>
            <a:t>Model scenarios to evaluate business decisions' financial impacts.</a:t>
          </a:r>
        </a:p>
      </dsp:txBody>
      <dsp:txXfrm>
        <a:off x="8347301" y="2041060"/>
        <a:ext cx="947020" cy="830119"/>
      </dsp:txXfrm>
    </dsp:sp>
    <dsp:sp modelId="{16645BA0-8A3C-4840-9068-AE662C28D8B9}">
      <dsp:nvSpPr>
        <dsp:cNvPr id="0" name=""/>
        <dsp:cNvSpPr/>
      </dsp:nvSpPr>
      <dsp:spPr>
        <a:xfrm>
          <a:off x="9115638" y="1650415"/>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EC4780-3413-4854-B84D-5FFB41609D8B}">
      <dsp:nvSpPr>
        <dsp:cNvPr id="0" name=""/>
        <dsp:cNvSpPr/>
      </dsp:nvSpPr>
      <dsp:spPr>
        <a:xfrm rot="5400000">
          <a:off x="9629304" y="1440763"/>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A6CFFE-55A9-4B00-A58B-936BA645BEF4}">
      <dsp:nvSpPr>
        <dsp:cNvPr id="0" name=""/>
        <dsp:cNvSpPr/>
      </dsp:nvSpPr>
      <dsp:spPr>
        <a:xfrm>
          <a:off x="9524074" y="1754180"/>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ontserrat" panose="00000500000000000000" pitchFamily="2" charset="0"/>
            </a:rPr>
            <a:t>Financial Narratives: </a:t>
          </a:r>
          <a:r>
            <a:rPr lang="en-US" sz="1200" kern="1200" dirty="0">
              <a:latin typeface="Montserrat" panose="00000500000000000000" pitchFamily="2" charset="0"/>
            </a:rPr>
            <a:t>Generate AI-driven insights for clear stakeholder communication.</a:t>
          </a:r>
        </a:p>
      </dsp:txBody>
      <dsp:txXfrm>
        <a:off x="9524074" y="1754180"/>
        <a:ext cx="947020" cy="830119"/>
      </dsp:txXfrm>
    </dsp:sp>
    <dsp:sp modelId="{A43E1019-4E0B-4D4D-A8AC-01DFFBF5D923}">
      <dsp:nvSpPr>
        <dsp:cNvPr id="0" name=""/>
        <dsp:cNvSpPr/>
      </dsp:nvSpPr>
      <dsp:spPr>
        <a:xfrm>
          <a:off x="10292411" y="1363536"/>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03701B-819B-442F-9E9B-EE9CB7A99AF5}">
      <dsp:nvSpPr>
        <dsp:cNvPr id="0" name=""/>
        <dsp:cNvSpPr/>
      </dsp:nvSpPr>
      <dsp:spPr>
        <a:xfrm rot="5400000">
          <a:off x="10806076" y="1153883"/>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452ED2-5DAA-4ADC-8813-3B8347BCD038}">
      <dsp:nvSpPr>
        <dsp:cNvPr id="0" name=""/>
        <dsp:cNvSpPr/>
      </dsp:nvSpPr>
      <dsp:spPr>
        <a:xfrm>
          <a:off x="10700847" y="1467301"/>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ontserrat" panose="00000500000000000000" pitchFamily="2" charset="0"/>
            </a:rPr>
            <a:t>Cost Optimization: </a:t>
          </a:r>
          <a:r>
            <a:rPr lang="en-US" sz="1200" kern="1200" dirty="0">
              <a:latin typeface="Montserrat" panose="00000500000000000000" pitchFamily="2" charset="0"/>
            </a:rPr>
            <a:t>Identify inefficiencies and recommend cost-saving measures.</a:t>
          </a:r>
        </a:p>
      </dsp:txBody>
      <dsp:txXfrm>
        <a:off x="10700847" y="1467301"/>
        <a:ext cx="947020" cy="83011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C911D1-6589-4D4A-810A-D1CB24D30600}" type="datetimeFigureOut">
              <a:rPr lang="en-US" smtClean="0"/>
              <a:t>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34E27-21C0-AB42-9720-9468F68AD70E}" type="slidenum">
              <a:rPr lang="en-US" smtClean="0"/>
              <a:t>‹#›</a:t>
            </a:fld>
            <a:endParaRPr lang="en-US"/>
          </a:p>
        </p:txBody>
      </p:sp>
    </p:spTree>
    <p:extLst>
      <p:ext uri="{BB962C8B-B14F-4D97-AF65-F5344CB8AC3E}">
        <p14:creationId xmlns:p14="http://schemas.microsoft.com/office/powerpoint/2010/main" val="3315157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5.svg"/></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6ED6F-859A-B746-837E-C5D978EC30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6CAE93-A6A2-054F-8C31-54E8ABF6AE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8ADB13-4A11-2643-B65C-065BE17739F2}"/>
              </a:ext>
            </a:extLst>
          </p:cNvPr>
          <p:cNvSpPr>
            <a:spLocks noGrp="1"/>
          </p:cNvSpPr>
          <p:nvPr>
            <p:ph type="dt" sz="half" idx="10"/>
          </p:nvPr>
        </p:nvSpPr>
        <p:spPr/>
        <p:txBody>
          <a:bodyPr/>
          <a:lstStyle/>
          <a:p>
            <a:fld id="{FD8C779B-2DF9-41ED-BDF6-094A96BB5831}" type="datetime1">
              <a:rPr lang="en-US" smtClean="0"/>
              <a:t>1/7/2025</a:t>
            </a:fld>
            <a:endParaRPr lang="en-US"/>
          </a:p>
        </p:txBody>
      </p:sp>
      <p:sp>
        <p:nvSpPr>
          <p:cNvPr id="5" name="Footer Placeholder 4">
            <a:extLst>
              <a:ext uri="{FF2B5EF4-FFF2-40B4-BE49-F238E27FC236}">
                <a16:creationId xmlns:a16="http://schemas.microsoft.com/office/drawing/2014/main" id="{3F68DD79-905B-054B-B597-6AB72529A68D}"/>
              </a:ext>
            </a:extLst>
          </p:cNvPr>
          <p:cNvSpPr>
            <a:spLocks noGrp="1"/>
          </p:cNvSpPr>
          <p:nvPr>
            <p:ph type="ftr" sz="quarter" idx="11"/>
          </p:nvPr>
        </p:nvSpPr>
        <p:spPr/>
        <p:txBody>
          <a:bodyPr/>
          <a:lstStyle/>
          <a:p>
            <a:r>
              <a:rPr lang="en-US"/>
              <a:t>Dr. Ryan Ahmed @Stemplicity</a:t>
            </a:r>
          </a:p>
        </p:txBody>
      </p:sp>
      <p:sp>
        <p:nvSpPr>
          <p:cNvPr id="6" name="Slide Number Placeholder 5">
            <a:extLst>
              <a:ext uri="{FF2B5EF4-FFF2-40B4-BE49-F238E27FC236}">
                <a16:creationId xmlns:a16="http://schemas.microsoft.com/office/drawing/2014/main" id="{3FDD4DF4-5AD9-8C41-9C38-63470B32845E}"/>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105137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94858-278B-D14B-9123-9451D8F7BB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98E07C-511F-3A43-84A6-1011012918C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B27FEB-35FC-E245-9B8A-12B959651942}"/>
              </a:ext>
            </a:extLst>
          </p:cNvPr>
          <p:cNvSpPr>
            <a:spLocks noGrp="1"/>
          </p:cNvSpPr>
          <p:nvPr>
            <p:ph type="dt" sz="half" idx="10"/>
          </p:nvPr>
        </p:nvSpPr>
        <p:spPr/>
        <p:txBody>
          <a:bodyPr/>
          <a:lstStyle/>
          <a:p>
            <a:fld id="{2050BBC8-E478-43C9-A4F1-EDD4F72015DC}" type="datetime1">
              <a:rPr lang="en-US" smtClean="0"/>
              <a:t>1/7/2025</a:t>
            </a:fld>
            <a:endParaRPr lang="en-US"/>
          </a:p>
        </p:txBody>
      </p:sp>
      <p:sp>
        <p:nvSpPr>
          <p:cNvPr id="5" name="Footer Placeholder 4">
            <a:extLst>
              <a:ext uri="{FF2B5EF4-FFF2-40B4-BE49-F238E27FC236}">
                <a16:creationId xmlns:a16="http://schemas.microsoft.com/office/drawing/2014/main" id="{06777081-9459-C64F-895D-A9A37C0D0BB7}"/>
              </a:ext>
            </a:extLst>
          </p:cNvPr>
          <p:cNvSpPr>
            <a:spLocks noGrp="1"/>
          </p:cNvSpPr>
          <p:nvPr>
            <p:ph type="ftr" sz="quarter" idx="11"/>
          </p:nvPr>
        </p:nvSpPr>
        <p:spPr/>
        <p:txBody>
          <a:bodyPr/>
          <a:lstStyle/>
          <a:p>
            <a:r>
              <a:rPr lang="en-US"/>
              <a:t>Dr. Ryan Ahmed @Stemplicity</a:t>
            </a:r>
          </a:p>
        </p:txBody>
      </p:sp>
      <p:sp>
        <p:nvSpPr>
          <p:cNvPr id="6" name="Slide Number Placeholder 5">
            <a:extLst>
              <a:ext uri="{FF2B5EF4-FFF2-40B4-BE49-F238E27FC236}">
                <a16:creationId xmlns:a16="http://schemas.microsoft.com/office/drawing/2014/main" id="{1FAC1E24-D886-5444-8983-468379B78FD8}"/>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1663703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7F08AD-56F2-8141-B3EC-B0792780C2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7A58ED-0A7F-F541-B86D-470505704EB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82861A-7351-3846-BCB0-C5618DA092CE}"/>
              </a:ext>
            </a:extLst>
          </p:cNvPr>
          <p:cNvSpPr>
            <a:spLocks noGrp="1"/>
          </p:cNvSpPr>
          <p:nvPr>
            <p:ph type="dt" sz="half" idx="10"/>
          </p:nvPr>
        </p:nvSpPr>
        <p:spPr/>
        <p:txBody>
          <a:bodyPr/>
          <a:lstStyle/>
          <a:p>
            <a:fld id="{04321BB6-29D9-437A-B4EB-C48447ACC5C8}" type="datetime1">
              <a:rPr lang="en-US" smtClean="0"/>
              <a:t>1/7/2025</a:t>
            </a:fld>
            <a:endParaRPr lang="en-US"/>
          </a:p>
        </p:txBody>
      </p:sp>
      <p:sp>
        <p:nvSpPr>
          <p:cNvPr id="5" name="Footer Placeholder 4">
            <a:extLst>
              <a:ext uri="{FF2B5EF4-FFF2-40B4-BE49-F238E27FC236}">
                <a16:creationId xmlns:a16="http://schemas.microsoft.com/office/drawing/2014/main" id="{BAA1FD98-D553-4C46-941B-9CF2C56A19FE}"/>
              </a:ext>
            </a:extLst>
          </p:cNvPr>
          <p:cNvSpPr>
            <a:spLocks noGrp="1"/>
          </p:cNvSpPr>
          <p:nvPr>
            <p:ph type="ftr" sz="quarter" idx="11"/>
          </p:nvPr>
        </p:nvSpPr>
        <p:spPr/>
        <p:txBody>
          <a:bodyPr/>
          <a:lstStyle/>
          <a:p>
            <a:r>
              <a:rPr lang="en-US"/>
              <a:t>Dr. Ryan Ahmed @Stemplicity</a:t>
            </a:r>
          </a:p>
        </p:txBody>
      </p:sp>
      <p:sp>
        <p:nvSpPr>
          <p:cNvPr id="6" name="Slide Number Placeholder 5">
            <a:extLst>
              <a:ext uri="{FF2B5EF4-FFF2-40B4-BE49-F238E27FC236}">
                <a16:creationId xmlns:a16="http://schemas.microsoft.com/office/drawing/2014/main" id="{BABD676D-8472-4F4A-A337-CF5E8C495173}"/>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977303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75A67B5-E042-457B-A81A-3462B1C711AA}"/>
              </a:ext>
            </a:extLst>
          </p:cNvPr>
          <p:cNvSpPr/>
          <p:nvPr userDrawn="1"/>
        </p:nvSpPr>
        <p:spPr>
          <a:xfrm>
            <a:off x="0" y="0"/>
            <a:ext cx="12192000" cy="2556680"/>
          </a:xfrm>
          <a:prstGeom prst="rect">
            <a:avLst/>
          </a:prstGeom>
          <a:solidFill>
            <a:schemeClr val="bg1"/>
          </a:solidFill>
        </p:spPr>
        <p:txBody>
          <a:bodyPr rtlCol="0" anchor="ctr">
            <a:noAutofit/>
          </a:bodyPr>
          <a:lstStyle/>
          <a:p>
            <a:pPr algn="l"/>
            <a:endParaRPr lang="en-US" sz="2700" dirty="0"/>
          </a:p>
        </p:txBody>
      </p:sp>
      <p:sp>
        <p:nvSpPr>
          <p:cNvPr id="21" name="Picture Placeholder 20">
            <a:extLst>
              <a:ext uri="{FF2B5EF4-FFF2-40B4-BE49-F238E27FC236}">
                <a16:creationId xmlns:a16="http://schemas.microsoft.com/office/drawing/2014/main" id="{070E09C3-E664-4CC0-BC20-179F60B6EE4C}"/>
              </a:ext>
            </a:extLst>
          </p:cNvPr>
          <p:cNvSpPr>
            <a:spLocks noGrp="1"/>
          </p:cNvSpPr>
          <p:nvPr>
            <p:ph type="pic" sz="quarter" idx="12"/>
          </p:nvPr>
        </p:nvSpPr>
        <p:spPr>
          <a:xfrm>
            <a:off x="-1" y="1"/>
            <a:ext cx="12192001" cy="6173619"/>
          </a:xfrm>
        </p:spPr>
        <p:txBody>
          <a:bodyPr/>
          <a:lstStyle/>
          <a:p>
            <a:endParaRPr lang="en-US" dirty="0"/>
          </a:p>
        </p:txBody>
      </p:sp>
      <p:sp>
        <p:nvSpPr>
          <p:cNvPr id="3" name="Text Placeholder 2">
            <a:extLst>
              <a:ext uri="{FF2B5EF4-FFF2-40B4-BE49-F238E27FC236}">
                <a16:creationId xmlns:a16="http://schemas.microsoft.com/office/drawing/2014/main" id="{A705EEBE-7DBE-423A-9E68-665C3E4D8317}"/>
              </a:ext>
            </a:extLst>
          </p:cNvPr>
          <p:cNvSpPr>
            <a:spLocks noGrp="1"/>
          </p:cNvSpPr>
          <p:nvPr>
            <p:ph type="body" sz="quarter" idx="11" hasCustomPrompt="1"/>
          </p:nvPr>
        </p:nvSpPr>
        <p:spPr>
          <a:xfrm>
            <a:off x="0" y="609601"/>
            <a:ext cx="6096000" cy="1637371"/>
          </a:xfrm>
          <a:solidFill>
            <a:srgbClr val="0B8ECC"/>
          </a:solidFill>
          <a:effectLst>
            <a:outerShdw dist="50800" dir="16200000" algn="ctr" rotWithShape="0">
              <a:schemeClr val="accent2"/>
            </a:outerShdw>
          </a:effectLst>
        </p:spPr>
        <p:txBody>
          <a:bodyPr lIns="914400" tIns="274320" rIns="274320" bIns="274320">
            <a:spAutoFit/>
          </a:bodyPr>
          <a:lstStyle>
            <a:lvl1pPr marL="0" indent="0">
              <a:lnSpc>
                <a:spcPct val="80000"/>
              </a:lnSpc>
              <a:buNone/>
              <a:defRPr sz="4400" b="1" baseline="0">
                <a:solidFill>
                  <a:schemeClr val="bg1"/>
                </a:solidFill>
                <a:latin typeface="+mj-lt"/>
              </a:defRPr>
            </a:lvl1pPr>
          </a:lstStyle>
          <a:p>
            <a:pPr lvl="0"/>
            <a:r>
              <a:rPr lang="en-US" dirty="0"/>
              <a:t>[Title of Course] (66pt)</a:t>
            </a:r>
          </a:p>
        </p:txBody>
      </p:sp>
      <p:grpSp>
        <p:nvGrpSpPr>
          <p:cNvPr id="5" name="Group 4">
            <a:extLst>
              <a:ext uri="{FF2B5EF4-FFF2-40B4-BE49-F238E27FC236}">
                <a16:creationId xmlns:a16="http://schemas.microsoft.com/office/drawing/2014/main" id="{573C5C1A-698A-4D10-B449-7BBA0E158CB7}"/>
              </a:ext>
            </a:extLst>
          </p:cNvPr>
          <p:cNvGrpSpPr>
            <a:grpSpLocks noChangeAspect="1"/>
          </p:cNvGrpSpPr>
          <p:nvPr userDrawn="1"/>
        </p:nvGrpSpPr>
        <p:grpSpPr>
          <a:xfrm>
            <a:off x="947737" y="6386521"/>
            <a:ext cx="2034260" cy="320040"/>
            <a:chOff x="1957445" y="4956085"/>
            <a:chExt cx="2757119" cy="433764"/>
          </a:xfrm>
        </p:grpSpPr>
        <p:grpSp>
          <p:nvGrpSpPr>
            <p:cNvPr id="8" name="Group 7">
              <a:extLst>
                <a:ext uri="{FF2B5EF4-FFF2-40B4-BE49-F238E27FC236}">
                  <a16:creationId xmlns:a16="http://schemas.microsoft.com/office/drawing/2014/main" id="{F9E00396-7715-49BD-BCAE-CE7871B98F2D}"/>
                </a:ext>
              </a:extLst>
            </p:cNvPr>
            <p:cNvGrpSpPr>
              <a:grpSpLocks noChangeAspect="1"/>
            </p:cNvGrpSpPr>
            <p:nvPr userDrawn="1"/>
          </p:nvGrpSpPr>
          <p:grpSpPr>
            <a:xfrm>
              <a:off x="1957445" y="4956085"/>
              <a:ext cx="365760" cy="365760"/>
              <a:chOff x="1578736" y="2802526"/>
              <a:chExt cx="1280160" cy="1280160"/>
            </a:xfrm>
          </p:grpSpPr>
          <p:sp>
            <p:nvSpPr>
              <p:cNvPr id="10" name="Freeform: Shape 9">
                <a:extLst>
                  <a:ext uri="{FF2B5EF4-FFF2-40B4-BE49-F238E27FC236}">
                    <a16:creationId xmlns:a16="http://schemas.microsoft.com/office/drawing/2014/main" id="{37C54F2B-1ECC-484C-AAB0-A6AEC3E0FD03}"/>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rgbClr val="98EF9A"/>
              </a:solidFill>
              <a:ln w="3953" cap="flat">
                <a:noFill/>
                <a:prstDash val="solid"/>
                <a:round/>
              </a:ln>
            </p:spPr>
            <p:txBody>
              <a:bodyPr rtlCol="0" anchor="ctr"/>
              <a:lstStyle/>
              <a:p>
                <a:endParaRPr lang="en-US" sz="2700"/>
              </a:p>
            </p:txBody>
          </p:sp>
          <p:sp>
            <p:nvSpPr>
              <p:cNvPr id="11" name="Freeform: Shape 10">
                <a:extLst>
                  <a:ext uri="{FF2B5EF4-FFF2-40B4-BE49-F238E27FC236}">
                    <a16:creationId xmlns:a16="http://schemas.microsoft.com/office/drawing/2014/main" id="{218C6A8C-40B5-4E2E-B117-DB5B5105F01A}"/>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12" name="Freeform: Shape 11">
                <a:extLst>
                  <a:ext uri="{FF2B5EF4-FFF2-40B4-BE49-F238E27FC236}">
                    <a16:creationId xmlns:a16="http://schemas.microsoft.com/office/drawing/2014/main" id="{6A1726B6-13EC-4E96-A47C-326E70A64133}"/>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13" name="Freeform: Shape 12">
                <a:extLst>
                  <a:ext uri="{FF2B5EF4-FFF2-40B4-BE49-F238E27FC236}">
                    <a16:creationId xmlns:a16="http://schemas.microsoft.com/office/drawing/2014/main" id="{9DAB2029-EEEE-4F1C-85F6-C6C52FBDEEE1}"/>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pic>
          <p:nvPicPr>
            <p:cNvPr id="9" name="Picture 8" descr="A close up of a sign&#10;&#10;Description automatically generated">
              <a:extLst>
                <a:ext uri="{FF2B5EF4-FFF2-40B4-BE49-F238E27FC236}">
                  <a16:creationId xmlns:a16="http://schemas.microsoft.com/office/drawing/2014/main" id="{F58E606C-2FE7-43E8-A916-1C4F32CC150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1444" b="9752"/>
            <a:stretch/>
          </p:blipFill>
          <p:spPr>
            <a:xfrm>
              <a:off x="2377764" y="4968197"/>
              <a:ext cx="2336800" cy="421652"/>
            </a:xfrm>
            <a:prstGeom prst="rect">
              <a:avLst/>
            </a:prstGeom>
          </p:spPr>
        </p:pic>
      </p:grpSp>
      <p:sp>
        <p:nvSpPr>
          <p:cNvPr id="6" name="TextBox 5">
            <a:extLst>
              <a:ext uri="{FF2B5EF4-FFF2-40B4-BE49-F238E27FC236}">
                <a16:creationId xmlns:a16="http://schemas.microsoft.com/office/drawing/2014/main" id="{71F3B79F-7859-46A8-B7A5-8CA042938179}"/>
              </a:ext>
            </a:extLst>
          </p:cNvPr>
          <p:cNvSpPr txBox="1"/>
          <p:nvPr userDrawn="1"/>
        </p:nvSpPr>
        <p:spPr>
          <a:xfrm>
            <a:off x="6096001" y="6173620"/>
            <a:ext cx="5148263" cy="684380"/>
          </a:xfrm>
          <a:prstGeom prst="rect">
            <a:avLst/>
          </a:prstGeom>
          <a:noFill/>
        </p:spPr>
        <p:txBody>
          <a:bodyPr wrap="square" rtlCol="0" anchor="ctr">
            <a:noAutofit/>
          </a:bodyPr>
          <a:lstStyle/>
          <a:p>
            <a:pPr marL="0" indent="0" algn="r">
              <a:lnSpc>
                <a:spcPct val="100000"/>
              </a:lnSpc>
              <a:spcBef>
                <a:spcPts val="400"/>
              </a:spcBef>
              <a:spcAft>
                <a:spcPts val="800"/>
              </a:spcAft>
              <a:buClr>
                <a:schemeClr val="accent1"/>
              </a:buClr>
              <a:buFont typeface="Arial" panose="020B0604020202020204" pitchFamily="34" charset="0"/>
              <a:buNone/>
            </a:pPr>
            <a:r>
              <a:rPr lang="en-US" sz="1400" b="1" dirty="0"/>
              <a:t>wallstreetprep</a:t>
            </a:r>
            <a:r>
              <a:rPr lang="en-US" sz="1400" b="1" dirty="0">
                <a:solidFill>
                  <a:schemeClr val="accent1"/>
                </a:solidFill>
              </a:rPr>
              <a:t>.com</a:t>
            </a:r>
          </a:p>
        </p:txBody>
      </p:sp>
    </p:spTree>
    <p:custDataLst>
      <p:tags r:id="rId1"/>
    </p:custDataLst>
    <p:extLst>
      <p:ext uri="{BB962C8B-B14F-4D97-AF65-F5344CB8AC3E}">
        <p14:creationId xmlns:p14="http://schemas.microsoft.com/office/powerpoint/2010/main" val="184046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tmplLst>
          <p:tmpl>
            <p:tnLst>
              <p:par>
                <p:cTn presetID="10" presetClass="entr" presetSubtype="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extLst>
    <p:ext uri="{DCECCB84-F9BA-43D5-87BE-67443E8EF086}">
      <p15:sldGuideLst xmlns:p15="http://schemas.microsoft.com/office/powerpoint/2012/main">
        <p15:guide id="1" pos="57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ew Chapt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0" y="8452"/>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9" name="Text Placeholder 3">
            <a:extLst>
              <a:ext uri="{FF2B5EF4-FFF2-40B4-BE49-F238E27FC236}">
                <a16:creationId xmlns:a16="http://schemas.microsoft.com/office/drawing/2014/main" id="{C062BD03-134C-4FBA-8330-0CCF241315E3}"/>
              </a:ext>
            </a:extLst>
          </p:cNvPr>
          <p:cNvSpPr>
            <a:spLocks noGrp="1"/>
          </p:cNvSpPr>
          <p:nvPr>
            <p:ph type="body" sz="quarter" idx="11" hasCustomPrompt="1"/>
          </p:nvPr>
        </p:nvSpPr>
        <p:spPr>
          <a:xfrm>
            <a:off x="940977" y="1792544"/>
            <a:ext cx="7905311" cy="1952554"/>
          </a:xfrm>
          <a:prstGeom prst="rect">
            <a:avLst/>
          </a:prstGeom>
        </p:spPr>
        <p:txBody>
          <a:bodyPr anchor="t">
            <a:noAutofit/>
          </a:bodyPr>
          <a:lstStyle>
            <a:lvl1pPr marL="0" indent="0" algn="l">
              <a:lnSpc>
                <a:spcPct val="85000"/>
              </a:lnSpc>
              <a:buClr>
                <a:schemeClr val="bg1"/>
              </a:buClr>
              <a:buFont typeface="Arial" panose="020B0604020202020204" pitchFamily="34" charset="0"/>
              <a:buNone/>
              <a:defRPr sz="6000" b="1">
                <a:solidFill>
                  <a:schemeClr val="accent2">
                    <a:lumMod val="60000"/>
                    <a:lumOff val="40000"/>
                  </a:schemeClr>
                </a:solidFill>
              </a:defRPr>
            </a:lvl1pPr>
            <a:lvl2pPr marL="0" indent="-228623">
              <a:buClr>
                <a:schemeClr val="bg1"/>
              </a:buClr>
              <a:buFont typeface="Arial" panose="020B0604020202020204" pitchFamily="34" charset="0"/>
              <a:buChar char="•"/>
              <a:defRPr sz="2400" b="0">
                <a:solidFill>
                  <a:schemeClr val="bg1"/>
                </a:solidFill>
              </a:defRPr>
            </a:lvl2pPr>
            <a:lvl3pPr marL="457246" indent="-228623">
              <a:buClr>
                <a:schemeClr val="bg1"/>
              </a:buClr>
              <a:buFont typeface="Arial" panose="020B0604020202020204" pitchFamily="34" charset="0"/>
              <a:buChar char="•"/>
              <a:defRPr sz="2400" b="0">
                <a:solidFill>
                  <a:schemeClr val="bg1"/>
                </a:solidFill>
              </a:defRPr>
            </a:lvl3pPr>
            <a:lvl4pPr marL="685868" indent="-228623">
              <a:buClr>
                <a:schemeClr val="bg1"/>
              </a:buClr>
              <a:buFont typeface="Arial" panose="020B0604020202020204" pitchFamily="34" charset="0"/>
              <a:buChar char="•"/>
              <a:defRPr sz="2400" b="0">
                <a:solidFill>
                  <a:schemeClr val="bg1"/>
                </a:solidFill>
              </a:defRPr>
            </a:lvl4pPr>
            <a:lvl5pPr marL="914492" indent="-228623">
              <a:buClr>
                <a:schemeClr val="bg1"/>
              </a:buClr>
              <a:buFont typeface="Arial" panose="020B0604020202020204" pitchFamily="34" charset="0"/>
              <a:buChar char="•"/>
              <a:defRPr sz="2400" b="0">
                <a:solidFill>
                  <a:schemeClr val="bg1"/>
                </a:solidFill>
              </a:defRPr>
            </a:lvl5pPr>
          </a:lstStyle>
          <a:p>
            <a:pPr lvl="0"/>
            <a:r>
              <a:rPr lang="en-US" dirty="0"/>
              <a:t>[Chapter Name - 90pt]</a:t>
            </a:r>
          </a:p>
        </p:txBody>
      </p:sp>
      <p:sp>
        <p:nvSpPr>
          <p:cNvPr id="4" name="Text Placeholder 3">
            <a:extLst>
              <a:ext uri="{FF2B5EF4-FFF2-40B4-BE49-F238E27FC236}">
                <a16:creationId xmlns:a16="http://schemas.microsoft.com/office/drawing/2014/main" id="{B9C2CC1C-EF5A-4749-A3FC-E6F6CABF7F6C}"/>
              </a:ext>
            </a:extLst>
          </p:cNvPr>
          <p:cNvSpPr>
            <a:spLocks noGrp="1"/>
          </p:cNvSpPr>
          <p:nvPr>
            <p:ph type="body" sz="quarter" idx="13" hasCustomPrompt="1"/>
          </p:nvPr>
        </p:nvSpPr>
        <p:spPr>
          <a:xfrm>
            <a:off x="940978" y="1171840"/>
            <a:ext cx="10298522" cy="493634"/>
          </a:xfrm>
          <a:prstGeom prst="rect">
            <a:avLst/>
          </a:prstGeom>
        </p:spPr>
        <p:txBody>
          <a:bodyPr/>
          <a:lstStyle>
            <a:lvl1pPr marL="0" indent="0">
              <a:buNone/>
              <a:defRPr sz="2000" b="1" baseline="0">
                <a:solidFill>
                  <a:schemeClr val="accent6"/>
                </a:solidFill>
              </a:defRPr>
            </a:lvl1pPr>
          </a:lstStyle>
          <a:p>
            <a:pPr lvl="0"/>
            <a:r>
              <a:rPr lang="en-ZA" dirty="0"/>
              <a:t>[COURSE NAME - 30pt]</a:t>
            </a:r>
          </a:p>
        </p:txBody>
      </p:sp>
      <p:grpSp>
        <p:nvGrpSpPr>
          <p:cNvPr id="16" name="Group 15">
            <a:extLst>
              <a:ext uri="{FF2B5EF4-FFF2-40B4-BE49-F238E27FC236}">
                <a16:creationId xmlns:a16="http://schemas.microsoft.com/office/drawing/2014/main" id="{10F90251-DECC-A644-966C-759088FAC5FC}"/>
              </a:ext>
            </a:extLst>
          </p:cNvPr>
          <p:cNvGrpSpPr/>
          <p:nvPr userDrawn="1"/>
        </p:nvGrpSpPr>
        <p:grpSpPr>
          <a:xfrm>
            <a:off x="11580971" y="458402"/>
            <a:ext cx="274320" cy="274320"/>
            <a:chOff x="1578736" y="2802526"/>
            <a:chExt cx="1280160" cy="1280160"/>
          </a:xfrm>
        </p:grpSpPr>
        <p:sp>
          <p:nvSpPr>
            <p:cNvPr id="17" name="Freeform: Shape 5">
              <a:extLst>
                <a:ext uri="{FF2B5EF4-FFF2-40B4-BE49-F238E27FC236}">
                  <a16:creationId xmlns:a16="http://schemas.microsoft.com/office/drawing/2014/main" id="{B32BA504-BD78-7C41-B0A6-9BC411DE508E}"/>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18" name="Freeform: Shape 6">
              <a:extLst>
                <a:ext uri="{FF2B5EF4-FFF2-40B4-BE49-F238E27FC236}">
                  <a16:creationId xmlns:a16="http://schemas.microsoft.com/office/drawing/2014/main" id="{49915F92-D025-6247-8D47-003220E8B3BE}"/>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20" name="Freeform: Shape 7">
              <a:extLst>
                <a:ext uri="{FF2B5EF4-FFF2-40B4-BE49-F238E27FC236}">
                  <a16:creationId xmlns:a16="http://schemas.microsoft.com/office/drawing/2014/main" id="{BE328864-E4B0-D242-BE77-6F6AA0F11466}"/>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21" name="Freeform: Shape 8">
              <a:extLst>
                <a:ext uri="{FF2B5EF4-FFF2-40B4-BE49-F238E27FC236}">
                  <a16:creationId xmlns:a16="http://schemas.microsoft.com/office/drawing/2014/main" id="{3AAE5804-4F81-8A48-BC2C-64BB51127242}"/>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Tree>
    <p:custDataLst>
      <p:tags r:id="rId1"/>
    </p:custDataLst>
    <p:extLst>
      <p:ext uri="{BB962C8B-B14F-4D97-AF65-F5344CB8AC3E}">
        <p14:creationId xmlns:p14="http://schemas.microsoft.com/office/powerpoint/2010/main" val="213780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ew Chapter + Learning Objective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6579" y="0"/>
            <a:ext cx="12198577" cy="6885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9" name="Text Placeholder 3">
            <a:extLst>
              <a:ext uri="{FF2B5EF4-FFF2-40B4-BE49-F238E27FC236}">
                <a16:creationId xmlns:a16="http://schemas.microsoft.com/office/drawing/2014/main" id="{C062BD03-134C-4FBA-8330-0CCF241315E3}"/>
              </a:ext>
            </a:extLst>
          </p:cNvPr>
          <p:cNvSpPr>
            <a:spLocks noGrp="1"/>
          </p:cNvSpPr>
          <p:nvPr>
            <p:ph type="body" sz="quarter" idx="11" hasCustomPrompt="1"/>
          </p:nvPr>
        </p:nvSpPr>
        <p:spPr>
          <a:xfrm>
            <a:off x="940978" y="1319284"/>
            <a:ext cx="5155022" cy="4447010"/>
          </a:xfrm>
        </p:spPr>
        <p:txBody>
          <a:bodyPr anchor="t">
            <a:noAutofit/>
          </a:bodyPr>
          <a:lstStyle>
            <a:lvl1pPr marL="0" indent="0" algn="l">
              <a:lnSpc>
                <a:spcPct val="85000"/>
              </a:lnSpc>
              <a:buClr>
                <a:schemeClr val="bg1"/>
              </a:buClr>
              <a:buFont typeface="Arial" panose="020B0604020202020204" pitchFamily="34" charset="0"/>
              <a:buNone/>
              <a:defRPr sz="6000" b="1">
                <a:solidFill>
                  <a:schemeClr val="accent2">
                    <a:lumMod val="60000"/>
                    <a:lumOff val="40000"/>
                  </a:schemeClr>
                </a:solidFill>
              </a:defRPr>
            </a:lvl1pPr>
            <a:lvl2pPr marL="0" indent="-228611">
              <a:buClr>
                <a:schemeClr val="bg1"/>
              </a:buClr>
              <a:buFont typeface="Arial" panose="020B0604020202020204" pitchFamily="34" charset="0"/>
              <a:buChar char="•"/>
              <a:defRPr sz="2400" b="0">
                <a:solidFill>
                  <a:schemeClr val="bg1"/>
                </a:solidFill>
              </a:defRPr>
            </a:lvl2pPr>
            <a:lvl3pPr marL="457223" indent="-228611">
              <a:buClr>
                <a:schemeClr val="bg1"/>
              </a:buClr>
              <a:buFont typeface="Arial" panose="020B0604020202020204" pitchFamily="34" charset="0"/>
              <a:buChar char="•"/>
              <a:defRPr sz="2400" b="0">
                <a:solidFill>
                  <a:schemeClr val="bg1"/>
                </a:solidFill>
              </a:defRPr>
            </a:lvl3pPr>
            <a:lvl4pPr marL="685834" indent="-228611">
              <a:buClr>
                <a:schemeClr val="bg1"/>
              </a:buClr>
              <a:buFont typeface="Arial" panose="020B0604020202020204" pitchFamily="34" charset="0"/>
              <a:buChar char="•"/>
              <a:defRPr sz="2400" b="0">
                <a:solidFill>
                  <a:schemeClr val="bg1"/>
                </a:solidFill>
              </a:defRPr>
            </a:lvl4pPr>
            <a:lvl5pPr marL="914446" indent="-228611">
              <a:buClr>
                <a:schemeClr val="bg1"/>
              </a:buClr>
              <a:buFont typeface="Arial" panose="020B0604020202020204" pitchFamily="34" charset="0"/>
              <a:buChar char="•"/>
              <a:defRPr sz="2400" b="0">
                <a:solidFill>
                  <a:schemeClr val="bg1"/>
                </a:solidFill>
              </a:defRPr>
            </a:lvl5pPr>
          </a:lstStyle>
          <a:p>
            <a:pPr lvl="0"/>
            <a:r>
              <a:rPr lang="en-US" dirty="0"/>
              <a:t>[Chapter Name - 90pt]</a:t>
            </a:r>
          </a:p>
        </p:txBody>
      </p:sp>
      <p:sp>
        <p:nvSpPr>
          <p:cNvPr id="2" name="TextBox 1">
            <a:extLst>
              <a:ext uri="{FF2B5EF4-FFF2-40B4-BE49-F238E27FC236}">
                <a16:creationId xmlns:a16="http://schemas.microsoft.com/office/drawing/2014/main" id="{87D5848A-3558-47F9-911A-B1C8D68EBBCB}"/>
              </a:ext>
            </a:extLst>
          </p:cNvPr>
          <p:cNvSpPr txBox="1"/>
          <p:nvPr userDrawn="1"/>
        </p:nvSpPr>
        <p:spPr>
          <a:xfrm>
            <a:off x="940979" y="782473"/>
            <a:ext cx="3439953" cy="491319"/>
          </a:xfrm>
          <a:prstGeom prst="rect">
            <a:avLst/>
          </a:prstGeom>
          <a:noFill/>
        </p:spPr>
        <p:txBody>
          <a:bodyPr wrap="square" rtlCol="0">
            <a:noAutofit/>
          </a:bodyPr>
          <a:lstStyle/>
          <a:p>
            <a:pPr marL="0" indent="0" algn="l">
              <a:lnSpc>
                <a:spcPct val="100000"/>
              </a:lnSpc>
              <a:spcBef>
                <a:spcPts val="400"/>
              </a:spcBef>
              <a:spcAft>
                <a:spcPts val="1200"/>
              </a:spcAft>
              <a:buClr>
                <a:schemeClr val="accent1"/>
              </a:buClr>
              <a:buFont typeface="Arial" panose="020B0604020202020204" pitchFamily="34" charset="0"/>
              <a:buNone/>
            </a:pPr>
            <a:r>
              <a:rPr lang="en-US" sz="2000" b="1" dirty="0">
                <a:solidFill>
                  <a:schemeClr val="accent6"/>
                </a:solidFill>
              </a:rPr>
              <a:t>LEARNING OBJECTIVES</a:t>
            </a:r>
          </a:p>
        </p:txBody>
      </p:sp>
      <p:sp>
        <p:nvSpPr>
          <p:cNvPr id="6" name="Text Placeholder 16">
            <a:extLst>
              <a:ext uri="{FF2B5EF4-FFF2-40B4-BE49-F238E27FC236}">
                <a16:creationId xmlns:a16="http://schemas.microsoft.com/office/drawing/2014/main" id="{2BFFDC9D-7367-1400-2F14-A2A32CE23A92}"/>
              </a:ext>
            </a:extLst>
          </p:cNvPr>
          <p:cNvSpPr>
            <a:spLocks noGrp="1"/>
          </p:cNvSpPr>
          <p:nvPr>
            <p:ph type="body" sz="quarter" idx="12" hasCustomPrompt="1"/>
          </p:nvPr>
        </p:nvSpPr>
        <p:spPr>
          <a:xfrm>
            <a:off x="6479524" y="1332272"/>
            <a:ext cx="4764740" cy="5106628"/>
          </a:xfrm>
        </p:spPr>
        <p:txBody>
          <a:bodyPr/>
          <a:lstStyle>
            <a:lvl1pPr marL="304815" indent="-304815">
              <a:buClr>
                <a:schemeClr val="accent6"/>
              </a:buClr>
              <a:buFont typeface="Wingdings" pitchFamily="2" charset="2"/>
              <a:buChar char="ü"/>
              <a:defRPr>
                <a:solidFill>
                  <a:schemeClr val="bg1"/>
                </a:solidFill>
              </a:defRPr>
            </a:lvl1pPr>
            <a:lvl2pPr>
              <a:buClr>
                <a:schemeClr val="accent6"/>
              </a:buClr>
              <a:buFont typeface="Arial" panose="020B0604020202020204" pitchFamily="34" charset="0"/>
              <a:buChar char="•"/>
              <a:defRPr>
                <a:solidFill>
                  <a:schemeClr val="bg1"/>
                </a:solidFill>
              </a:defRPr>
            </a:lvl2pPr>
          </a:lstStyle>
          <a:p>
            <a:r>
              <a:rPr lang="en-US" dirty="0"/>
              <a:t>[Objective 1 – 30pt]</a:t>
            </a:r>
          </a:p>
          <a:p>
            <a:pPr lvl="1"/>
            <a:r>
              <a:rPr lang="en-US" dirty="0"/>
              <a:t>[Subobjective]</a:t>
            </a:r>
          </a:p>
          <a:p>
            <a:pPr marL="304815" marR="0" lvl="0" indent="-304815" algn="l" defTabSz="914446" rtl="0" eaLnBrk="1" fontAlgn="auto" latinLnBrk="0" hangingPunct="1">
              <a:lnSpc>
                <a:spcPct val="120000"/>
              </a:lnSpc>
              <a:spcBef>
                <a:spcPts val="1000"/>
              </a:spcBef>
              <a:spcAft>
                <a:spcPts val="333"/>
              </a:spcAft>
              <a:buClr>
                <a:schemeClr val="accent6"/>
              </a:buClr>
              <a:buSzTx/>
              <a:buFont typeface="Wingdings" pitchFamily="2" charset="2"/>
              <a:buChar char="ü"/>
              <a:tabLst/>
              <a:defRPr/>
            </a:pPr>
            <a:endParaRPr lang="en-US" dirty="0"/>
          </a:p>
        </p:txBody>
      </p:sp>
    </p:spTree>
    <p:custDataLst>
      <p:tags r:id="rId1"/>
    </p:custDataLst>
    <p:extLst>
      <p:ext uri="{BB962C8B-B14F-4D97-AF65-F5344CB8AC3E}">
        <p14:creationId xmlns:p14="http://schemas.microsoft.com/office/powerpoint/2010/main" val="1237326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ur Journe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 name="Rectangle 1">
            <a:extLst>
              <a:ext uri="{FF2B5EF4-FFF2-40B4-BE49-F238E27FC236}">
                <a16:creationId xmlns:a16="http://schemas.microsoft.com/office/drawing/2014/main" id="{04939ECC-60DD-4B56-BD2A-A27B38797DAF}"/>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20" name="Title 2">
            <a:extLst>
              <a:ext uri="{FF2B5EF4-FFF2-40B4-BE49-F238E27FC236}">
                <a16:creationId xmlns:a16="http://schemas.microsoft.com/office/drawing/2014/main" id="{609B5E2C-B838-42CA-9C4D-6F6FA66F3503}"/>
              </a:ext>
            </a:extLst>
          </p:cNvPr>
          <p:cNvSpPr>
            <a:spLocks noGrp="1"/>
          </p:cNvSpPr>
          <p:nvPr>
            <p:ph type="title" hasCustomPrompt="1"/>
          </p:nvPr>
        </p:nvSpPr>
        <p:spPr>
          <a:xfrm>
            <a:off x="947738" y="2"/>
            <a:ext cx="10296525"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[Our Journey Header – 42pt]</a:t>
            </a:r>
          </a:p>
        </p:txBody>
      </p:sp>
      <p:grpSp>
        <p:nvGrpSpPr>
          <p:cNvPr id="273" name="Group 272">
            <a:extLst>
              <a:ext uri="{FF2B5EF4-FFF2-40B4-BE49-F238E27FC236}">
                <a16:creationId xmlns:a16="http://schemas.microsoft.com/office/drawing/2014/main" id="{9D0D0596-24B1-DC47-BF77-B1F094908FB4}"/>
              </a:ext>
            </a:extLst>
          </p:cNvPr>
          <p:cNvGrpSpPr/>
          <p:nvPr userDrawn="1"/>
        </p:nvGrpSpPr>
        <p:grpSpPr>
          <a:xfrm>
            <a:off x="10050780" y="201343"/>
            <a:ext cx="1188720" cy="1163697"/>
            <a:chOff x="10050780" y="201342"/>
            <a:chExt cx="1188720" cy="1163697"/>
          </a:xfrm>
        </p:grpSpPr>
        <p:sp>
          <p:nvSpPr>
            <p:cNvPr id="274" name="Oval 273">
              <a:extLst>
                <a:ext uri="{FF2B5EF4-FFF2-40B4-BE49-F238E27FC236}">
                  <a16:creationId xmlns:a16="http://schemas.microsoft.com/office/drawing/2014/main" id="{4D2B10D4-D401-4A47-A091-2413BFA5C156}"/>
                </a:ext>
              </a:extLst>
            </p:cNvPr>
            <p:cNvSpPr/>
            <p:nvPr userDrawn="1"/>
          </p:nvSpPr>
          <p:spPr>
            <a:xfrm>
              <a:off x="10050780" y="201342"/>
              <a:ext cx="1188720" cy="1163697"/>
            </a:xfrm>
            <a:prstGeom prst="ellipse">
              <a:avLst/>
            </a:prstGeom>
            <a:solidFill>
              <a:schemeClr val="bg1"/>
            </a:solidFill>
            <a:effectLst>
              <a:outerShdw blurRad="254000" dist="50800" dir="2700000" algn="tl" rotWithShape="0">
                <a:schemeClr val="accent1">
                  <a:lumMod val="50000"/>
                  <a:alpha val="30000"/>
                </a:schemeClr>
              </a:outerShdw>
            </a:effectLst>
          </p:spPr>
          <p:txBody>
            <a:bodyPr rtlCol="0" anchor="ctr">
              <a:noAutofit/>
            </a:bodyPr>
            <a:lstStyle/>
            <a:p>
              <a:pPr algn="l"/>
              <a:endParaRPr lang="en-US" sz="2700" dirty="0"/>
            </a:p>
          </p:txBody>
        </p:sp>
        <p:pic>
          <p:nvPicPr>
            <p:cNvPr id="275" name="Picture 274" descr="Icon&#10;&#10;Description automatically generated">
              <a:extLst>
                <a:ext uri="{FF2B5EF4-FFF2-40B4-BE49-F238E27FC236}">
                  <a16:creationId xmlns:a16="http://schemas.microsoft.com/office/drawing/2014/main" id="{F79A0A2D-54E1-B343-A1BA-40F75E117BD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95197" y="296614"/>
              <a:ext cx="899885" cy="973152"/>
            </a:xfrm>
            <a:prstGeom prst="rect">
              <a:avLst/>
            </a:prstGeom>
          </p:spPr>
        </p:pic>
      </p:grpSp>
      <p:grpSp>
        <p:nvGrpSpPr>
          <p:cNvPr id="276" name="Group 275">
            <a:extLst>
              <a:ext uri="{FF2B5EF4-FFF2-40B4-BE49-F238E27FC236}">
                <a16:creationId xmlns:a16="http://schemas.microsoft.com/office/drawing/2014/main" id="{095A5073-8055-0749-A649-23C313950BFC}"/>
              </a:ext>
            </a:extLst>
          </p:cNvPr>
          <p:cNvGrpSpPr/>
          <p:nvPr userDrawn="1"/>
        </p:nvGrpSpPr>
        <p:grpSpPr>
          <a:xfrm>
            <a:off x="11580971" y="458402"/>
            <a:ext cx="274320" cy="274320"/>
            <a:chOff x="1578736" y="2802526"/>
            <a:chExt cx="1280160" cy="1280160"/>
          </a:xfrm>
        </p:grpSpPr>
        <p:sp>
          <p:nvSpPr>
            <p:cNvPr id="277" name="Freeform: Shape 7">
              <a:extLst>
                <a:ext uri="{FF2B5EF4-FFF2-40B4-BE49-F238E27FC236}">
                  <a16:creationId xmlns:a16="http://schemas.microsoft.com/office/drawing/2014/main" id="{07562C7D-9CC3-5845-87F5-203EC4BE9505}"/>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278" name="Freeform: Shape 8">
              <a:extLst>
                <a:ext uri="{FF2B5EF4-FFF2-40B4-BE49-F238E27FC236}">
                  <a16:creationId xmlns:a16="http://schemas.microsoft.com/office/drawing/2014/main" id="{B2E9CA9B-1D91-D94E-B83C-F7EA859A7517}"/>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279" name="Freeform: Shape 9">
              <a:extLst>
                <a:ext uri="{FF2B5EF4-FFF2-40B4-BE49-F238E27FC236}">
                  <a16:creationId xmlns:a16="http://schemas.microsoft.com/office/drawing/2014/main" id="{86009FDC-23E6-214D-9607-A4D6A2DC297E}"/>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280" name="Freeform: Shape 10">
              <a:extLst>
                <a:ext uri="{FF2B5EF4-FFF2-40B4-BE49-F238E27FC236}">
                  <a16:creationId xmlns:a16="http://schemas.microsoft.com/office/drawing/2014/main" id="{77358D90-F075-7646-A949-BEBA2B807120}"/>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4" name="Text Placeholder 3">
            <a:extLst>
              <a:ext uri="{FF2B5EF4-FFF2-40B4-BE49-F238E27FC236}">
                <a16:creationId xmlns:a16="http://schemas.microsoft.com/office/drawing/2014/main" id="{21CDAF43-9972-F847-BF14-D1C2E84D03E2}"/>
              </a:ext>
            </a:extLst>
          </p:cNvPr>
          <p:cNvSpPr>
            <a:spLocks noGrp="1"/>
          </p:cNvSpPr>
          <p:nvPr>
            <p:ph type="body" sz="quarter" idx="10" hasCustomPrompt="1"/>
          </p:nvPr>
        </p:nvSpPr>
        <p:spPr>
          <a:xfrm>
            <a:off x="948267" y="1693333"/>
            <a:ext cx="10295996" cy="476250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56189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le Lis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2"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 name="Rectangle 1">
            <a:extLst>
              <a:ext uri="{FF2B5EF4-FFF2-40B4-BE49-F238E27FC236}">
                <a16:creationId xmlns:a16="http://schemas.microsoft.com/office/drawing/2014/main" id="{04939ECC-60DD-4B56-BD2A-A27B38797DAF}"/>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20" name="Title 2">
            <a:extLst>
              <a:ext uri="{FF2B5EF4-FFF2-40B4-BE49-F238E27FC236}">
                <a16:creationId xmlns:a16="http://schemas.microsoft.com/office/drawing/2014/main" id="{609B5E2C-B838-42CA-9C4D-6F6FA66F3503}"/>
              </a:ext>
            </a:extLst>
          </p:cNvPr>
          <p:cNvSpPr>
            <a:spLocks noGrp="1"/>
          </p:cNvSpPr>
          <p:nvPr>
            <p:ph type="title" hasCustomPrompt="1"/>
          </p:nvPr>
        </p:nvSpPr>
        <p:spPr>
          <a:xfrm>
            <a:off x="947738" y="2"/>
            <a:ext cx="10296525"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[Files Header – 42pt]</a:t>
            </a:r>
          </a:p>
        </p:txBody>
      </p:sp>
      <p:grpSp>
        <p:nvGrpSpPr>
          <p:cNvPr id="67" name="Group 66">
            <a:extLst>
              <a:ext uri="{FF2B5EF4-FFF2-40B4-BE49-F238E27FC236}">
                <a16:creationId xmlns:a16="http://schemas.microsoft.com/office/drawing/2014/main" id="{CDBA9721-A010-F24A-A62F-A87F229F29CD}"/>
              </a:ext>
            </a:extLst>
          </p:cNvPr>
          <p:cNvGrpSpPr/>
          <p:nvPr userDrawn="1"/>
        </p:nvGrpSpPr>
        <p:grpSpPr>
          <a:xfrm>
            <a:off x="10050780" y="190457"/>
            <a:ext cx="1188720" cy="1174583"/>
            <a:chOff x="10050780" y="190456"/>
            <a:chExt cx="1188720" cy="1174583"/>
          </a:xfrm>
        </p:grpSpPr>
        <p:sp>
          <p:nvSpPr>
            <p:cNvPr id="68" name="Oval 67">
              <a:extLst>
                <a:ext uri="{FF2B5EF4-FFF2-40B4-BE49-F238E27FC236}">
                  <a16:creationId xmlns:a16="http://schemas.microsoft.com/office/drawing/2014/main" id="{273DD7C1-4928-314A-AB50-7C27C9C5F013}"/>
                </a:ext>
              </a:extLst>
            </p:cNvPr>
            <p:cNvSpPr/>
            <p:nvPr userDrawn="1"/>
          </p:nvSpPr>
          <p:spPr>
            <a:xfrm>
              <a:off x="10050780" y="201342"/>
              <a:ext cx="1188720" cy="1163697"/>
            </a:xfrm>
            <a:prstGeom prst="ellipse">
              <a:avLst/>
            </a:prstGeom>
            <a:solidFill>
              <a:schemeClr val="bg1"/>
            </a:solidFill>
            <a:effectLst>
              <a:outerShdw blurRad="254000" dist="50800" dir="2700000" algn="tl" rotWithShape="0">
                <a:schemeClr val="accent1">
                  <a:lumMod val="50000"/>
                  <a:alpha val="30000"/>
                </a:schemeClr>
              </a:outerShdw>
            </a:effectLst>
          </p:spPr>
          <p:txBody>
            <a:bodyPr rtlCol="0" anchor="ctr">
              <a:noAutofit/>
            </a:bodyPr>
            <a:lstStyle/>
            <a:p>
              <a:pPr algn="l"/>
              <a:endParaRPr lang="en-US" sz="2700" dirty="0"/>
            </a:p>
          </p:txBody>
        </p:sp>
        <p:pic>
          <p:nvPicPr>
            <p:cNvPr id="69" name="Picture 68" descr="Icon&#10;&#10;Description automatically generated">
              <a:extLst>
                <a:ext uri="{FF2B5EF4-FFF2-40B4-BE49-F238E27FC236}">
                  <a16:creationId xmlns:a16="http://schemas.microsoft.com/office/drawing/2014/main" id="{88A057A6-AEBB-9C46-B778-F0FBC7F5EB6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46923" y="190456"/>
              <a:ext cx="1056317" cy="1075963"/>
            </a:xfrm>
            <a:prstGeom prst="rect">
              <a:avLst/>
            </a:prstGeom>
          </p:spPr>
        </p:pic>
      </p:grpSp>
      <p:grpSp>
        <p:nvGrpSpPr>
          <p:cNvPr id="70" name="Group 69">
            <a:extLst>
              <a:ext uri="{FF2B5EF4-FFF2-40B4-BE49-F238E27FC236}">
                <a16:creationId xmlns:a16="http://schemas.microsoft.com/office/drawing/2014/main" id="{E949B8D1-B065-C14F-9CE6-80FCB511FBCF}"/>
              </a:ext>
            </a:extLst>
          </p:cNvPr>
          <p:cNvGrpSpPr/>
          <p:nvPr userDrawn="1"/>
        </p:nvGrpSpPr>
        <p:grpSpPr>
          <a:xfrm>
            <a:off x="11580971" y="458402"/>
            <a:ext cx="274320" cy="274320"/>
            <a:chOff x="1578736" y="2802526"/>
            <a:chExt cx="1280160" cy="1280160"/>
          </a:xfrm>
        </p:grpSpPr>
        <p:sp>
          <p:nvSpPr>
            <p:cNvPr id="71" name="Freeform: Shape 7">
              <a:extLst>
                <a:ext uri="{FF2B5EF4-FFF2-40B4-BE49-F238E27FC236}">
                  <a16:creationId xmlns:a16="http://schemas.microsoft.com/office/drawing/2014/main" id="{EB9781A0-999C-2348-B999-09A4AF4C78E4}"/>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72" name="Freeform: Shape 8">
              <a:extLst>
                <a:ext uri="{FF2B5EF4-FFF2-40B4-BE49-F238E27FC236}">
                  <a16:creationId xmlns:a16="http://schemas.microsoft.com/office/drawing/2014/main" id="{F9E6C74A-D4A1-4743-B631-F614D8A5A8D5}"/>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73" name="Freeform: Shape 9">
              <a:extLst>
                <a:ext uri="{FF2B5EF4-FFF2-40B4-BE49-F238E27FC236}">
                  <a16:creationId xmlns:a16="http://schemas.microsoft.com/office/drawing/2014/main" id="{7549E3C1-4388-A443-9088-76EF04FF72F1}"/>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74" name="Freeform: Shape 10">
              <a:extLst>
                <a:ext uri="{FF2B5EF4-FFF2-40B4-BE49-F238E27FC236}">
                  <a16:creationId xmlns:a16="http://schemas.microsoft.com/office/drawing/2014/main" id="{40179C02-DC77-0B42-8AD2-DE5F36F23E62}"/>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4" name="Text Placeholder 3">
            <a:extLst>
              <a:ext uri="{FF2B5EF4-FFF2-40B4-BE49-F238E27FC236}">
                <a16:creationId xmlns:a16="http://schemas.microsoft.com/office/drawing/2014/main" id="{79A9D0E1-51E0-CA4A-825B-98C9D71E30C2}"/>
              </a:ext>
            </a:extLst>
          </p:cNvPr>
          <p:cNvSpPr>
            <a:spLocks noGrp="1"/>
          </p:cNvSpPr>
          <p:nvPr>
            <p:ph type="body" sz="quarter" idx="10" hasCustomPrompt="1"/>
          </p:nvPr>
        </p:nvSpPr>
        <p:spPr>
          <a:xfrm>
            <a:off x="948267" y="1693333"/>
            <a:ext cx="10295996" cy="476250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3970122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57B6A8-6AB5-F64C-9216-0C01CAE9AF9B}"/>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7" name="Rectangle 6">
            <a:extLst>
              <a:ext uri="{FF2B5EF4-FFF2-40B4-BE49-F238E27FC236}">
                <a16:creationId xmlns:a16="http://schemas.microsoft.com/office/drawing/2014/main" id="{B1ECD946-1D29-5D45-B78E-714A99F1B330}"/>
              </a:ext>
            </a:extLst>
          </p:cNvPr>
          <p:cNvSpPr/>
          <p:nvPr userDrawn="1"/>
        </p:nvSpPr>
        <p:spPr>
          <a:xfrm>
            <a:off x="-2" y="1190455"/>
            <a:ext cx="12192000" cy="56947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9" name="Title 2">
            <a:extLst>
              <a:ext uri="{FF2B5EF4-FFF2-40B4-BE49-F238E27FC236}">
                <a16:creationId xmlns:a16="http://schemas.microsoft.com/office/drawing/2014/main" id="{01814B34-834A-2B41-A695-C67E26684547}"/>
              </a:ext>
            </a:extLst>
          </p:cNvPr>
          <p:cNvSpPr>
            <a:spLocks noGrp="1"/>
          </p:cNvSpPr>
          <p:nvPr>
            <p:ph type="title" hasCustomPrompt="1"/>
          </p:nvPr>
        </p:nvSpPr>
        <p:spPr>
          <a:xfrm>
            <a:off x="947738" y="2"/>
            <a:ext cx="8449636"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[A Big Bold Simple List Header - 42pt]</a:t>
            </a:r>
          </a:p>
        </p:txBody>
      </p:sp>
      <p:grpSp>
        <p:nvGrpSpPr>
          <p:cNvPr id="2" name="Group 1">
            <a:extLst>
              <a:ext uri="{FF2B5EF4-FFF2-40B4-BE49-F238E27FC236}">
                <a16:creationId xmlns:a16="http://schemas.microsoft.com/office/drawing/2014/main" id="{93EF9B97-7197-6442-8D4C-340B38777DE1}"/>
              </a:ext>
            </a:extLst>
          </p:cNvPr>
          <p:cNvGrpSpPr/>
          <p:nvPr userDrawn="1"/>
        </p:nvGrpSpPr>
        <p:grpSpPr>
          <a:xfrm>
            <a:off x="9617531" y="-14298"/>
            <a:ext cx="1621967" cy="1204753"/>
            <a:chOff x="9617530" y="-14298"/>
            <a:chExt cx="1621967" cy="1204753"/>
          </a:xfrm>
        </p:grpSpPr>
        <p:sp>
          <p:nvSpPr>
            <p:cNvPr id="12" name="Rectangle 11">
              <a:extLst>
                <a:ext uri="{FF2B5EF4-FFF2-40B4-BE49-F238E27FC236}">
                  <a16:creationId xmlns:a16="http://schemas.microsoft.com/office/drawing/2014/main" id="{9BAF1FB8-E4F8-F640-9E89-3EC5B780D2CB}"/>
                </a:ext>
              </a:extLst>
            </p:cNvPr>
            <p:cNvSpPr/>
            <p:nvPr/>
          </p:nvSpPr>
          <p:spPr>
            <a:xfrm>
              <a:off x="9617530" y="-14298"/>
              <a:ext cx="1621967" cy="1204753"/>
            </a:xfrm>
            <a:prstGeom prst="rect">
              <a:avLst/>
            </a:prstGeom>
            <a:solidFill>
              <a:schemeClr val="accent6"/>
            </a:solidFill>
          </p:spPr>
          <p:txBody>
            <a:bodyPr wrap="square" bIns="182880" anchor="b">
              <a:noAutofit/>
            </a:bodyPr>
            <a:lstStyle/>
            <a:p>
              <a:pPr algn="ctr"/>
              <a:r>
                <a:rPr lang="en-US" sz="1200" b="1" dirty="0">
                  <a:latin typeface="+mj-lt"/>
                  <a:ea typeface="SF Pro Display" pitchFamily="2" charset="0"/>
                  <a:cs typeface="Calibri" panose="020F0502020204030204" pitchFamily="34" charset="0"/>
                </a:rPr>
                <a:t>SUMMARY</a:t>
              </a:r>
            </a:p>
          </p:txBody>
        </p:sp>
        <p:pic>
          <p:nvPicPr>
            <p:cNvPr id="10" name="Graphic 9" descr="Clipboard Checked outline">
              <a:extLst>
                <a:ext uri="{FF2B5EF4-FFF2-40B4-BE49-F238E27FC236}">
                  <a16:creationId xmlns:a16="http://schemas.microsoft.com/office/drawing/2014/main" id="{6BAFC69E-3129-4C4A-B1BB-EE1355BB3F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00876" y="91463"/>
              <a:ext cx="655274" cy="655274"/>
            </a:xfrm>
            <a:prstGeom prst="rect">
              <a:avLst/>
            </a:prstGeom>
          </p:spPr>
        </p:pic>
      </p:grpSp>
      <p:sp>
        <p:nvSpPr>
          <p:cNvPr id="11" name="Text Placeholder 5">
            <a:extLst>
              <a:ext uri="{FF2B5EF4-FFF2-40B4-BE49-F238E27FC236}">
                <a16:creationId xmlns:a16="http://schemas.microsoft.com/office/drawing/2014/main" id="{64CF88ED-E247-214B-BD56-81CB284E9720}"/>
              </a:ext>
            </a:extLst>
          </p:cNvPr>
          <p:cNvSpPr>
            <a:spLocks noGrp="1"/>
          </p:cNvSpPr>
          <p:nvPr>
            <p:ph type="body" sz="quarter" idx="12" hasCustomPrompt="1"/>
          </p:nvPr>
        </p:nvSpPr>
        <p:spPr>
          <a:xfrm>
            <a:off x="948267" y="1676400"/>
            <a:ext cx="10295997" cy="4762500"/>
          </a:xfrm>
          <a:prstGeom prst="rect">
            <a:avLst/>
          </a:prstGeom>
        </p:spPr>
        <p:txBody>
          <a:bodyPr/>
          <a:lstStyle>
            <a:lvl1pPr marL="396260" indent="-396260">
              <a:spcBef>
                <a:spcPts val="800"/>
              </a:spcBef>
              <a:spcAft>
                <a:spcPts val="333"/>
              </a:spcAft>
              <a:buClr>
                <a:schemeClr val="accent6"/>
              </a:buClr>
              <a:buFont typeface="Wingdings" panose="05000000000000000000" pitchFamily="2" charset="2"/>
              <a:buChar char="ü"/>
              <a:defRPr sz="2000" baseline="0">
                <a:solidFill>
                  <a:schemeClr val="bg1"/>
                </a:solidFill>
              </a:defRPr>
            </a:lvl1pPr>
            <a:lvl2pPr marL="792520" indent="-274334">
              <a:spcBef>
                <a:spcPts val="333"/>
              </a:spcBef>
              <a:spcAft>
                <a:spcPts val="333"/>
              </a:spcAft>
              <a:buClr>
                <a:schemeClr val="accent6"/>
              </a:buClr>
              <a:buFont typeface="Arial" panose="020B0604020202020204" pitchFamily="34" charset="0"/>
              <a:buChar char="•"/>
              <a:defRPr sz="2000">
                <a:solidFill>
                  <a:schemeClr val="bg1"/>
                </a:solidFill>
              </a:defRPr>
            </a:lvl2pPr>
            <a:lvl3pPr>
              <a:buClr>
                <a:schemeClr val="accent6"/>
              </a:buClr>
              <a:defRPr sz="2000">
                <a:solidFill>
                  <a:schemeClr val="bg1"/>
                </a:solidFill>
              </a:defRPr>
            </a:lvl3pPr>
            <a:lvl4pPr>
              <a:buClr>
                <a:schemeClr val="accent6"/>
              </a:buClr>
              <a:defRPr sz="2000">
                <a:solidFill>
                  <a:schemeClr val="bg1"/>
                </a:solidFill>
              </a:defRPr>
            </a:lvl4pPr>
            <a:lvl5pPr>
              <a:buClr>
                <a:schemeClr val="accent6"/>
              </a:buClr>
              <a:defRPr sz="2000">
                <a:solidFill>
                  <a:schemeClr val="bg1"/>
                </a:solidFill>
              </a:defRPr>
            </a:lvl5pPr>
          </a:lstStyle>
          <a:p>
            <a:pPr lvl="0"/>
            <a:r>
              <a:rPr lang="en-US" dirty="0"/>
              <a:t>[First objective – 30pt]</a:t>
            </a:r>
          </a:p>
          <a:p>
            <a:pPr lvl="1"/>
            <a:r>
              <a:rPr lang="en-US" dirty="0"/>
              <a:t>[Second level]</a:t>
            </a:r>
          </a:p>
          <a:p>
            <a:pPr lvl="2"/>
            <a:r>
              <a:rPr lang="en-US" dirty="0"/>
              <a:t>[Third level]</a:t>
            </a:r>
          </a:p>
          <a:p>
            <a:pPr lvl="3"/>
            <a:r>
              <a:rPr lang="en-US" dirty="0"/>
              <a:t>[Forth level]</a:t>
            </a:r>
          </a:p>
          <a:p>
            <a:pPr lvl="4"/>
            <a:r>
              <a:rPr lang="en-US" dirty="0"/>
              <a:t>[Fifth level]</a:t>
            </a:r>
          </a:p>
        </p:txBody>
      </p:sp>
    </p:spTree>
    <p:custDataLst>
      <p:tags r:id="rId1"/>
    </p:custDataLst>
    <p:extLst>
      <p:ext uri="{BB962C8B-B14F-4D97-AF65-F5344CB8AC3E}">
        <p14:creationId xmlns:p14="http://schemas.microsoft.com/office/powerpoint/2010/main" val="1062626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Poi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1ED069-7D52-4D07-A1DB-22CF746A371E}"/>
              </a:ext>
            </a:extLst>
          </p:cNvPr>
          <p:cNvSpPr/>
          <p:nvPr userDrawn="1"/>
        </p:nvSpPr>
        <p:spPr>
          <a:xfrm>
            <a:off x="-6578" y="0"/>
            <a:ext cx="12198577" cy="6885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Rectangle 12">
            <a:extLst>
              <a:ext uri="{FF2B5EF4-FFF2-40B4-BE49-F238E27FC236}">
                <a16:creationId xmlns:a16="http://schemas.microsoft.com/office/drawing/2014/main" id="{59338E66-5F82-4FD5-BA12-B3504893ECDA}"/>
              </a:ext>
            </a:extLst>
          </p:cNvPr>
          <p:cNvSpPr/>
          <p:nvPr userDrawn="1"/>
        </p:nvSpPr>
        <p:spPr>
          <a:xfrm>
            <a:off x="-6579" y="0"/>
            <a:ext cx="12198577" cy="6885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Title 1">
            <a:extLst>
              <a:ext uri="{FF2B5EF4-FFF2-40B4-BE49-F238E27FC236}">
                <a16:creationId xmlns:a16="http://schemas.microsoft.com/office/drawing/2014/main" id="{1BA226A8-936A-435A-A15B-72F169C28272}"/>
              </a:ext>
            </a:extLst>
          </p:cNvPr>
          <p:cNvSpPr>
            <a:spLocks noGrp="1"/>
          </p:cNvSpPr>
          <p:nvPr userDrawn="1">
            <p:ph type="ctrTitle" hasCustomPrompt="1"/>
          </p:nvPr>
        </p:nvSpPr>
        <p:spPr>
          <a:xfrm>
            <a:off x="947739" y="609600"/>
            <a:ext cx="10296525" cy="5829300"/>
          </a:xfrm>
          <a:prstGeom prst="rect">
            <a:avLst/>
          </a:prstGeom>
        </p:spPr>
        <p:txBody>
          <a:bodyPr lIns="914400" tIns="91440" rIns="914400" bIns="91440" anchor="ctr">
            <a:noAutofit/>
          </a:bodyPr>
          <a:lstStyle>
            <a:lvl1pPr algn="ctr">
              <a:lnSpc>
                <a:spcPct val="100000"/>
              </a:lnSpc>
              <a:defRPr sz="4000" b="1" baseline="0">
                <a:solidFill>
                  <a:schemeClr val="bg1"/>
                </a:solidFill>
                <a:latin typeface="+mn-lt"/>
                <a:ea typeface="Tahoma" panose="020B0604030504040204" pitchFamily="34" charset="0"/>
                <a:cs typeface="Tahoma" panose="020B0604030504040204" pitchFamily="34" charset="0"/>
              </a:defRPr>
            </a:lvl1pPr>
          </a:lstStyle>
          <a:p>
            <a:r>
              <a:rPr lang="en-US" dirty="0"/>
              <a:t>Type in your main point or important thing to remember sentence here. </a:t>
            </a:r>
            <a:br>
              <a:rPr lang="en-US" dirty="0"/>
            </a:br>
            <a:r>
              <a:rPr lang="en-US" dirty="0"/>
              <a:t>Use green to highlight the main point. (60pt)</a:t>
            </a:r>
          </a:p>
        </p:txBody>
      </p:sp>
    </p:spTree>
    <p:custDataLst>
      <p:tags r:id="rId1"/>
    </p:custDataLst>
    <p:extLst>
      <p:ext uri="{BB962C8B-B14F-4D97-AF65-F5344CB8AC3E}">
        <p14:creationId xmlns:p14="http://schemas.microsoft.com/office/powerpoint/2010/main" val="36009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Defau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018B-CE6F-4C66-BDFF-5F430C79723F}"/>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
        <p:nvSpPr>
          <p:cNvPr id="4" name="Text Placeholder 3">
            <a:extLst>
              <a:ext uri="{FF2B5EF4-FFF2-40B4-BE49-F238E27FC236}">
                <a16:creationId xmlns:a16="http://schemas.microsoft.com/office/drawing/2014/main" id="{4A239CC5-6A27-4D42-9FF5-FD011D1E227C}"/>
              </a:ext>
            </a:extLst>
          </p:cNvPr>
          <p:cNvSpPr>
            <a:spLocks noGrp="1"/>
          </p:cNvSpPr>
          <p:nvPr>
            <p:ph type="body" sz="quarter" idx="12" hasCustomPrompt="1"/>
          </p:nvPr>
        </p:nvSpPr>
        <p:spPr>
          <a:xfrm>
            <a:off x="948267" y="1676400"/>
            <a:ext cx="10291233" cy="4762500"/>
          </a:xfrm>
        </p:spPr>
        <p:txBody>
          <a:bodyPr/>
          <a:lstStyle>
            <a:lvl1pPr>
              <a:defRPr/>
            </a:lvl1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4091028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F93AB-04A1-834E-A498-C252C11131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8534D4-4817-FF44-8044-9A872518BEF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EB8C4A-8264-ED4C-B758-FA62E7CC38F6}"/>
              </a:ext>
            </a:extLst>
          </p:cNvPr>
          <p:cNvSpPr>
            <a:spLocks noGrp="1"/>
          </p:cNvSpPr>
          <p:nvPr>
            <p:ph type="dt" sz="half" idx="10"/>
          </p:nvPr>
        </p:nvSpPr>
        <p:spPr/>
        <p:txBody>
          <a:bodyPr/>
          <a:lstStyle/>
          <a:p>
            <a:fld id="{CEC83053-3D74-4D22-89B3-9024BA4F287F}" type="datetime1">
              <a:rPr lang="en-US" smtClean="0"/>
              <a:t>1/7/2025</a:t>
            </a:fld>
            <a:endParaRPr lang="en-US"/>
          </a:p>
        </p:txBody>
      </p:sp>
      <p:sp>
        <p:nvSpPr>
          <p:cNvPr id="5" name="Footer Placeholder 4">
            <a:extLst>
              <a:ext uri="{FF2B5EF4-FFF2-40B4-BE49-F238E27FC236}">
                <a16:creationId xmlns:a16="http://schemas.microsoft.com/office/drawing/2014/main" id="{878AE0D2-BE66-FF45-B7B1-F69E22F06CE9}"/>
              </a:ext>
            </a:extLst>
          </p:cNvPr>
          <p:cNvSpPr>
            <a:spLocks noGrp="1"/>
          </p:cNvSpPr>
          <p:nvPr>
            <p:ph type="ftr" sz="quarter" idx="11"/>
          </p:nvPr>
        </p:nvSpPr>
        <p:spPr/>
        <p:txBody>
          <a:bodyPr/>
          <a:lstStyle/>
          <a:p>
            <a:r>
              <a:rPr lang="en-US"/>
              <a:t>Dr. Ryan Ahmed @Stemplicity</a:t>
            </a:r>
          </a:p>
        </p:txBody>
      </p:sp>
      <p:sp>
        <p:nvSpPr>
          <p:cNvPr id="6" name="Slide Number Placeholder 5">
            <a:extLst>
              <a:ext uri="{FF2B5EF4-FFF2-40B4-BE49-F238E27FC236}">
                <a16:creationId xmlns:a16="http://schemas.microsoft.com/office/drawing/2014/main" id="{49FB4184-A60F-6246-8A9A-79DD6FECEA19}"/>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17151044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Half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018B-CE6F-4C66-BDFF-5F430C79723F}"/>
              </a:ext>
            </a:extLst>
          </p:cNvPr>
          <p:cNvSpPr>
            <a:spLocks noGrp="1"/>
          </p:cNvSpPr>
          <p:nvPr>
            <p:ph type="title" hasCustomPrompt="1"/>
          </p:nvPr>
        </p:nvSpPr>
        <p:spPr/>
        <p:txBody>
          <a:bodyPr/>
          <a:lstStyle/>
          <a:p>
            <a:r>
              <a:rPr lang="en-US" dirty="0"/>
              <a:t>[Header – 36pt]</a:t>
            </a:r>
          </a:p>
        </p:txBody>
      </p:sp>
      <p:sp>
        <p:nvSpPr>
          <p:cNvPr id="4" name="Text Placeholder 3">
            <a:extLst>
              <a:ext uri="{FF2B5EF4-FFF2-40B4-BE49-F238E27FC236}">
                <a16:creationId xmlns:a16="http://schemas.microsoft.com/office/drawing/2014/main" id="{6864B0A9-567D-D745-AC94-F915185D432C}"/>
              </a:ext>
            </a:extLst>
          </p:cNvPr>
          <p:cNvSpPr>
            <a:spLocks noGrp="1"/>
          </p:cNvSpPr>
          <p:nvPr>
            <p:ph type="body" sz="quarter" idx="15" hasCustomPrompt="1"/>
          </p:nvPr>
        </p:nvSpPr>
        <p:spPr>
          <a:xfrm>
            <a:off x="952501" y="1676400"/>
            <a:ext cx="4880502" cy="4762500"/>
          </a:xfrm>
        </p:spPr>
        <p:txBody>
          <a:body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
        <p:nvSpPr>
          <p:cNvPr id="11" name="Text Placeholder 3">
            <a:extLst>
              <a:ext uri="{FF2B5EF4-FFF2-40B4-BE49-F238E27FC236}">
                <a16:creationId xmlns:a16="http://schemas.microsoft.com/office/drawing/2014/main" id="{2F1CED71-19D8-AE44-AC9A-F6EEE0DC52CC}"/>
              </a:ext>
            </a:extLst>
          </p:cNvPr>
          <p:cNvSpPr>
            <a:spLocks noGrp="1"/>
          </p:cNvSpPr>
          <p:nvPr>
            <p:ph type="body" sz="quarter" idx="17" hasCustomPrompt="1"/>
          </p:nvPr>
        </p:nvSpPr>
        <p:spPr>
          <a:xfrm>
            <a:off x="6366408" y="1676400"/>
            <a:ext cx="4880502" cy="4762500"/>
          </a:xfrm>
        </p:spPr>
        <p:txBody>
          <a:body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35519181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Half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F7F0-139C-4A12-BCFC-DD648F28B2B5}"/>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
        <p:nvSpPr>
          <p:cNvPr id="4" name="Text Placeholder 3">
            <a:extLst>
              <a:ext uri="{FF2B5EF4-FFF2-40B4-BE49-F238E27FC236}">
                <a16:creationId xmlns:a16="http://schemas.microsoft.com/office/drawing/2014/main" id="{3499C2FE-E98F-E64B-B3B3-AD304C3902C9}"/>
              </a:ext>
            </a:extLst>
          </p:cNvPr>
          <p:cNvSpPr>
            <a:spLocks noGrp="1"/>
          </p:cNvSpPr>
          <p:nvPr>
            <p:ph type="body" sz="quarter" idx="10" hasCustomPrompt="1"/>
          </p:nvPr>
        </p:nvSpPr>
        <p:spPr>
          <a:xfrm>
            <a:off x="948267" y="1676400"/>
            <a:ext cx="5147733" cy="4762500"/>
          </a:xfrm>
        </p:spPr>
        <p:txBody>
          <a:body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3811219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Half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F7F0-139C-4A12-BCFC-DD648F28B2B5}"/>
              </a:ext>
            </a:extLst>
          </p:cNvPr>
          <p:cNvSpPr>
            <a:spLocks noGrp="1"/>
          </p:cNvSpPr>
          <p:nvPr>
            <p:ph type="title" hasCustomPrompt="1"/>
          </p:nvPr>
        </p:nvSpPr>
        <p:spPr/>
        <p:txBody>
          <a:bodyPr/>
          <a:lstStyle/>
          <a:p>
            <a:r>
              <a:rPr lang="en-US" dirty="0"/>
              <a:t>[Header – 36pt]</a:t>
            </a:r>
          </a:p>
        </p:txBody>
      </p:sp>
      <p:sp>
        <p:nvSpPr>
          <p:cNvPr id="4" name="Text Placeholder 3">
            <a:extLst>
              <a:ext uri="{FF2B5EF4-FFF2-40B4-BE49-F238E27FC236}">
                <a16:creationId xmlns:a16="http://schemas.microsoft.com/office/drawing/2014/main" id="{DBA8D42D-5B2B-5044-9C54-38DB7BCD1BA0}"/>
              </a:ext>
            </a:extLst>
          </p:cNvPr>
          <p:cNvSpPr>
            <a:spLocks noGrp="1"/>
          </p:cNvSpPr>
          <p:nvPr>
            <p:ph type="body" sz="quarter" idx="10" hasCustomPrompt="1"/>
          </p:nvPr>
        </p:nvSpPr>
        <p:spPr>
          <a:xfrm>
            <a:off x="6096000" y="1676400"/>
            <a:ext cx="5148792" cy="4762500"/>
          </a:xfrm>
        </p:spPr>
        <p:txBody>
          <a:body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2113961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018B-CE6F-4C66-BDFF-5F430C79723F}"/>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4762377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Half Left, Photo Righ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0E8A597-10C4-4631-9D92-76C505B23B74}"/>
              </a:ext>
            </a:extLst>
          </p:cNvPr>
          <p:cNvSpPr>
            <a:spLocks noGrp="1"/>
          </p:cNvSpPr>
          <p:nvPr>
            <p:ph type="pic" sz="quarter" idx="11"/>
          </p:nvPr>
        </p:nvSpPr>
        <p:spPr>
          <a:xfrm>
            <a:off x="6282490" y="1676402"/>
            <a:ext cx="4957010" cy="4762499"/>
          </a:xfrm>
          <a:prstGeom prst="rect">
            <a:avLst/>
          </a:prstGeom>
        </p:spPr>
        <p:txBody>
          <a:bodyPr wrap="none">
            <a:noAutofit/>
          </a:bodyPr>
          <a:lstStyle>
            <a:lvl1pPr>
              <a:buNone/>
              <a:defRPr sz="1400">
                <a:solidFill>
                  <a:schemeClr val="accent4"/>
                </a:solidFill>
              </a:defRPr>
            </a:lvl1pPr>
          </a:lstStyle>
          <a:p>
            <a:endParaRPr lang="en-US" dirty="0"/>
          </a:p>
        </p:txBody>
      </p:sp>
      <p:sp>
        <p:nvSpPr>
          <p:cNvPr id="4" name="Text Placeholder 3">
            <a:extLst>
              <a:ext uri="{FF2B5EF4-FFF2-40B4-BE49-F238E27FC236}">
                <a16:creationId xmlns:a16="http://schemas.microsoft.com/office/drawing/2014/main" id="{3FD0A251-37CC-4C46-80EE-92B5588ADDCA}"/>
              </a:ext>
            </a:extLst>
          </p:cNvPr>
          <p:cNvSpPr>
            <a:spLocks noGrp="1"/>
          </p:cNvSpPr>
          <p:nvPr>
            <p:ph type="body" sz="quarter" idx="12" hasCustomPrompt="1"/>
          </p:nvPr>
        </p:nvSpPr>
        <p:spPr>
          <a:xfrm>
            <a:off x="948267" y="1676400"/>
            <a:ext cx="5147733" cy="4762500"/>
          </a:xfrm>
        </p:spPr>
        <p:txBody>
          <a:body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
        <p:nvSpPr>
          <p:cNvPr id="6" name="Title 1">
            <a:extLst>
              <a:ext uri="{FF2B5EF4-FFF2-40B4-BE49-F238E27FC236}">
                <a16:creationId xmlns:a16="http://schemas.microsoft.com/office/drawing/2014/main" id="{EE58B41E-B2A5-866E-3538-2F09F261E6F8}"/>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0718229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for Full Chart/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FB70F-B446-413F-B0B4-045643D5AACA}"/>
              </a:ext>
            </a:extLst>
          </p:cNvPr>
          <p:cNvSpPr>
            <a:spLocks noGrp="1"/>
          </p:cNvSpPr>
          <p:nvPr>
            <p:ph type="title" hasCustomPrompt="1"/>
          </p:nvPr>
        </p:nvSpPr>
        <p:spPr/>
        <p:txBody>
          <a:bodyPr/>
          <a:lstStyle/>
          <a:p>
            <a:r>
              <a:rPr lang="en-US" dirty="0"/>
              <a:t>[Header – 36pt]</a:t>
            </a:r>
          </a:p>
        </p:txBody>
      </p:sp>
      <p:sp>
        <p:nvSpPr>
          <p:cNvPr id="5" name="Text Placeholder 4">
            <a:extLst>
              <a:ext uri="{FF2B5EF4-FFF2-40B4-BE49-F238E27FC236}">
                <a16:creationId xmlns:a16="http://schemas.microsoft.com/office/drawing/2014/main" id="{29817759-1165-44EF-B84F-826A3A36465A}"/>
              </a:ext>
            </a:extLst>
          </p:cNvPr>
          <p:cNvSpPr>
            <a:spLocks noGrp="1"/>
          </p:cNvSpPr>
          <p:nvPr>
            <p:ph type="body" sz="quarter" idx="11" hasCustomPrompt="1"/>
          </p:nvPr>
        </p:nvSpPr>
        <p:spPr>
          <a:xfrm>
            <a:off x="952501" y="1676400"/>
            <a:ext cx="2664157" cy="4762500"/>
          </a:xfrm>
          <a:prstGeom prst="rect">
            <a:avLst/>
          </a:prstGeom>
        </p:spPr>
        <p:txBody>
          <a:bodyPr/>
          <a:lstStyle>
            <a:lvl1pPr marL="0" indent="0">
              <a:lnSpc>
                <a:spcPct val="120000"/>
              </a:lnSpc>
              <a:buNone/>
              <a:defRPr sz="2000" b="1" baseline="0"/>
            </a:lvl1pPr>
          </a:lstStyle>
          <a:p>
            <a:pPr lvl="0"/>
            <a:r>
              <a:rPr lang="en-US" dirty="0"/>
              <a:t>[Add content here]</a:t>
            </a:r>
          </a:p>
        </p:txBody>
      </p:sp>
    </p:spTree>
    <p:custDataLst>
      <p:tags r:id="rId1"/>
    </p:custDataLst>
    <p:extLst>
      <p:ext uri="{BB962C8B-B14F-4D97-AF65-F5344CB8AC3E}">
        <p14:creationId xmlns:p14="http://schemas.microsoft.com/office/powerpoint/2010/main" val="7988742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20812D-AFF0-4D24-961C-232BB569BC8C}"/>
              </a:ext>
            </a:extLst>
          </p:cNvPr>
          <p:cNvSpPr/>
          <p:nvPr userDrawn="1"/>
        </p:nvSpPr>
        <p:spPr>
          <a:xfrm>
            <a:off x="0" y="0"/>
            <a:ext cx="2603500" cy="189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Picture Placeholder 9">
            <a:extLst>
              <a:ext uri="{FF2B5EF4-FFF2-40B4-BE49-F238E27FC236}">
                <a16:creationId xmlns:a16="http://schemas.microsoft.com/office/drawing/2014/main" id="{D63246A7-82A1-4C20-99E1-E69BFBB0CCFD}"/>
              </a:ext>
            </a:extLst>
          </p:cNvPr>
          <p:cNvSpPr>
            <a:spLocks noGrp="1"/>
          </p:cNvSpPr>
          <p:nvPr>
            <p:ph type="pic" sz="quarter" idx="10" hasCustomPrompt="1"/>
          </p:nvPr>
        </p:nvSpPr>
        <p:spPr>
          <a:xfrm>
            <a:off x="0" y="0"/>
            <a:ext cx="12192000" cy="6858000"/>
          </a:xfrm>
          <a:pattFill prst="pct10">
            <a:fgClr>
              <a:schemeClr val="accent1"/>
            </a:fgClr>
            <a:bgClr>
              <a:schemeClr val="bg1"/>
            </a:bgClr>
          </a:pattFill>
        </p:spPr>
        <p:txBody>
          <a:bodyPr vert="horz" wrap="square" lIns="91440" tIns="45720" rIns="91440" bIns="45720" rtlCol="0" anchor="b">
            <a:noAutofit/>
          </a:bodyPr>
          <a:lstStyle>
            <a:lvl1pPr marL="0" indent="0" algn="ctr">
              <a:buNone/>
              <a:defRPr lang="en-US" dirty="0"/>
            </a:lvl1pPr>
          </a:lstStyle>
          <a:p>
            <a:pPr lvl="0" algn="ctr"/>
            <a:r>
              <a:rPr lang="en-US" dirty="0"/>
              <a:t> Click icon in the middle to add a stock image, or an image of a chart/model.</a:t>
            </a:r>
          </a:p>
        </p:txBody>
      </p:sp>
    </p:spTree>
    <p:custDataLst>
      <p:tags r:id="rId1"/>
    </p:custDataLst>
    <p:extLst>
      <p:ext uri="{BB962C8B-B14F-4D97-AF65-F5344CB8AC3E}">
        <p14:creationId xmlns:p14="http://schemas.microsoft.com/office/powerpoint/2010/main" val="34377095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Screen Image w/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20812D-AFF0-4D24-961C-232BB569BC8C}"/>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Picture Placeholder 9">
            <a:extLst>
              <a:ext uri="{FF2B5EF4-FFF2-40B4-BE49-F238E27FC236}">
                <a16:creationId xmlns:a16="http://schemas.microsoft.com/office/drawing/2014/main" id="{D63246A7-82A1-4C20-99E1-E69BFBB0CCFD}"/>
              </a:ext>
            </a:extLst>
          </p:cNvPr>
          <p:cNvSpPr>
            <a:spLocks noGrp="1"/>
          </p:cNvSpPr>
          <p:nvPr>
            <p:ph type="pic" sz="quarter" idx="10" hasCustomPrompt="1"/>
          </p:nvPr>
        </p:nvSpPr>
        <p:spPr>
          <a:xfrm>
            <a:off x="448734" y="459430"/>
            <a:ext cx="11294533" cy="5979470"/>
          </a:xfrm>
          <a:pattFill prst="pct10">
            <a:fgClr>
              <a:schemeClr val="accent1"/>
            </a:fgClr>
            <a:bgClr>
              <a:schemeClr val="bg1"/>
            </a:bgClr>
          </a:pattFill>
        </p:spPr>
        <p:txBody>
          <a:bodyPr vert="horz" wrap="square" lIns="91440" tIns="45720" rIns="91440" bIns="45720" rtlCol="0" anchor="b">
            <a:noAutofit/>
          </a:bodyPr>
          <a:lstStyle>
            <a:lvl1pPr marL="0" indent="0" algn="ctr">
              <a:buNone/>
              <a:defRPr lang="en-US" dirty="0"/>
            </a:lvl1pPr>
          </a:lstStyle>
          <a:p>
            <a:pPr lvl="0" algn="ctr"/>
            <a:r>
              <a:rPr lang="en-US" dirty="0"/>
              <a:t> Click icon in the middle to add a stock image, or an image of a chart/model.</a:t>
            </a:r>
          </a:p>
        </p:txBody>
      </p:sp>
      <p:sp>
        <p:nvSpPr>
          <p:cNvPr id="7" name="Title 1">
            <a:extLst>
              <a:ext uri="{FF2B5EF4-FFF2-40B4-BE49-F238E27FC236}">
                <a16:creationId xmlns:a16="http://schemas.microsoft.com/office/drawing/2014/main" id="{E6052DED-D37A-4F95-9C5C-2DA05A7098E7}"/>
              </a:ext>
            </a:extLst>
          </p:cNvPr>
          <p:cNvSpPr>
            <a:spLocks noGrp="1"/>
          </p:cNvSpPr>
          <p:nvPr>
            <p:ph type="title" hasCustomPrompt="1"/>
          </p:nvPr>
        </p:nvSpPr>
        <p:spPr>
          <a:xfrm>
            <a:off x="1074739" y="283931"/>
            <a:ext cx="2917295" cy="830997"/>
          </a:xfrm>
          <a:prstGeom prst="rect">
            <a:avLst/>
          </a:prstGeom>
          <a:solidFill>
            <a:schemeClr val="accent1"/>
          </a:solidFill>
          <a:ln>
            <a:noFill/>
          </a:ln>
          <a:effectLst/>
        </p:spPr>
        <p:txBody>
          <a:bodyPr vert="horz" wrap="square" lIns="182880" tIns="137160" rIns="182880" bIns="137160" rtlCol="0" anchor="ctr">
            <a:spAutoFit/>
          </a:bodyPr>
          <a:lstStyle>
            <a:lvl1pPr>
              <a:defRPr lang="en-US" sz="2000">
                <a:solidFill>
                  <a:schemeClr val="bg1"/>
                </a:solidFill>
              </a:defRPr>
            </a:lvl1pPr>
          </a:lstStyle>
          <a:p>
            <a:pPr marL="0" lvl="0"/>
            <a:r>
              <a:rPr lang="en-US" dirty="0"/>
              <a:t>[Type Your Header Here - 30pt]</a:t>
            </a:r>
          </a:p>
        </p:txBody>
      </p:sp>
    </p:spTree>
    <p:custDataLst>
      <p:tags r:id="rId1"/>
    </p:custDataLst>
    <p:extLst>
      <p:ext uri="{BB962C8B-B14F-4D97-AF65-F5344CB8AC3E}">
        <p14:creationId xmlns:p14="http://schemas.microsoft.com/office/powerpoint/2010/main" val="65335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 Icon">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B8FFCCF5-40DB-204C-9E9E-8C7816252885}"/>
              </a:ext>
            </a:extLst>
          </p:cNvPr>
          <p:cNvSpPr>
            <a:spLocks noGrp="1"/>
          </p:cNvSpPr>
          <p:nvPr>
            <p:ph type="body" sz="quarter" idx="15" hasCustomPrompt="1"/>
          </p:nvPr>
        </p:nvSpPr>
        <p:spPr>
          <a:xfrm>
            <a:off x="952501" y="1676400"/>
            <a:ext cx="4880502" cy="4762500"/>
          </a:xfrm>
          <a:solidFill>
            <a:schemeClr val="bg1"/>
          </a:solidFill>
          <a:ln w="12700">
            <a:solidFill>
              <a:schemeClr val="tx2">
                <a:lumMod val="40000"/>
                <a:lumOff val="60000"/>
              </a:schemeClr>
            </a:solidFill>
          </a:ln>
          <a:effectLst>
            <a:innerShdw dist="63500" dir="16200000">
              <a:schemeClr val="accent2"/>
            </a:innerShdw>
          </a:effectLst>
        </p:spPr>
        <p:txBody>
          <a:bodyPr lIns="640080" tIns="2286000" rIns="640080"/>
          <a:lstStyle>
            <a:lvl1pPr>
              <a:buClr>
                <a:schemeClr val="tx1"/>
              </a:buClr>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lvl="0"/>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8" name="Text Placeholder 3">
            <a:extLst>
              <a:ext uri="{FF2B5EF4-FFF2-40B4-BE49-F238E27FC236}">
                <a16:creationId xmlns:a16="http://schemas.microsoft.com/office/drawing/2014/main" id="{25B93C4E-7D4D-3D43-9376-CCDABBD78B1A}"/>
              </a:ext>
            </a:extLst>
          </p:cNvPr>
          <p:cNvSpPr>
            <a:spLocks noGrp="1"/>
          </p:cNvSpPr>
          <p:nvPr>
            <p:ph type="body" sz="quarter" idx="17" hasCustomPrompt="1"/>
          </p:nvPr>
        </p:nvSpPr>
        <p:spPr>
          <a:xfrm>
            <a:off x="6366408" y="1676400"/>
            <a:ext cx="4880502" cy="4762500"/>
          </a:xfrm>
          <a:solidFill>
            <a:schemeClr val="bg1"/>
          </a:solidFill>
          <a:ln w="12700">
            <a:solidFill>
              <a:schemeClr val="tx2">
                <a:lumMod val="40000"/>
                <a:lumOff val="60000"/>
              </a:schemeClr>
            </a:solidFill>
          </a:ln>
          <a:effectLst>
            <a:innerShdw dist="63500" dir="16200000">
              <a:schemeClr val="accent3"/>
            </a:innerShdw>
          </a:effectLst>
        </p:spPr>
        <p:txBody>
          <a:bodyPr lIns="640080" tIns="2286000" rIns="640080"/>
          <a:lstStyle>
            <a:lvl1pPr marL="0" indent="0">
              <a:buClr>
                <a:schemeClr val="tx1"/>
              </a:buClr>
              <a:buNone/>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marL="228611" marR="0" lvl="0" indent="-228611" algn="l" defTabSz="914446" rtl="0" eaLnBrk="1" fontAlgn="auto" latinLnBrk="0" hangingPunct="1">
              <a:lnSpc>
                <a:spcPct val="120000"/>
              </a:lnSpc>
              <a:spcBef>
                <a:spcPts val="1000"/>
              </a:spcBef>
              <a:spcAft>
                <a:spcPts val="333"/>
              </a:spcAft>
              <a:buClr>
                <a:schemeClr val="tx1"/>
              </a:buClr>
              <a:buSzTx/>
              <a:buFont typeface="Arial" panose="020B0604020202020204" pitchFamily="34" charset="0"/>
              <a:buChar char="•"/>
              <a:tabLst/>
              <a:defRPr/>
            </a:pPr>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10" name="Content Placeholder 42">
            <a:extLst>
              <a:ext uri="{FF2B5EF4-FFF2-40B4-BE49-F238E27FC236}">
                <a16:creationId xmlns:a16="http://schemas.microsoft.com/office/drawing/2014/main" id="{6E35BCA1-4D57-054F-8FBD-1E7897FA5CDA}"/>
              </a:ext>
            </a:extLst>
          </p:cNvPr>
          <p:cNvSpPr>
            <a:spLocks noGrp="1"/>
          </p:cNvSpPr>
          <p:nvPr>
            <p:ph sz="quarter" idx="13" hasCustomPrompt="1"/>
          </p:nvPr>
        </p:nvSpPr>
        <p:spPr>
          <a:xfrm>
            <a:off x="1946947" y="1936234"/>
            <a:ext cx="2891608" cy="1746577"/>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16" name="Content Placeholder 42">
            <a:extLst>
              <a:ext uri="{FF2B5EF4-FFF2-40B4-BE49-F238E27FC236}">
                <a16:creationId xmlns:a16="http://schemas.microsoft.com/office/drawing/2014/main" id="{7525F365-E93A-124C-86A1-B88EDD0CDE41}"/>
              </a:ext>
            </a:extLst>
          </p:cNvPr>
          <p:cNvSpPr>
            <a:spLocks noGrp="1"/>
          </p:cNvSpPr>
          <p:nvPr>
            <p:ph sz="quarter" idx="31" hasCustomPrompt="1"/>
          </p:nvPr>
        </p:nvSpPr>
        <p:spPr>
          <a:xfrm>
            <a:off x="7360854" y="1936234"/>
            <a:ext cx="2891608" cy="1746577"/>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a:t>
            </a:r>
            <a:r>
              <a:rPr lang="en-US" dirty="0" err="1"/>
              <a:t>Ico</a:t>
            </a:r>
            <a:endParaRPr lang="en-US" dirty="0"/>
          </a:p>
        </p:txBody>
      </p:sp>
      <p:sp>
        <p:nvSpPr>
          <p:cNvPr id="11" name="Title 1">
            <a:extLst>
              <a:ext uri="{FF2B5EF4-FFF2-40B4-BE49-F238E27FC236}">
                <a16:creationId xmlns:a16="http://schemas.microsoft.com/office/drawing/2014/main" id="{2F597B91-142A-2E18-20BB-5AE53527C871}"/>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0678731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 Icon">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96F2B662-54CE-FC3C-B313-01052050004F}"/>
              </a:ext>
            </a:extLst>
          </p:cNvPr>
          <p:cNvSpPr>
            <a:spLocks noGrp="1"/>
          </p:cNvSpPr>
          <p:nvPr>
            <p:ph type="body" sz="quarter" idx="25" hasCustomPrompt="1"/>
          </p:nvPr>
        </p:nvSpPr>
        <p:spPr>
          <a:xfrm>
            <a:off x="4508922" y="1676400"/>
            <a:ext cx="3165686" cy="4762500"/>
          </a:xfrm>
          <a:solidFill>
            <a:schemeClr val="bg1"/>
          </a:solidFill>
          <a:ln w="12700">
            <a:solidFill>
              <a:schemeClr val="tx2">
                <a:lumMod val="40000"/>
                <a:lumOff val="60000"/>
              </a:schemeClr>
            </a:solidFill>
          </a:ln>
          <a:effectLst>
            <a:innerShdw dist="63500" dir="16200000">
              <a:schemeClr val="accent3"/>
            </a:innerShdw>
          </a:effectLst>
        </p:spPr>
        <p:txBody>
          <a:bodyPr lIns="457200" tIns="173736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11" name="Text Placeholder 3">
            <a:extLst>
              <a:ext uri="{FF2B5EF4-FFF2-40B4-BE49-F238E27FC236}">
                <a16:creationId xmlns:a16="http://schemas.microsoft.com/office/drawing/2014/main" id="{3A1F8BD1-9079-8F48-A956-BF560F9204F3}"/>
              </a:ext>
            </a:extLst>
          </p:cNvPr>
          <p:cNvSpPr>
            <a:spLocks noGrp="1"/>
          </p:cNvSpPr>
          <p:nvPr>
            <p:ph type="body" sz="quarter" idx="15" hasCustomPrompt="1"/>
          </p:nvPr>
        </p:nvSpPr>
        <p:spPr>
          <a:xfrm>
            <a:off x="948267" y="1676400"/>
            <a:ext cx="3165686" cy="4762500"/>
          </a:xfrm>
          <a:solidFill>
            <a:schemeClr val="bg1"/>
          </a:solidFill>
          <a:ln w="12700">
            <a:solidFill>
              <a:schemeClr val="tx2">
                <a:lumMod val="40000"/>
                <a:lumOff val="60000"/>
              </a:schemeClr>
            </a:solidFill>
          </a:ln>
          <a:effectLst>
            <a:innerShdw dist="63500" dir="16200000">
              <a:schemeClr val="accent2"/>
            </a:innerShdw>
          </a:effectLst>
        </p:spPr>
        <p:txBody>
          <a:bodyPr lIns="457200" tIns="1737360" rIns="457200"/>
          <a:lstStyle>
            <a:lvl1pPr>
              <a:spcBef>
                <a:spcPts val="600"/>
              </a:spcBef>
              <a:spcAft>
                <a:spcPts val="200"/>
              </a:spcAft>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22" name="Content Placeholder 42">
            <a:extLst>
              <a:ext uri="{FF2B5EF4-FFF2-40B4-BE49-F238E27FC236}">
                <a16:creationId xmlns:a16="http://schemas.microsoft.com/office/drawing/2014/main" id="{46D6C70E-6B0A-A940-B98B-438C77D7C0B8}"/>
              </a:ext>
            </a:extLst>
          </p:cNvPr>
          <p:cNvSpPr>
            <a:spLocks noGrp="1"/>
          </p:cNvSpPr>
          <p:nvPr>
            <p:ph sz="quarter" idx="21" hasCustomPrompt="1"/>
          </p:nvPr>
        </p:nvSpPr>
        <p:spPr>
          <a:xfrm>
            <a:off x="4935039" y="1636275"/>
            <a:ext cx="2321922"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23" name="Text Placeholder 3">
            <a:extLst>
              <a:ext uri="{FF2B5EF4-FFF2-40B4-BE49-F238E27FC236}">
                <a16:creationId xmlns:a16="http://schemas.microsoft.com/office/drawing/2014/main" id="{D6791C34-1CF4-6647-91DA-19E2BC29EDFD}"/>
              </a:ext>
            </a:extLst>
          </p:cNvPr>
          <p:cNvSpPr>
            <a:spLocks noGrp="1"/>
          </p:cNvSpPr>
          <p:nvPr>
            <p:ph type="body" sz="quarter" idx="22" hasCustomPrompt="1"/>
          </p:nvPr>
        </p:nvSpPr>
        <p:spPr>
          <a:xfrm>
            <a:off x="8069579" y="1676400"/>
            <a:ext cx="3165686" cy="4762500"/>
          </a:xfrm>
          <a:solidFill>
            <a:schemeClr val="bg1"/>
          </a:solidFill>
          <a:ln w="12700">
            <a:solidFill>
              <a:schemeClr val="tx2">
                <a:lumMod val="40000"/>
                <a:lumOff val="60000"/>
              </a:schemeClr>
            </a:solidFill>
          </a:ln>
          <a:effectLst>
            <a:innerShdw dist="63500" dir="16200000">
              <a:schemeClr val="accent4"/>
            </a:innerShdw>
          </a:effectLst>
        </p:spPr>
        <p:txBody>
          <a:bodyPr lIns="457200" tIns="173736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24" name="Content Placeholder 42">
            <a:extLst>
              <a:ext uri="{FF2B5EF4-FFF2-40B4-BE49-F238E27FC236}">
                <a16:creationId xmlns:a16="http://schemas.microsoft.com/office/drawing/2014/main" id="{01681FFF-8C12-2F44-A063-C108FD3A9343}"/>
              </a:ext>
            </a:extLst>
          </p:cNvPr>
          <p:cNvSpPr>
            <a:spLocks noGrp="1"/>
          </p:cNvSpPr>
          <p:nvPr>
            <p:ph sz="quarter" idx="23" hasCustomPrompt="1"/>
          </p:nvPr>
        </p:nvSpPr>
        <p:spPr>
          <a:xfrm>
            <a:off x="8495695" y="1636275"/>
            <a:ext cx="2321922"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25" name="Content Placeholder 42">
            <a:extLst>
              <a:ext uri="{FF2B5EF4-FFF2-40B4-BE49-F238E27FC236}">
                <a16:creationId xmlns:a16="http://schemas.microsoft.com/office/drawing/2014/main" id="{D3226688-598F-D247-815A-EC75E3E3F809}"/>
              </a:ext>
            </a:extLst>
          </p:cNvPr>
          <p:cNvSpPr>
            <a:spLocks noGrp="1"/>
          </p:cNvSpPr>
          <p:nvPr>
            <p:ph sz="quarter" idx="24" hasCustomPrompt="1"/>
          </p:nvPr>
        </p:nvSpPr>
        <p:spPr>
          <a:xfrm>
            <a:off x="1374383" y="1636274"/>
            <a:ext cx="2321922"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10" name="Title 1">
            <a:extLst>
              <a:ext uri="{FF2B5EF4-FFF2-40B4-BE49-F238E27FC236}">
                <a16:creationId xmlns:a16="http://schemas.microsoft.com/office/drawing/2014/main" id="{76C59EC6-AC50-2B67-DBFA-0C261118BE3E}"/>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431477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2D0B-A98C-6E4C-9A34-47981F0C23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55EE8E-C392-5E47-ADCB-A446128CAD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6B14B18-53C2-D548-8CFF-5D7097F07978}"/>
              </a:ext>
            </a:extLst>
          </p:cNvPr>
          <p:cNvSpPr>
            <a:spLocks noGrp="1"/>
          </p:cNvSpPr>
          <p:nvPr>
            <p:ph type="dt" sz="half" idx="10"/>
          </p:nvPr>
        </p:nvSpPr>
        <p:spPr/>
        <p:txBody>
          <a:bodyPr/>
          <a:lstStyle/>
          <a:p>
            <a:fld id="{37A6BCF6-84B7-49AA-A69F-35D95B9487C2}" type="datetime1">
              <a:rPr lang="en-US" smtClean="0"/>
              <a:t>1/7/2025</a:t>
            </a:fld>
            <a:endParaRPr lang="en-US"/>
          </a:p>
        </p:txBody>
      </p:sp>
      <p:sp>
        <p:nvSpPr>
          <p:cNvPr id="5" name="Footer Placeholder 4">
            <a:extLst>
              <a:ext uri="{FF2B5EF4-FFF2-40B4-BE49-F238E27FC236}">
                <a16:creationId xmlns:a16="http://schemas.microsoft.com/office/drawing/2014/main" id="{1710654B-C8C3-F647-BDFC-BE54D2B2895E}"/>
              </a:ext>
            </a:extLst>
          </p:cNvPr>
          <p:cNvSpPr>
            <a:spLocks noGrp="1"/>
          </p:cNvSpPr>
          <p:nvPr>
            <p:ph type="ftr" sz="quarter" idx="11"/>
          </p:nvPr>
        </p:nvSpPr>
        <p:spPr/>
        <p:txBody>
          <a:bodyPr/>
          <a:lstStyle/>
          <a:p>
            <a:r>
              <a:rPr lang="en-US"/>
              <a:t>Dr. Ryan Ahmed @Stemplicity</a:t>
            </a:r>
          </a:p>
        </p:txBody>
      </p:sp>
      <p:sp>
        <p:nvSpPr>
          <p:cNvPr id="6" name="Slide Number Placeholder 5">
            <a:extLst>
              <a:ext uri="{FF2B5EF4-FFF2-40B4-BE49-F238E27FC236}">
                <a16:creationId xmlns:a16="http://schemas.microsoft.com/office/drawing/2014/main" id="{BCD63980-622B-334C-9137-9A86615196EB}"/>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40065804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Col Icon">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60E3B18D-D397-E94C-B40D-8C8CF324069C}"/>
              </a:ext>
            </a:extLst>
          </p:cNvPr>
          <p:cNvSpPr>
            <a:spLocks noGrp="1"/>
          </p:cNvSpPr>
          <p:nvPr>
            <p:ph type="body" sz="quarter" idx="15" hasCustomPrompt="1"/>
          </p:nvPr>
        </p:nvSpPr>
        <p:spPr>
          <a:xfrm>
            <a:off x="952505" y="1676400"/>
            <a:ext cx="2436347" cy="4762500"/>
          </a:xfrm>
          <a:solidFill>
            <a:schemeClr val="bg1"/>
          </a:solidFill>
          <a:ln w="12700">
            <a:solidFill>
              <a:schemeClr val="tx2">
                <a:lumMod val="40000"/>
                <a:lumOff val="60000"/>
              </a:schemeClr>
            </a:solidFill>
          </a:ln>
          <a:effectLst>
            <a:innerShdw dist="63500" dir="16200000">
              <a:schemeClr val="accent2"/>
            </a:innerShdw>
          </a:effectLst>
        </p:spPr>
        <p:txBody>
          <a:bodyPr lIns="457200" tIns="16459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16" name="Content Placeholder 42">
            <a:extLst>
              <a:ext uri="{FF2B5EF4-FFF2-40B4-BE49-F238E27FC236}">
                <a16:creationId xmlns:a16="http://schemas.microsoft.com/office/drawing/2014/main" id="{D158CCCA-F5B5-EC48-84AF-5562E68FE9BA}"/>
              </a:ext>
            </a:extLst>
          </p:cNvPr>
          <p:cNvSpPr>
            <a:spLocks noGrp="1"/>
          </p:cNvSpPr>
          <p:nvPr>
            <p:ph sz="quarter" idx="33" hasCustomPrompt="1"/>
          </p:nvPr>
        </p:nvSpPr>
        <p:spPr>
          <a:xfrm>
            <a:off x="1322954" y="1636279"/>
            <a:ext cx="1695449"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26" name="Text Placeholder 3">
            <a:extLst>
              <a:ext uri="{FF2B5EF4-FFF2-40B4-BE49-F238E27FC236}">
                <a16:creationId xmlns:a16="http://schemas.microsoft.com/office/drawing/2014/main" id="{CF88B658-4156-F34F-9C23-C0368A86A0BF}"/>
              </a:ext>
            </a:extLst>
          </p:cNvPr>
          <p:cNvSpPr>
            <a:spLocks noGrp="1"/>
          </p:cNvSpPr>
          <p:nvPr>
            <p:ph type="body" sz="quarter" idx="34" hasCustomPrompt="1"/>
          </p:nvPr>
        </p:nvSpPr>
        <p:spPr>
          <a:xfrm>
            <a:off x="3570976" y="1676400"/>
            <a:ext cx="2436347" cy="4762500"/>
          </a:xfrm>
          <a:solidFill>
            <a:schemeClr val="bg1"/>
          </a:solidFill>
          <a:ln w="12700">
            <a:solidFill>
              <a:schemeClr val="tx2">
                <a:lumMod val="40000"/>
                <a:lumOff val="60000"/>
              </a:schemeClr>
            </a:solidFill>
          </a:ln>
          <a:effectLst>
            <a:innerShdw dist="63500" dir="16200000">
              <a:schemeClr val="accent3"/>
            </a:innerShdw>
          </a:effectLst>
        </p:spPr>
        <p:txBody>
          <a:bodyPr lIns="457200" tIns="16459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27" name="Content Placeholder 42">
            <a:extLst>
              <a:ext uri="{FF2B5EF4-FFF2-40B4-BE49-F238E27FC236}">
                <a16:creationId xmlns:a16="http://schemas.microsoft.com/office/drawing/2014/main" id="{62041544-F5EC-DC4B-9755-FD57A094AE0E}"/>
              </a:ext>
            </a:extLst>
          </p:cNvPr>
          <p:cNvSpPr>
            <a:spLocks noGrp="1"/>
          </p:cNvSpPr>
          <p:nvPr>
            <p:ph sz="quarter" idx="35" hasCustomPrompt="1"/>
          </p:nvPr>
        </p:nvSpPr>
        <p:spPr>
          <a:xfrm>
            <a:off x="3941424" y="1636279"/>
            <a:ext cx="1695449"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28" name="Text Placeholder 3">
            <a:extLst>
              <a:ext uri="{FF2B5EF4-FFF2-40B4-BE49-F238E27FC236}">
                <a16:creationId xmlns:a16="http://schemas.microsoft.com/office/drawing/2014/main" id="{E4635B50-FD4A-0742-AF24-308730687190}"/>
              </a:ext>
            </a:extLst>
          </p:cNvPr>
          <p:cNvSpPr>
            <a:spLocks noGrp="1"/>
          </p:cNvSpPr>
          <p:nvPr>
            <p:ph type="body" sz="quarter" idx="36" hasCustomPrompt="1"/>
          </p:nvPr>
        </p:nvSpPr>
        <p:spPr>
          <a:xfrm>
            <a:off x="8807917" y="1676400"/>
            <a:ext cx="2436347" cy="4762500"/>
          </a:xfrm>
          <a:solidFill>
            <a:schemeClr val="bg1"/>
          </a:solidFill>
          <a:ln w="12700">
            <a:solidFill>
              <a:schemeClr val="tx2">
                <a:lumMod val="40000"/>
                <a:lumOff val="60000"/>
              </a:schemeClr>
            </a:solidFill>
          </a:ln>
          <a:effectLst>
            <a:innerShdw dist="63500" dir="16200000">
              <a:schemeClr val="tx2"/>
            </a:innerShdw>
          </a:effectLst>
        </p:spPr>
        <p:txBody>
          <a:bodyPr lIns="457200" tIns="16459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29" name="Content Placeholder 42">
            <a:extLst>
              <a:ext uri="{FF2B5EF4-FFF2-40B4-BE49-F238E27FC236}">
                <a16:creationId xmlns:a16="http://schemas.microsoft.com/office/drawing/2014/main" id="{5388EB6F-8680-104A-BC82-134EE0D08A64}"/>
              </a:ext>
            </a:extLst>
          </p:cNvPr>
          <p:cNvSpPr>
            <a:spLocks noGrp="1"/>
          </p:cNvSpPr>
          <p:nvPr>
            <p:ph sz="quarter" idx="37" hasCustomPrompt="1"/>
          </p:nvPr>
        </p:nvSpPr>
        <p:spPr>
          <a:xfrm>
            <a:off x="9178366" y="1636279"/>
            <a:ext cx="1695449"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30" name="Text Placeholder 3">
            <a:extLst>
              <a:ext uri="{FF2B5EF4-FFF2-40B4-BE49-F238E27FC236}">
                <a16:creationId xmlns:a16="http://schemas.microsoft.com/office/drawing/2014/main" id="{5E52513A-AA10-0142-ACEC-4F893806F368}"/>
              </a:ext>
            </a:extLst>
          </p:cNvPr>
          <p:cNvSpPr>
            <a:spLocks noGrp="1"/>
          </p:cNvSpPr>
          <p:nvPr>
            <p:ph type="body" sz="quarter" idx="38" hasCustomPrompt="1"/>
          </p:nvPr>
        </p:nvSpPr>
        <p:spPr>
          <a:xfrm>
            <a:off x="6189447" y="1676400"/>
            <a:ext cx="2436347" cy="4762500"/>
          </a:xfrm>
          <a:solidFill>
            <a:schemeClr val="bg1"/>
          </a:solidFill>
          <a:ln w="12700">
            <a:solidFill>
              <a:schemeClr val="tx2">
                <a:lumMod val="40000"/>
                <a:lumOff val="60000"/>
              </a:schemeClr>
            </a:solidFill>
          </a:ln>
          <a:effectLst>
            <a:innerShdw dist="63500" dir="16200000">
              <a:schemeClr val="accent4"/>
            </a:innerShdw>
          </a:effectLst>
        </p:spPr>
        <p:txBody>
          <a:bodyPr lIns="457200" tIns="16459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31" name="Content Placeholder 42">
            <a:extLst>
              <a:ext uri="{FF2B5EF4-FFF2-40B4-BE49-F238E27FC236}">
                <a16:creationId xmlns:a16="http://schemas.microsoft.com/office/drawing/2014/main" id="{87FB1A7F-A4E7-984C-82D0-2B93F4E4EB54}"/>
              </a:ext>
            </a:extLst>
          </p:cNvPr>
          <p:cNvSpPr>
            <a:spLocks noGrp="1"/>
          </p:cNvSpPr>
          <p:nvPr>
            <p:ph sz="quarter" idx="39" hasCustomPrompt="1"/>
          </p:nvPr>
        </p:nvSpPr>
        <p:spPr>
          <a:xfrm>
            <a:off x="6559895" y="1636279"/>
            <a:ext cx="1695449"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13" name="Title 1">
            <a:extLst>
              <a:ext uri="{FF2B5EF4-FFF2-40B4-BE49-F238E27FC236}">
                <a16:creationId xmlns:a16="http://schemas.microsoft.com/office/drawing/2014/main" id="{4EA359F1-B9E7-513B-E47D-D3B46F624FB9}"/>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9944967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B8FFCCF5-40DB-204C-9E9E-8C7816252885}"/>
              </a:ext>
            </a:extLst>
          </p:cNvPr>
          <p:cNvSpPr>
            <a:spLocks noGrp="1"/>
          </p:cNvSpPr>
          <p:nvPr>
            <p:ph type="body" sz="quarter" idx="15" hasCustomPrompt="1"/>
          </p:nvPr>
        </p:nvSpPr>
        <p:spPr>
          <a:xfrm>
            <a:off x="952501" y="1676400"/>
            <a:ext cx="4880502" cy="4762500"/>
          </a:xfrm>
          <a:solidFill>
            <a:schemeClr val="bg1"/>
          </a:solidFill>
          <a:ln w="12700">
            <a:solidFill>
              <a:schemeClr val="tx2">
                <a:lumMod val="40000"/>
                <a:lumOff val="60000"/>
              </a:schemeClr>
            </a:solidFill>
          </a:ln>
          <a:effectLst>
            <a:innerShdw dist="63500" dir="16200000">
              <a:schemeClr val="accent2"/>
            </a:innerShdw>
          </a:effectLst>
        </p:spPr>
        <p:txBody>
          <a:bodyPr lIns="640080" tIns="731520" rIns="640080"/>
          <a:lstStyle>
            <a:lvl1pPr>
              <a:buClr>
                <a:schemeClr val="tx1"/>
              </a:buClr>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lvl="0"/>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8" name="Text Placeholder 3">
            <a:extLst>
              <a:ext uri="{FF2B5EF4-FFF2-40B4-BE49-F238E27FC236}">
                <a16:creationId xmlns:a16="http://schemas.microsoft.com/office/drawing/2014/main" id="{25B93C4E-7D4D-3D43-9376-CCDABBD78B1A}"/>
              </a:ext>
            </a:extLst>
          </p:cNvPr>
          <p:cNvSpPr>
            <a:spLocks noGrp="1"/>
          </p:cNvSpPr>
          <p:nvPr>
            <p:ph type="body" sz="quarter" idx="17" hasCustomPrompt="1"/>
          </p:nvPr>
        </p:nvSpPr>
        <p:spPr>
          <a:xfrm>
            <a:off x="6366408" y="1676400"/>
            <a:ext cx="4880502" cy="4762500"/>
          </a:xfrm>
          <a:solidFill>
            <a:schemeClr val="bg1"/>
          </a:solidFill>
          <a:ln w="12700">
            <a:solidFill>
              <a:schemeClr val="tx2">
                <a:lumMod val="40000"/>
                <a:lumOff val="60000"/>
              </a:schemeClr>
            </a:solidFill>
          </a:ln>
          <a:effectLst>
            <a:innerShdw dist="63500" dir="16200000">
              <a:schemeClr val="accent3"/>
            </a:innerShdw>
          </a:effectLst>
        </p:spPr>
        <p:txBody>
          <a:bodyPr lIns="640080" tIns="731520" rIns="640080"/>
          <a:lstStyle>
            <a:lvl1pPr>
              <a:buClr>
                <a:schemeClr val="tx1"/>
              </a:buClr>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lvl="0"/>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6" name="Title 1">
            <a:extLst>
              <a:ext uri="{FF2B5EF4-FFF2-40B4-BE49-F238E27FC236}">
                <a16:creationId xmlns:a16="http://schemas.microsoft.com/office/drawing/2014/main" id="{C2E3BAA2-A49A-025C-F645-0D6C633AAA2A}"/>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7725036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2 Col">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B8FFCCF5-40DB-204C-9E9E-8C7816252885}"/>
              </a:ext>
            </a:extLst>
          </p:cNvPr>
          <p:cNvSpPr>
            <a:spLocks noGrp="1"/>
          </p:cNvSpPr>
          <p:nvPr>
            <p:ph type="body" sz="quarter" idx="15" hasCustomPrompt="1"/>
          </p:nvPr>
        </p:nvSpPr>
        <p:spPr>
          <a:xfrm>
            <a:off x="952501" y="2422358"/>
            <a:ext cx="4880502" cy="4016542"/>
          </a:xfrm>
          <a:solidFill>
            <a:schemeClr val="bg1"/>
          </a:solidFill>
          <a:ln w="12700">
            <a:solidFill>
              <a:schemeClr val="tx2">
                <a:lumMod val="40000"/>
                <a:lumOff val="60000"/>
              </a:schemeClr>
            </a:solidFill>
          </a:ln>
          <a:effectLst>
            <a:innerShdw dist="63500" dir="16200000">
              <a:schemeClr val="accent2"/>
            </a:innerShdw>
          </a:effectLst>
        </p:spPr>
        <p:txBody>
          <a:bodyPr lIns="640080" tIns="731520" rIns="640080"/>
          <a:lstStyle>
            <a:lvl1pPr>
              <a:buClr>
                <a:schemeClr val="tx1"/>
              </a:buClr>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lvl="0"/>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8" name="Text Placeholder 3">
            <a:extLst>
              <a:ext uri="{FF2B5EF4-FFF2-40B4-BE49-F238E27FC236}">
                <a16:creationId xmlns:a16="http://schemas.microsoft.com/office/drawing/2014/main" id="{25B93C4E-7D4D-3D43-9376-CCDABBD78B1A}"/>
              </a:ext>
            </a:extLst>
          </p:cNvPr>
          <p:cNvSpPr>
            <a:spLocks noGrp="1"/>
          </p:cNvSpPr>
          <p:nvPr>
            <p:ph type="body" sz="quarter" idx="17" hasCustomPrompt="1"/>
          </p:nvPr>
        </p:nvSpPr>
        <p:spPr>
          <a:xfrm>
            <a:off x="6366408" y="2422358"/>
            <a:ext cx="4880502" cy="4016542"/>
          </a:xfrm>
          <a:solidFill>
            <a:schemeClr val="bg1"/>
          </a:solidFill>
          <a:ln w="12700">
            <a:solidFill>
              <a:schemeClr val="tx2">
                <a:lumMod val="40000"/>
                <a:lumOff val="60000"/>
              </a:schemeClr>
            </a:solidFill>
          </a:ln>
          <a:effectLst>
            <a:innerShdw dist="63500" dir="16200000">
              <a:schemeClr val="accent3"/>
            </a:innerShdw>
          </a:effectLst>
        </p:spPr>
        <p:txBody>
          <a:bodyPr lIns="640080" tIns="731520" rIns="640080"/>
          <a:lstStyle>
            <a:lvl1pPr>
              <a:buClr>
                <a:schemeClr val="tx1"/>
              </a:buClr>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lvl="0"/>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6" name="Title 1">
            <a:extLst>
              <a:ext uri="{FF2B5EF4-FFF2-40B4-BE49-F238E27FC236}">
                <a16:creationId xmlns:a16="http://schemas.microsoft.com/office/drawing/2014/main" id="{C2E3BAA2-A49A-025C-F645-0D6C633AAA2A}"/>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
        <p:nvSpPr>
          <p:cNvPr id="2" name="Text Placeholder 3">
            <a:extLst>
              <a:ext uri="{FF2B5EF4-FFF2-40B4-BE49-F238E27FC236}">
                <a16:creationId xmlns:a16="http://schemas.microsoft.com/office/drawing/2014/main" id="{A9375C4C-C663-720F-99D9-9402E40AFD98}"/>
              </a:ext>
            </a:extLst>
          </p:cNvPr>
          <p:cNvSpPr>
            <a:spLocks noGrp="1"/>
          </p:cNvSpPr>
          <p:nvPr>
            <p:ph type="body" sz="quarter" idx="12" hasCustomPrompt="1"/>
          </p:nvPr>
        </p:nvSpPr>
        <p:spPr>
          <a:xfrm>
            <a:off x="948267" y="1676400"/>
            <a:ext cx="10291233" cy="745957"/>
          </a:xfrm>
        </p:spPr>
        <p:txBody>
          <a:bodyPr/>
          <a:lstStyle>
            <a:lvl1pPr marL="0" indent="0">
              <a:buNone/>
              <a:defRPr b="1"/>
            </a:lvl1pPr>
            <a:lvl2pPr marL="457223" indent="0">
              <a:buNone/>
              <a:defRPr/>
            </a:lvl2pPr>
          </a:lstStyle>
          <a:p>
            <a:pPr lvl="0"/>
            <a:r>
              <a:rPr lang="en-US" dirty="0"/>
              <a:t>[Level 1 – 30pt]</a:t>
            </a:r>
          </a:p>
        </p:txBody>
      </p:sp>
    </p:spTree>
    <p:custDataLst>
      <p:tags r:id="rId1"/>
    </p:custDataLst>
    <p:extLst>
      <p:ext uri="{BB962C8B-B14F-4D97-AF65-F5344CB8AC3E}">
        <p14:creationId xmlns:p14="http://schemas.microsoft.com/office/powerpoint/2010/main" val="9904193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9F12C8E4-3876-2E4F-B361-0816FA011E9D}"/>
              </a:ext>
            </a:extLst>
          </p:cNvPr>
          <p:cNvSpPr>
            <a:spLocks noGrp="1"/>
          </p:cNvSpPr>
          <p:nvPr>
            <p:ph type="body" sz="quarter" idx="20" hasCustomPrompt="1"/>
          </p:nvPr>
        </p:nvSpPr>
        <p:spPr>
          <a:xfrm>
            <a:off x="4508923" y="1676400"/>
            <a:ext cx="3165686" cy="4762500"/>
          </a:xfrm>
          <a:solidFill>
            <a:schemeClr val="bg1"/>
          </a:solidFill>
          <a:ln w="12700">
            <a:solidFill>
              <a:schemeClr val="tx2">
                <a:lumMod val="40000"/>
                <a:lumOff val="60000"/>
              </a:schemeClr>
            </a:solidFill>
          </a:ln>
          <a:effectLst>
            <a:innerShdw dist="63500" dir="16200000">
              <a:schemeClr val="accent3"/>
            </a:innerShdw>
          </a:effectLst>
        </p:spPr>
        <p:txBody>
          <a:bodyPr lIns="457200" tIns="73152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11" name="Text Placeholder 3">
            <a:extLst>
              <a:ext uri="{FF2B5EF4-FFF2-40B4-BE49-F238E27FC236}">
                <a16:creationId xmlns:a16="http://schemas.microsoft.com/office/drawing/2014/main" id="{3A1F8BD1-9079-8F48-A956-BF560F9204F3}"/>
              </a:ext>
            </a:extLst>
          </p:cNvPr>
          <p:cNvSpPr>
            <a:spLocks noGrp="1"/>
          </p:cNvSpPr>
          <p:nvPr>
            <p:ph type="body" sz="quarter" idx="15" hasCustomPrompt="1"/>
          </p:nvPr>
        </p:nvSpPr>
        <p:spPr>
          <a:xfrm>
            <a:off x="948267" y="1676400"/>
            <a:ext cx="3165686" cy="4762500"/>
          </a:xfrm>
          <a:solidFill>
            <a:schemeClr val="bg1"/>
          </a:solidFill>
          <a:ln w="12700">
            <a:solidFill>
              <a:schemeClr val="tx2">
                <a:lumMod val="40000"/>
                <a:lumOff val="60000"/>
              </a:schemeClr>
            </a:solidFill>
          </a:ln>
          <a:effectLst>
            <a:innerShdw dist="63500" dir="16200000">
              <a:schemeClr val="accent2"/>
            </a:innerShdw>
          </a:effectLst>
        </p:spPr>
        <p:txBody>
          <a:bodyPr lIns="457200" tIns="731520" rIns="457200"/>
          <a:lstStyle>
            <a:lvl1pPr>
              <a:spcBef>
                <a:spcPts val="600"/>
              </a:spcBef>
              <a:spcAft>
                <a:spcPts val="200"/>
              </a:spcAft>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23" name="Text Placeholder 3">
            <a:extLst>
              <a:ext uri="{FF2B5EF4-FFF2-40B4-BE49-F238E27FC236}">
                <a16:creationId xmlns:a16="http://schemas.microsoft.com/office/drawing/2014/main" id="{D6791C34-1CF4-6647-91DA-19E2BC29EDFD}"/>
              </a:ext>
            </a:extLst>
          </p:cNvPr>
          <p:cNvSpPr>
            <a:spLocks noGrp="1"/>
          </p:cNvSpPr>
          <p:nvPr>
            <p:ph type="body" sz="quarter" idx="22" hasCustomPrompt="1"/>
          </p:nvPr>
        </p:nvSpPr>
        <p:spPr>
          <a:xfrm>
            <a:off x="8069579" y="1676400"/>
            <a:ext cx="3165686" cy="4762500"/>
          </a:xfrm>
          <a:solidFill>
            <a:schemeClr val="bg1"/>
          </a:solidFill>
          <a:ln w="12700">
            <a:solidFill>
              <a:schemeClr val="tx2">
                <a:lumMod val="40000"/>
                <a:lumOff val="60000"/>
              </a:schemeClr>
            </a:solidFill>
          </a:ln>
          <a:effectLst>
            <a:innerShdw dist="63500" dir="16200000">
              <a:schemeClr val="accent4"/>
            </a:innerShdw>
          </a:effectLst>
        </p:spPr>
        <p:txBody>
          <a:bodyPr lIns="457200" tIns="73152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7" name="Title 1">
            <a:extLst>
              <a:ext uri="{FF2B5EF4-FFF2-40B4-BE49-F238E27FC236}">
                <a16:creationId xmlns:a16="http://schemas.microsoft.com/office/drawing/2014/main" id="{F7B47CB3-8529-1A54-C8A6-D73DEA72A57A}"/>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35819540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2 Co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2E3BAA2-A49A-025C-F645-0D6C633AAA2A}"/>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
        <p:nvSpPr>
          <p:cNvPr id="2" name="Text Placeholder 3">
            <a:extLst>
              <a:ext uri="{FF2B5EF4-FFF2-40B4-BE49-F238E27FC236}">
                <a16:creationId xmlns:a16="http://schemas.microsoft.com/office/drawing/2014/main" id="{A9375C4C-C663-720F-99D9-9402E40AFD98}"/>
              </a:ext>
            </a:extLst>
          </p:cNvPr>
          <p:cNvSpPr>
            <a:spLocks noGrp="1"/>
          </p:cNvSpPr>
          <p:nvPr>
            <p:ph type="body" sz="quarter" idx="12" hasCustomPrompt="1"/>
          </p:nvPr>
        </p:nvSpPr>
        <p:spPr>
          <a:xfrm>
            <a:off x="948267" y="1676400"/>
            <a:ext cx="10291233" cy="745957"/>
          </a:xfrm>
        </p:spPr>
        <p:txBody>
          <a:bodyPr/>
          <a:lstStyle>
            <a:lvl1pPr marL="0" indent="0">
              <a:buNone/>
              <a:defRPr b="1"/>
            </a:lvl1pPr>
            <a:lvl2pPr marL="457223" indent="0">
              <a:buNone/>
              <a:defRPr/>
            </a:lvl2pPr>
          </a:lstStyle>
          <a:p>
            <a:pPr lvl="0"/>
            <a:r>
              <a:rPr lang="en-US" dirty="0"/>
              <a:t>[Level 1 – 30pt]</a:t>
            </a:r>
          </a:p>
        </p:txBody>
      </p:sp>
      <p:sp>
        <p:nvSpPr>
          <p:cNvPr id="3" name="Text Placeholder 3">
            <a:extLst>
              <a:ext uri="{FF2B5EF4-FFF2-40B4-BE49-F238E27FC236}">
                <a16:creationId xmlns:a16="http://schemas.microsoft.com/office/drawing/2014/main" id="{0282508F-0ADB-98FD-D488-550E371C57EC}"/>
              </a:ext>
            </a:extLst>
          </p:cNvPr>
          <p:cNvSpPr>
            <a:spLocks noGrp="1"/>
          </p:cNvSpPr>
          <p:nvPr>
            <p:ph type="body" sz="quarter" idx="20" hasCustomPrompt="1"/>
          </p:nvPr>
        </p:nvSpPr>
        <p:spPr>
          <a:xfrm>
            <a:off x="4508923" y="2422357"/>
            <a:ext cx="3165686" cy="4016543"/>
          </a:xfrm>
          <a:solidFill>
            <a:schemeClr val="bg1"/>
          </a:solidFill>
          <a:ln w="12700">
            <a:solidFill>
              <a:schemeClr val="tx2">
                <a:lumMod val="40000"/>
                <a:lumOff val="60000"/>
              </a:schemeClr>
            </a:solidFill>
          </a:ln>
          <a:effectLst>
            <a:innerShdw dist="63500" dir="16200000">
              <a:schemeClr val="accent3"/>
            </a:innerShdw>
          </a:effectLst>
        </p:spPr>
        <p:txBody>
          <a:bodyPr lIns="457200" tIns="73152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4" name="Text Placeholder 3">
            <a:extLst>
              <a:ext uri="{FF2B5EF4-FFF2-40B4-BE49-F238E27FC236}">
                <a16:creationId xmlns:a16="http://schemas.microsoft.com/office/drawing/2014/main" id="{060D2ED0-008A-6DB9-CAD4-5BF32634BA3E}"/>
              </a:ext>
            </a:extLst>
          </p:cNvPr>
          <p:cNvSpPr>
            <a:spLocks noGrp="1"/>
          </p:cNvSpPr>
          <p:nvPr>
            <p:ph type="body" sz="quarter" idx="15" hasCustomPrompt="1"/>
          </p:nvPr>
        </p:nvSpPr>
        <p:spPr>
          <a:xfrm>
            <a:off x="948267" y="2422357"/>
            <a:ext cx="3165686" cy="4016543"/>
          </a:xfrm>
          <a:solidFill>
            <a:schemeClr val="bg1"/>
          </a:solidFill>
          <a:ln w="12700">
            <a:solidFill>
              <a:schemeClr val="tx2">
                <a:lumMod val="40000"/>
                <a:lumOff val="60000"/>
              </a:schemeClr>
            </a:solidFill>
          </a:ln>
          <a:effectLst>
            <a:innerShdw dist="63500" dir="16200000">
              <a:schemeClr val="accent2"/>
            </a:innerShdw>
          </a:effectLst>
        </p:spPr>
        <p:txBody>
          <a:bodyPr lIns="457200" tIns="731520" rIns="457200"/>
          <a:lstStyle>
            <a:lvl1pPr>
              <a:spcBef>
                <a:spcPts val="600"/>
              </a:spcBef>
              <a:spcAft>
                <a:spcPts val="200"/>
              </a:spcAft>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5" name="Text Placeholder 3">
            <a:extLst>
              <a:ext uri="{FF2B5EF4-FFF2-40B4-BE49-F238E27FC236}">
                <a16:creationId xmlns:a16="http://schemas.microsoft.com/office/drawing/2014/main" id="{D180E340-CB51-0152-39A6-8E8DF9583E34}"/>
              </a:ext>
            </a:extLst>
          </p:cNvPr>
          <p:cNvSpPr>
            <a:spLocks noGrp="1"/>
          </p:cNvSpPr>
          <p:nvPr>
            <p:ph type="body" sz="quarter" idx="22" hasCustomPrompt="1"/>
          </p:nvPr>
        </p:nvSpPr>
        <p:spPr>
          <a:xfrm>
            <a:off x="8069579" y="2422357"/>
            <a:ext cx="3165686" cy="4016543"/>
          </a:xfrm>
          <a:solidFill>
            <a:schemeClr val="bg1"/>
          </a:solidFill>
          <a:ln w="12700">
            <a:solidFill>
              <a:schemeClr val="tx2">
                <a:lumMod val="40000"/>
                <a:lumOff val="60000"/>
              </a:schemeClr>
            </a:solidFill>
          </a:ln>
          <a:effectLst>
            <a:innerShdw dist="63500" dir="16200000">
              <a:schemeClr val="accent4"/>
            </a:innerShdw>
          </a:effectLst>
        </p:spPr>
        <p:txBody>
          <a:bodyPr lIns="457200" tIns="73152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Tree>
    <p:custDataLst>
      <p:tags r:id="rId1"/>
    </p:custDataLst>
    <p:extLst>
      <p:ext uri="{BB962C8B-B14F-4D97-AF65-F5344CB8AC3E}">
        <p14:creationId xmlns:p14="http://schemas.microsoft.com/office/powerpoint/2010/main" val="14345655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Col">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60E3B18D-D397-E94C-B40D-8C8CF324069C}"/>
              </a:ext>
            </a:extLst>
          </p:cNvPr>
          <p:cNvSpPr>
            <a:spLocks noGrp="1"/>
          </p:cNvSpPr>
          <p:nvPr>
            <p:ph type="body" sz="quarter" idx="15" hasCustomPrompt="1"/>
          </p:nvPr>
        </p:nvSpPr>
        <p:spPr>
          <a:xfrm>
            <a:off x="952505" y="1676400"/>
            <a:ext cx="2436347" cy="4762500"/>
          </a:xfrm>
          <a:solidFill>
            <a:schemeClr val="bg1"/>
          </a:solidFill>
          <a:ln w="12700">
            <a:solidFill>
              <a:schemeClr val="tx2">
                <a:lumMod val="40000"/>
                <a:lumOff val="60000"/>
              </a:schemeClr>
            </a:solidFill>
          </a:ln>
          <a:effectLst>
            <a:innerShdw dist="63500" dir="16200000">
              <a:schemeClr val="accent2"/>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26" name="Text Placeholder 3">
            <a:extLst>
              <a:ext uri="{FF2B5EF4-FFF2-40B4-BE49-F238E27FC236}">
                <a16:creationId xmlns:a16="http://schemas.microsoft.com/office/drawing/2014/main" id="{CF88B658-4156-F34F-9C23-C0368A86A0BF}"/>
              </a:ext>
            </a:extLst>
          </p:cNvPr>
          <p:cNvSpPr>
            <a:spLocks noGrp="1"/>
          </p:cNvSpPr>
          <p:nvPr>
            <p:ph type="body" sz="quarter" idx="34" hasCustomPrompt="1"/>
          </p:nvPr>
        </p:nvSpPr>
        <p:spPr>
          <a:xfrm>
            <a:off x="3570976" y="1676400"/>
            <a:ext cx="2436347" cy="4762500"/>
          </a:xfrm>
          <a:solidFill>
            <a:schemeClr val="bg1"/>
          </a:solidFill>
          <a:ln w="12700">
            <a:solidFill>
              <a:schemeClr val="tx2">
                <a:lumMod val="40000"/>
                <a:lumOff val="60000"/>
              </a:schemeClr>
            </a:solidFill>
          </a:ln>
          <a:effectLst>
            <a:innerShdw dist="63500" dir="16200000">
              <a:schemeClr val="accent3"/>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28" name="Text Placeholder 3">
            <a:extLst>
              <a:ext uri="{FF2B5EF4-FFF2-40B4-BE49-F238E27FC236}">
                <a16:creationId xmlns:a16="http://schemas.microsoft.com/office/drawing/2014/main" id="{E4635B50-FD4A-0742-AF24-308730687190}"/>
              </a:ext>
            </a:extLst>
          </p:cNvPr>
          <p:cNvSpPr>
            <a:spLocks noGrp="1"/>
          </p:cNvSpPr>
          <p:nvPr>
            <p:ph type="body" sz="quarter" idx="36" hasCustomPrompt="1"/>
          </p:nvPr>
        </p:nvSpPr>
        <p:spPr>
          <a:xfrm>
            <a:off x="8807917" y="1676400"/>
            <a:ext cx="2436347" cy="4762500"/>
          </a:xfrm>
          <a:solidFill>
            <a:schemeClr val="bg1"/>
          </a:solidFill>
          <a:ln w="12700">
            <a:solidFill>
              <a:schemeClr val="tx2">
                <a:lumMod val="40000"/>
                <a:lumOff val="60000"/>
              </a:schemeClr>
            </a:solidFill>
          </a:ln>
          <a:effectLst>
            <a:innerShdw dist="63500" dir="16200000">
              <a:schemeClr val="tx2"/>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30" name="Text Placeholder 3">
            <a:extLst>
              <a:ext uri="{FF2B5EF4-FFF2-40B4-BE49-F238E27FC236}">
                <a16:creationId xmlns:a16="http://schemas.microsoft.com/office/drawing/2014/main" id="{5E52513A-AA10-0142-ACEC-4F893806F368}"/>
              </a:ext>
            </a:extLst>
          </p:cNvPr>
          <p:cNvSpPr>
            <a:spLocks noGrp="1"/>
          </p:cNvSpPr>
          <p:nvPr>
            <p:ph type="body" sz="quarter" idx="38" hasCustomPrompt="1"/>
          </p:nvPr>
        </p:nvSpPr>
        <p:spPr>
          <a:xfrm>
            <a:off x="6189447" y="1676400"/>
            <a:ext cx="2436347" cy="4762500"/>
          </a:xfrm>
          <a:solidFill>
            <a:schemeClr val="bg1"/>
          </a:solidFill>
          <a:ln w="12700">
            <a:solidFill>
              <a:schemeClr val="tx2">
                <a:lumMod val="40000"/>
                <a:lumOff val="60000"/>
              </a:schemeClr>
            </a:solidFill>
          </a:ln>
          <a:effectLst>
            <a:innerShdw dist="63500" dir="16200000">
              <a:schemeClr val="accent4"/>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8" name="Title 1">
            <a:extLst>
              <a:ext uri="{FF2B5EF4-FFF2-40B4-BE49-F238E27FC236}">
                <a16:creationId xmlns:a16="http://schemas.microsoft.com/office/drawing/2014/main" id="{B378F53A-85B6-7DFC-63DB-A1061F65507B}"/>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6162997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2 Co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2E3BAA2-A49A-025C-F645-0D6C633AAA2A}"/>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
        <p:nvSpPr>
          <p:cNvPr id="2" name="Text Placeholder 3">
            <a:extLst>
              <a:ext uri="{FF2B5EF4-FFF2-40B4-BE49-F238E27FC236}">
                <a16:creationId xmlns:a16="http://schemas.microsoft.com/office/drawing/2014/main" id="{A9375C4C-C663-720F-99D9-9402E40AFD98}"/>
              </a:ext>
            </a:extLst>
          </p:cNvPr>
          <p:cNvSpPr>
            <a:spLocks noGrp="1"/>
          </p:cNvSpPr>
          <p:nvPr>
            <p:ph type="body" sz="quarter" idx="12" hasCustomPrompt="1"/>
          </p:nvPr>
        </p:nvSpPr>
        <p:spPr>
          <a:xfrm>
            <a:off x="948267" y="1676400"/>
            <a:ext cx="10291233" cy="745957"/>
          </a:xfrm>
        </p:spPr>
        <p:txBody>
          <a:bodyPr/>
          <a:lstStyle>
            <a:lvl1pPr marL="0" indent="0">
              <a:buNone/>
              <a:defRPr b="1"/>
            </a:lvl1pPr>
            <a:lvl2pPr marL="457223" indent="0">
              <a:buNone/>
              <a:defRPr/>
            </a:lvl2pPr>
          </a:lstStyle>
          <a:p>
            <a:pPr lvl="0"/>
            <a:r>
              <a:rPr lang="en-US" dirty="0"/>
              <a:t>[Level 1 – 30pt]</a:t>
            </a:r>
          </a:p>
        </p:txBody>
      </p:sp>
      <p:sp>
        <p:nvSpPr>
          <p:cNvPr id="7" name="Text Placeholder 3">
            <a:extLst>
              <a:ext uri="{FF2B5EF4-FFF2-40B4-BE49-F238E27FC236}">
                <a16:creationId xmlns:a16="http://schemas.microsoft.com/office/drawing/2014/main" id="{01EF610D-D81B-781A-7386-8AB487AA73D1}"/>
              </a:ext>
            </a:extLst>
          </p:cNvPr>
          <p:cNvSpPr>
            <a:spLocks noGrp="1"/>
          </p:cNvSpPr>
          <p:nvPr>
            <p:ph type="body" sz="quarter" idx="15" hasCustomPrompt="1"/>
          </p:nvPr>
        </p:nvSpPr>
        <p:spPr>
          <a:xfrm>
            <a:off x="952505" y="2422357"/>
            <a:ext cx="2436347" cy="4016543"/>
          </a:xfrm>
          <a:solidFill>
            <a:schemeClr val="bg1"/>
          </a:solidFill>
          <a:ln w="12700">
            <a:solidFill>
              <a:schemeClr val="tx2">
                <a:lumMod val="40000"/>
                <a:lumOff val="60000"/>
              </a:schemeClr>
            </a:solidFill>
          </a:ln>
          <a:effectLst>
            <a:innerShdw dist="63500" dir="16200000">
              <a:schemeClr val="accent2"/>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8" name="Text Placeholder 3">
            <a:extLst>
              <a:ext uri="{FF2B5EF4-FFF2-40B4-BE49-F238E27FC236}">
                <a16:creationId xmlns:a16="http://schemas.microsoft.com/office/drawing/2014/main" id="{AE913A4E-41CD-C719-7EA2-F31F3756488C}"/>
              </a:ext>
            </a:extLst>
          </p:cNvPr>
          <p:cNvSpPr>
            <a:spLocks noGrp="1"/>
          </p:cNvSpPr>
          <p:nvPr>
            <p:ph type="body" sz="quarter" idx="34" hasCustomPrompt="1"/>
          </p:nvPr>
        </p:nvSpPr>
        <p:spPr>
          <a:xfrm>
            <a:off x="3570976" y="2422357"/>
            <a:ext cx="2436347" cy="4016543"/>
          </a:xfrm>
          <a:solidFill>
            <a:schemeClr val="bg1"/>
          </a:solidFill>
          <a:ln w="12700">
            <a:solidFill>
              <a:schemeClr val="tx2">
                <a:lumMod val="40000"/>
                <a:lumOff val="60000"/>
              </a:schemeClr>
            </a:solidFill>
          </a:ln>
          <a:effectLst>
            <a:innerShdw dist="63500" dir="16200000">
              <a:schemeClr val="accent3"/>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9" name="Text Placeholder 3">
            <a:extLst>
              <a:ext uri="{FF2B5EF4-FFF2-40B4-BE49-F238E27FC236}">
                <a16:creationId xmlns:a16="http://schemas.microsoft.com/office/drawing/2014/main" id="{4A6460BB-2B9B-25D3-4F49-48EC2A35B549}"/>
              </a:ext>
            </a:extLst>
          </p:cNvPr>
          <p:cNvSpPr>
            <a:spLocks noGrp="1"/>
          </p:cNvSpPr>
          <p:nvPr>
            <p:ph type="body" sz="quarter" idx="36" hasCustomPrompt="1"/>
          </p:nvPr>
        </p:nvSpPr>
        <p:spPr>
          <a:xfrm>
            <a:off x="8807917" y="2422357"/>
            <a:ext cx="2436347" cy="4016543"/>
          </a:xfrm>
          <a:solidFill>
            <a:schemeClr val="bg1"/>
          </a:solidFill>
          <a:ln w="12700">
            <a:solidFill>
              <a:schemeClr val="tx2">
                <a:lumMod val="40000"/>
                <a:lumOff val="60000"/>
              </a:schemeClr>
            </a:solidFill>
          </a:ln>
          <a:effectLst>
            <a:innerShdw dist="63500" dir="16200000">
              <a:schemeClr val="tx2"/>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10" name="Text Placeholder 3">
            <a:extLst>
              <a:ext uri="{FF2B5EF4-FFF2-40B4-BE49-F238E27FC236}">
                <a16:creationId xmlns:a16="http://schemas.microsoft.com/office/drawing/2014/main" id="{53833CC8-E9CE-8938-74CA-D1DA3A1BDF68}"/>
              </a:ext>
            </a:extLst>
          </p:cNvPr>
          <p:cNvSpPr>
            <a:spLocks noGrp="1"/>
          </p:cNvSpPr>
          <p:nvPr>
            <p:ph type="body" sz="quarter" idx="38" hasCustomPrompt="1"/>
          </p:nvPr>
        </p:nvSpPr>
        <p:spPr>
          <a:xfrm>
            <a:off x="6189447" y="2422357"/>
            <a:ext cx="2436347" cy="4016543"/>
          </a:xfrm>
          <a:solidFill>
            <a:schemeClr val="bg1"/>
          </a:solidFill>
          <a:ln w="12700">
            <a:solidFill>
              <a:schemeClr val="tx2">
                <a:lumMod val="40000"/>
                <a:lumOff val="60000"/>
              </a:schemeClr>
            </a:solidFill>
          </a:ln>
          <a:effectLst>
            <a:innerShdw dist="63500" dir="16200000">
              <a:schemeClr val="accent4"/>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Tree>
    <p:custDataLst>
      <p:tags r:id="rId1"/>
    </p:custDataLst>
    <p:extLst>
      <p:ext uri="{BB962C8B-B14F-4D97-AF65-F5344CB8AC3E}">
        <p14:creationId xmlns:p14="http://schemas.microsoft.com/office/powerpoint/2010/main" val="13917398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Header Left w/ Annota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607BB2-0F36-4829-815E-14364EB83101}"/>
              </a:ext>
            </a:extLst>
          </p:cNvPr>
          <p:cNvSpPr/>
          <p:nvPr userDrawn="1"/>
        </p:nvSpPr>
        <p:spPr>
          <a:xfrm flipV="1">
            <a:off x="2" y="0"/>
            <a:ext cx="12191999" cy="6858000"/>
          </a:xfrm>
          <a:prstGeom prst="rect">
            <a:avLst/>
          </a:prstGeom>
          <a:solidFill>
            <a:schemeClr val="bg1"/>
          </a:solidFill>
        </p:spPr>
        <p:txBody>
          <a:bodyPr rtlCol="0" anchor="ctr">
            <a:noAutofit/>
          </a:bodyPr>
          <a:lstStyle/>
          <a:p>
            <a:pPr algn="l"/>
            <a:endParaRPr lang="en-US" sz="2700" dirty="0"/>
          </a:p>
        </p:txBody>
      </p:sp>
      <p:sp>
        <p:nvSpPr>
          <p:cNvPr id="2" name="Rectangle 1">
            <a:extLst>
              <a:ext uri="{FF2B5EF4-FFF2-40B4-BE49-F238E27FC236}">
                <a16:creationId xmlns:a16="http://schemas.microsoft.com/office/drawing/2014/main" id="{16096375-6957-498A-A1FC-65C6429009C4}"/>
              </a:ext>
            </a:extLst>
          </p:cNvPr>
          <p:cNvSpPr/>
          <p:nvPr userDrawn="1"/>
        </p:nvSpPr>
        <p:spPr>
          <a:xfrm>
            <a:off x="947739" y="1436915"/>
            <a:ext cx="1551243" cy="170385"/>
          </a:xfrm>
          <a:prstGeom prst="rect">
            <a:avLst/>
          </a:prstGeom>
          <a:solidFill>
            <a:schemeClr val="bg1"/>
          </a:solidFill>
          <a:ln>
            <a:noFill/>
          </a:ln>
        </p:spPr>
        <p:txBody>
          <a:bodyPr rtlCol="0" anchor="ctr">
            <a:noAutofit/>
          </a:bodyPr>
          <a:lstStyle/>
          <a:p>
            <a:pPr algn="l"/>
            <a:endParaRPr lang="en-US" sz="2700" dirty="0"/>
          </a:p>
        </p:txBody>
      </p:sp>
      <p:sp>
        <p:nvSpPr>
          <p:cNvPr id="4" name="Rectangle 3">
            <a:extLst>
              <a:ext uri="{FF2B5EF4-FFF2-40B4-BE49-F238E27FC236}">
                <a16:creationId xmlns:a16="http://schemas.microsoft.com/office/drawing/2014/main" id="{DB17E313-1BD3-4E92-9703-51184943E163}"/>
              </a:ext>
            </a:extLst>
          </p:cNvPr>
          <p:cNvSpPr/>
          <p:nvPr userDrawn="1"/>
        </p:nvSpPr>
        <p:spPr>
          <a:xfrm>
            <a:off x="0" y="0"/>
            <a:ext cx="3157804" cy="6858000"/>
          </a:xfrm>
          <a:prstGeom prst="rect">
            <a:avLst/>
          </a:prstGeom>
          <a:solidFill>
            <a:schemeClr val="accent1"/>
          </a:solidFill>
        </p:spPr>
        <p:txBody>
          <a:bodyPr rtlCol="0" anchor="ctr">
            <a:noAutofit/>
          </a:bodyPr>
          <a:lstStyle/>
          <a:p>
            <a:pPr algn="l"/>
            <a:endParaRPr lang="en-US" sz="2700" dirty="0"/>
          </a:p>
        </p:txBody>
      </p:sp>
      <p:sp>
        <p:nvSpPr>
          <p:cNvPr id="3" name="Title 2">
            <a:extLst>
              <a:ext uri="{FF2B5EF4-FFF2-40B4-BE49-F238E27FC236}">
                <a16:creationId xmlns:a16="http://schemas.microsoft.com/office/drawing/2014/main" id="{3EC79733-A29B-482A-AB7D-29C1484D7DCA}"/>
              </a:ext>
            </a:extLst>
          </p:cNvPr>
          <p:cNvSpPr>
            <a:spLocks noGrp="1"/>
          </p:cNvSpPr>
          <p:nvPr>
            <p:ph type="title" hasCustomPrompt="1"/>
          </p:nvPr>
        </p:nvSpPr>
        <p:spPr>
          <a:xfrm>
            <a:off x="2" y="0"/>
            <a:ext cx="3157803" cy="1257300"/>
          </a:xfrm>
          <a:prstGeom prst="rect">
            <a:avLst/>
          </a:prstGeom>
          <a:noFill/>
          <a:ln>
            <a:noFill/>
          </a:ln>
        </p:spPr>
        <p:txBody>
          <a:bodyPr lIns="365760" tIns="548640" rIns="274320" anchor="t">
            <a:noAutofit/>
          </a:bodyPr>
          <a:lstStyle>
            <a:lvl1pPr>
              <a:lnSpc>
                <a:spcPct val="100000"/>
              </a:lnSpc>
              <a:defRPr sz="2400">
                <a:solidFill>
                  <a:schemeClr val="bg1"/>
                </a:solidFill>
              </a:defRPr>
            </a:lvl1pPr>
          </a:lstStyle>
          <a:p>
            <a:r>
              <a:rPr lang="en-US" dirty="0"/>
              <a:t>[Header – 36pt]</a:t>
            </a:r>
          </a:p>
        </p:txBody>
      </p:sp>
      <p:grpSp>
        <p:nvGrpSpPr>
          <p:cNvPr id="17" name="Group 16">
            <a:extLst>
              <a:ext uri="{FF2B5EF4-FFF2-40B4-BE49-F238E27FC236}">
                <a16:creationId xmlns:a16="http://schemas.microsoft.com/office/drawing/2014/main" id="{B2E9B860-D6E8-484C-BEEA-298E09C89469}"/>
              </a:ext>
            </a:extLst>
          </p:cNvPr>
          <p:cNvGrpSpPr/>
          <p:nvPr userDrawn="1"/>
        </p:nvGrpSpPr>
        <p:grpSpPr>
          <a:xfrm>
            <a:off x="11580971" y="458402"/>
            <a:ext cx="274320" cy="274320"/>
            <a:chOff x="1578736" y="2802526"/>
            <a:chExt cx="1280160" cy="1280160"/>
          </a:xfrm>
        </p:grpSpPr>
        <p:sp>
          <p:nvSpPr>
            <p:cNvPr id="18" name="Freeform: Shape 17">
              <a:extLst>
                <a:ext uri="{FF2B5EF4-FFF2-40B4-BE49-F238E27FC236}">
                  <a16:creationId xmlns:a16="http://schemas.microsoft.com/office/drawing/2014/main" id="{7438A915-E55E-4555-8DDE-C417A6B627E9}"/>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19" name="Freeform: Shape 18">
              <a:extLst>
                <a:ext uri="{FF2B5EF4-FFF2-40B4-BE49-F238E27FC236}">
                  <a16:creationId xmlns:a16="http://schemas.microsoft.com/office/drawing/2014/main" id="{4FA70379-C7B0-4454-8FAD-D6A548FC2991}"/>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20" name="Freeform: Shape 19">
              <a:extLst>
                <a:ext uri="{FF2B5EF4-FFF2-40B4-BE49-F238E27FC236}">
                  <a16:creationId xmlns:a16="http://schemas.microsoft.com/office/drawing/2014/main" id="{82439DE9-3896-47F6-AEE1-031B5423467A}"/>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21" name="Freeform: Shape 20">
              <a:extLst>
                <a:ext uri="{FF2B5EF4-FFF2-40B4-BE49-F238E27FC236}">
                  <a16:creationId xmlns:a16="http://schemas.microsoft.com/office/drawing/2014/main" id="{7E4BC75A-CFF0-48A4-BAC7-3EC25DBA09ED}"/>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2" name="Text Placeholder 4">
            <a:extLst>
              <a:ext uri="{FF2B5EF4-FFF2-40B4-BE49-F238E27FC236}">
                <a16:creationId xmlns:a16="http://schemas.microsoft.com/office/drawing/2014/main" id="{043B67D3-48CA-6B47-BD53-1592CAE502FB}"/>
              </a:ext>
            </a:extLst>
          </p:cNvPr>
          <p:cNvSpPr>
            <a:spLocks noGrp="1"/>
          </p:cNvSpPr>
          <p:nvPr>
            <p:ph type="body" sz="quarter" idx="14" hasCustomPrompt="1"/>
          </p:nvPr>
        </p:nvSpPr>
        <p:spPr>
          <a:xfrm>
            <a:off x="14289" y="1285653"/>
            <a:ext cx="3143515" cy="5181600"/>
          </a:xfrm>
        </p:spPr>
        <p:txBody>
          <a:bodyPr lIns="457200" rIns="457200"/>
          <a:lstStyle>
            <a:lvl1pPr>
              <a:buClr>
                <a:schemeClr val="accent6"/>
              </a:buClr>
              <a:defRPr sz="1733">
                <a:solidFill>
                  <a:schemeClr val="bg1"/>
                </a:solidFill>
              </a:defRPr>
            </a:lvl1pPr>
            <a:lvl2pPr marL="487704" indent="-243852">
              <a:buClr>
                <a:schemeClr val="accent6"/>
              </a:buClr>
              <a:defRPr sz="1733">
                <a:solidFill>
                  <a:schemeClr val="bg1"/>
                </a:solidFill>
              </a:defRPr>
            </a:lvl2pPr>
            <a:lvl3pPr marL="792520" indent="-243852">
              <a:buClr>
                <a:schemeClr val="accent6"/>
              </a:buClr>
              <a:defRPr sz="1733">
                <a:solidFill>
                  <a:schemeClr val="bg1"/>
                </a:solidFill>
              </a:defRPr>
            </a:lvl3pPr>
            <a:lvl4pPr>
              <a:buClr>
                <a:schemeClr val="accent6"/>
              </a:buClr>
              <a:defRPr sz="1733">
                <a:solidFill>
                  <a:schemeClr val="bg1"/>
                </a:solidFill>
              </a:defRPr>
            </a:lvl4pPr>
            <a:lvl5pPr>
              <a:buClr>
                <a:schemeClr val="accent6"/>
              </a:buClr>
              <a:defRPr sz="1733">
                <a:solidFill>
                  <a:schemeClr val="bg1"/>
                </a:solidFill>
              </a:defRPr>
            </a:lvl5pPr>
          </a:lstStyle>
          <a:p>
            <a:pPr lvl="0"/>
            <a:r>
              <a:rPr lang="en-US" dirty="0"/>
              <a:t>[Level 1 – 26pt)</a:t>
            </a:r>
          </a:p>
          <a:p>
            <a:pPr lvl="1"/>
            <a:r>
              <a:rPr lang="en-US" dirty="0"/>
              <a:t>[Level 2 – 26pt)</a:t>
            </a:r>
          </a:p>
          <a:p>
            <a:pPr lvl="2"/>
            <a:r>
              <a:rPr lang="en-US" dirty="0"/>
              <a:t>[Level – 26pt)</a:t>
            </a:r>
          </a:p>
        </p:txBody>
      </p:sp>
    </p:spTree>
    <p:custDataLst>
      <p:tags r:id="rId1"/>
    </p:custDataLst>
    <p:extLst>
      <p:ext uri="{BB962C8B-B14F-4D97-AF65-F5344CB8AC3E}">
        <p14:creationId xmlns:p14="http://schemas.microsoft.com/office/powerpoint/2010/main" val="764383101"/>
      </p:ext>
    </p:extLst>
  </p:cSld>
  <p:clrMapOvr>
    <a:masterClrMapping/>
  </p:clrMapOvr>
  <p:extLst>
    <p:ext uri="{DCECCB84-F9BA-43D5-87BE-67443E8EF086}">
      <p15:sldGuideLst xmlns:p15="http://schemas.microsoft.com/office/powerpoint/2012/main">
        <p15:guide id="1" pos="3864">
          <p15:clr>
            <a:srgbClr val="FBAE40"/>
          </p15:clr>
        </p15:guide>
        <p15:guide id="2" orient="horz" pos="432">
          <p15:clr>
            <a:srgbClr val="FBAE40"/>
          </p15:clr>
        </p15:guide>
        <p15:guide id="3" pos="724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Bold List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2" y="0"/>
            <a:ext cx="12192000" cy="6885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 name="Rectangle 1">
            <a:extLst>
              <a:ext uri="{FF2B5EF4-FFF2-40B4-BE49-F238E27FC236}">
                <a16:creationId xmlns:a16="http://schemas.microsoft.com/office/drawing/2014/main" id="{04939ECC-60DD-4B56-BD2A-A27B38797DAF}"/>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20" name="Title 2">
            <a:extLst>
              <a:ext uri="{FF2B5EF4-FFF2-40B4-BE49-F238E27FC236}">
                <a16:creationId xmlns:a16="http://schemas.microsoft.com/office/drawing/2014/main" id="{609B5E2C-B838-42CA-9C4D-6F6FA66F3503}"/>
              </a:ext>
            </a:extLst>
          </p:cNvPr>
          <p:cNvSpPr>
            <a:spLocks noGrp="1"/>
          </p:cNvSpPr>
          <p:nvPr>
            <p:ph type="title" hasCustomPrompt="1"/>
          </p:nvPr>
        </p:nvSpPr>
        <p:spPr>
          <a:xfrm>
            <a:off x="947738" y="2"/>
            <a:ext cx="10296525"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[A Big Bold Simple List Header – 42pt]</a:t>
            </a:r>
          </a:p>
        </p:txBody>
      </p:sp>
      <p:grpSp>
        <p:nvGrpSpPr>
          <p:cNvPr id="7" name="Group 6">
            <a:extLst>
              <a:ext uri="{FF2B5EF4-FFF2-40B4-BE49-F238E27FC236}">
                <a16:creationId xmlns:a16="http://schemas.microsoft.com/office/drawing/2014/main" id="{CDFD905E-C745-4B03-B665-687DB2CEDD69}"/>
              </a:ext>
            </a:extLst>
          </p:cNvPr>
          <p:cNvGrpSpPr/>
          <p:nvPr userDrawn="1"/>
        </p:nvGrpSpPr>
        <p:grpSpPr>
          <a:xfrm>
            <a:off x="11580971" y="458402"/>
            <a:ext cx="274320" cy="274320"/>
            <a:chOff x="1578736" y="2802526"/>
            <a:chExt cx="1280160" cy="1280160"/>
          </a:xfrm>
        </p:grpSpPr>
        <p:sp>
          <p:nvSpPr>
            <p:cNvPr id="8" name="Freeform: Shape 7">
              <a:extLst>
                <a:ext uri="{FF2B5EF4-FFF2-40B4-BE49-F238E27FC236}">
                  <a16:creationId xmlns:a16="http://schemas.microsoft.com/office/drawing/2014/main" id="{2032936B-05ED-411B-8C1E-85BF95A196CB}"/>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9" name="Freeform: Shape 8">
              <a:extLst>
                <a:ext uri="{FF2B5EF4-FFF2-40B4-BE49-F238E27FC236}">
                  <a16:creationId xmlns:a16="http://schemas.microsoft.com/office/drawing/2014/main" id="{5040DAF0-3B15-4843-ADAD-ACDE2A5C4AC0}"/>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10" name="Freeform: Shape 9">
              <a:extLst>
                <a:ext uri="{FF2B5EF4-FFF2-40B4-BE49-F238E27FC236}">
                  <a16:creationId xmlns:a16="http://schemas.microsoft.com/office/drawing/2014/main" id="{CEB2F186-9103-470A-AEC0-C06C47EA1184}"/>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11" name="Freeform: Shape 10">
              <a:extLst>
                <a:ext uri="{FF2B5EF4-FFF2-40B4-BE49-F238E27FC236}">
                  <a16:creationId xmlns:a16="http://schemas.microsoft.com/office/drawing/2014/main" id="{EB1EA825-85A8-46F3-B540-2ADBBC6644CB}"/>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4" name="Text Placeholder 3">
            <a:extLst>
              <a:ext uri="{FF2B5EF4-FFF2-40B4-BE49-F238E27FC236}">
                <a16:creationId xmlns:a16="http://schemas.microsoft.com/office/drawing/2014/main" id="{7A82BD45-5173-4143-AC77-C31DC4504BED}"/>
              </a:ext>
            </a:extLst>
          </p:cNvPr>
          <p:cNvSpPr>
            <a:spLocks noGrp="1"/>
          </p:cNvSpPr>
          <p:nvPr>
            <p:ph type="body" sz="quarter" idx="10" hasCustomPrompt="1"/>
          </p:nvPr>
        </p:nvSpPr>
        <p:spPr>
          <a:xfrm>
            <a:off x="948267" y="1693333"/>
            <a:ext cx="10295996" cy="476250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12956291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ro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2" y="0"/>
            <a:ext cx="12192000" cy="6885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 name="Rectangle 1">
            <a:extLst>
              <a:ext uri="{FF2B5EF4-FFF2-40B4-BE49-F238E27FC236}">
                <a16:creationId xmlns:a16="http://schemas.microsoft.com/office/drawing/2014/main" id="{04939ECC-60DD-4B56-BD2A-A27B38797DAF}"/>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20" name="Title 2">
            <a:extLst>
              <a:ext uri="{FF2B5EF4-FFF2-40B4-BE49-F238E27FC236}">
                <a16:creationId xmlns:a16="http://schemas.microsoft.com/office/drawing/2014/main" id="{609B5E2C-B838-42CA-9C4D-6F6FA66F3503}"/>
              </a:ext>
            </a:extLst>
          </p:cNvPr>
          <p:cNvSpPr>
            <a:spLocks noGrp="1"/>
          </p:cNvSpPr>
          <p:nvPr>
            <p:ph type="title" hasCustomPrompt="1"/>
          </p:nvPr>
        </p:nvSpPr>
        <p:spPr>
          <a:xfrm>
            <a:off x="947738" y="2"/>
            <a:ext cx="10296525"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[Pros Header – 42pt]</a:t>
            </a:r>
          </a:p>
        </p:txBody>
      </p:sp>
      <p:grpSp>
        <p:nvGrpSpPr>
          <p:cNvPr id="19" name="Group 18">
            <a:extLst>
              <a:ext uri="{FF2B5EF4-FFF2-40B4-BE49-F238E27FC236}">
                <a16:creationId xmlns:a16="http://schemas.microsoft.com/office/drawing/2014/main" id="{94AC4202-A9C7-7D42-AC3D-52A7974921F0}"/>
              </a:ext>
            </a:extLst>
          </p:cNvPr>
          <p:cNvGrpSpPr/>
          <p:nvPr userDrawn="1"/>
        </p:nvGrpSpPr>
        <p:grpSpPr>
          <a:xfrm>
            <a:off x="10050780" y="172151"/>
            <a:ext cx="1188720" cy="1192889"/>
            <a:chOff x="10050780" y="172150"/>
            <a:chExt cx="1188720" cy="1192889"/>
          </a:xfrm>
        </p:grpSpPr>
        <p:sp>
          <p:nvSpPr>
            <p:cNvPr id="24" name="Oval 23">
              <a:extLst>
                <a:ext uri="{FF2B5EF4-FFF2-40B4-BE49-F238E27FC236}">
                  <a16:creationId xmlns:a16="http://schemas.microsoft.com/office/drawing/2014/main" id="{444D5503-E869-6F40-92CF-5584BDBC594F}"/>
                </a:ext>
              </a:extLst>
            </p:cNvPr>
            <p:cNvSpPr/>
            <p:nvPr userDrawn="1"/>
          </p:nvSpPr>
          <p:spPr>
            <a:xfrm>
              <a:off x="10050780" y="201342"/>
              <a:ext cx="1188720" cy="1163697"/>
            </a:xfrm>
            <a:prstGeom prst="ellipse">
              <a:avLst/>
            </a:prstGeom>
            <a:solidFill>
              <a:schemeClr val="bg1"/>
            </a:solidFill>
            <a:effectLst>
              <a:outerShdw blurRad="254000" dist="50800" dir="2700000" algn="tl" rotWithShape="0">
                <a:schemeClr val="accent1">
                  <a:lumMod val="50000"/>
                  <a:alpha val="30000"/>
                </a:schemeClr>
              </a:outerShdw>
            </a:effectLst>
          </p:spPr>
          <p:txBody>
            <a:bodyPr rtlCol="0" anchor="ctr">
              <a:noAutofit/>
            </a:bodyPr>
            <a:lstStyle/>
            <a:p>
              <a:pPr algn="l"/>
              <a:endParaRPr lang="en-US" sz="2700" dirty="0"/>
            </a:p>
          </p:txBody>
        </p:sp>
        <p:pic>
          <p:nvPicPr>
            <p:cNvPr id="25" name="Picture 24" descr="Icon&#10;&#10;Description automatically generated">
              <a:extLst>
                <a:ext uri="{FF2B5EF4-FFF2-40B4-BE49-F238E27FC236}">
                  <a16:creationId xmlns:a16="http://schemas.microsoft.com/office/drawing/2014/main" id="{6421B68A-D4FB-B94D-9FA9-1CAB9FC9B2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95528" y="172150"/>
              <a:ext cx="1099223" cy="1166732"/>
            </a:xfrm>
            <a:prstGeom prst="rect">
              <a:avLst/>
            </a:prstGeom>
          </p:spPr>
        </p:pic>
      </p:grpSp>
      <p:grpSp>
        <p:nvGrpSpPr>
          <p:cNvPr id="26" name="Group 25">
            <a:extLst>
              <a:ext uri="{FF2B5EF4-FFF2-40B4-BE49-F238E27FC236}">
                <a16:creationId xmlns:a16="http://schemas.microsoft.com/office/drawing/2014/main" id="{EADB7781-BB15-B64C-90E2-217EB4AB457C}"/>
              </a:ext>
            </a:extLst>
          </p:cNvPr>
          <p:cNvGrpSpPr/>
          <p:nvPr userDrawn="1"/>
        </p:nvGrpSpPr>
        <p:grpSpPr>
          <a:xfrm>
            <a:off x="11580971" y="458402"/>
            <a:ext cx="274320" cy="274320"/>
            <a:chOff x="1578736" y="2802526"/>
            <a:chExt cx="1280160" cy="1280160"/>
          </a:xfrm>
        </p:grpSpPr>
        <p:sp>
          <p:nvSpPr>
            <p:cNvPr id="27" name="Freeform: Shape 7">
              <a:extLst>
                <a:ext uri="{FF2B5EF4-FFF2-40B4-BE49-F238E27FC236}">
                  <a16:creationId xmlns:a16="http://schemas.microsoft.com/office/drawing/2014/main" id="{45D71C7A-1157-D543-BEC0-847FB04C923D}"/>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28" name="Freeform: Shape 8">
              <a:extLst>
                <a:ext uri="{FF2B5EF4-FFF2-40B4-BE49-F238E27FC236}">
                  <a16:creationId xmlns:a16="http://schemas.microsoft.com/office/drawing/2014/main" id="{5D152848-6732-BF4D-89A6-F2A3C7EEE4A8}"/>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29" name="Freeform: Shape 9">
              <a:extLst>
                <a:ext uri="{FF2B5EF4-FFF2-40B4-BE49-F238E27FC236}">
                  <a16:creationId xmlns:a16="http://schemas.microsoft.com/office/drawing/2014/main" id="{A8E1A5DD-C8AE-F142-9A92-0F2F273A0626}"/>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30" name="Freeform: Shape 10">
              <a:extLst>
                <a:ext uri="{FF2B5EF4-FFF2-40B4-BE49-F238E27FC236}">
                  <a16:creationId xmlns:a16="http://schemas.microsoft.com/office/drawing/2014/main" id="{CF6F8B7D-75E9-E444-947A-C93DF1CC5758}"/>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4" name="Text Placeholder 3">
            <a:extLst>
              <a:ext uri="{FF2B5EF4-FFF2-40B4-BE49-F238E27FC236}">
                <a16:creationId xmlns:a16="http://schemas.microsoft.com/office/drawing/2014/main" id="{A3E6CFDA-0B97-E54E-8DF8-52E701590619}"/>
              </a:ext>
            </a:extLst>
          </p:cNvPr>
          <p:cNvSpPr>
            <a:spLocks noGrp="1"/>
          </p:cNvSpPr>
          <p:nvPr>
            <p:ph type="body" sz="quarter" idx="10" hasCustomPrompt="1"/>
          </p:nvPr>
        </p:nvSpPr>
        <p:spPr>
          <a:xfrm>
            <a:off x="948267" y="1693333"/>
            <a:ext cx="10295996" cy="476250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3043224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2288-ED8B-E34E-BAB6-1D26157B9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AE68A-CA3F-9948-9F78-46C13FEE829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1E62E7-8BD2-264E-A470-F8E73C9D6FE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423621-D1A0-D241-B666-A457ACCAB3EB}"/>
              </a:ext>
            </a:extLst>
          </p:cNvPr>
          <p:cNvSpPr>
            <a:spLocks noGrp="1"/>
          </p:cNvSpPr>
          <p:nvPr>
            <p:ph type="dt" sz="half" idx="10"/>
          </p:nvPr>
        </p:nvSpPr>
        <p:spPr/>
        <p:txBody>
          <a:bodyPr/>
          <a:lstStyle/>
          <a:p>
            <a:fld id="{DFF119D7-9FF6-460F-A484-0C02884C819E}" type="datetime1">
              <a:rPr lang="en-US" smtClean="0"/>
              <a:t>1/7/2025</a:t>
            </a:fld>
            <a:endParaRPr lang="en-US"/>
          </a:p>
        </p:txBody>
      </p:sp>
      <p:sp>
        <p:nvSpPr>
          <p:cNvPr id="6" name="Footer Placeholder 5">
            <a:extLst>
              <a:ext uri="{FF2B5EF4-FFF2-40B4-BE49-F238E27FC236}">
                <a16:creationId xmlns:a16="http://schemas.microsoft.com/office/drawing/2014/main" id="{D5769F7B-BD42-C44E-AA35-681E6A1C40A4}"/>
              </a:ext>
            </a:extLst>
          </p:cNvPr>
          <p:cNvSpPr>
            <a:spLocks noGrp="1"/>
          </p:cNvSpPr>
          <p:nvPr>
            <p:ph type="ftr" sz="quarter" idx="11"/>
          </p:nvPr>
        </p:nvSpPr>
        <p:spPr/>
        <p:txBody>
          <a:bodyPr/>
          <a:lstStyle/>
          <a:p>
            <a:r>
              <a:rPr lang="en-US"/>
              <a:t>Dr. Ryan Ahmed @Stemplicity</a:t>
            </a:r>
          </a:p>
        </p:txBody>
      </p:sp>
      <p:sp>
        <p:nvSpPr>
          <p:cNvPr id="7" name="Slide Number Placeholder 6">
            <a:extLst>
              <a:ext uri="{FF2B5EF4-FFF2-40B4-BE49-F238E27FC236}">
                <a16:creationId xmlns:a16="http://schemas.microsoft.com/office/drawing/2014/main" id="{BA17368C-62E4-C243-98AE-B5BC9B4F3F09}"/>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3288102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1" y="0"/>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 name="Rectangle 1">
            <a:extLst>
              <a:ext uri="{FF2B5EF4-FFF2-40B4-BE49-F238E27FC236}">
                <a16:creationId xmlns:a16="http://schemas.microsoft.com/office/drawing/2014/main" id="{04939ECC-60DD-4B56-BD2A-A27B38797DAF}"/>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20" name="Title 2">
            <a:extLst>
              <a:ext uri="{FF2B5EF4-FFF2-40B4-BE49-F238E27FC236}">
                <a16:creationId xmlns:a16="http://schemas.microsoft.com/office/drawing/2014/main" id="{609B5E2C-B838-42CA-9C4D-6F6FA66F3503}"/>
              </a:ext>
            </a:extLst>
          </p:cNvPr>
          <p:cNvSpPr>
            <a:spLocks noGrp="1"/>
          </p:cNvSpPr>
          <p:nvPr>
            <p:ph type="title" hasCustomPrompt="1"/>
          </p:nvPr>
        </p:nvSpPr>
        <p:spPr>
          <a:xfrm>
            <a:off x="947738" y="2"/>
            <a:ext cx="10296525"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[Cons Header – 42pt]</a:t>
            </a:r>
          </a:p>
        </p:txBody>
      </p:sp>
      <p:grpSp>
        <p:nvGrpSpPr>
          <p:cNvPr id="16" name="Group 15">
            <a:extLst>
              <a:ext uri="{FF2B5EF4-FFF2-40B4-BE49-F238E27FC236}">
                <a16:creationId xmlns:a16="http://schemas.microsoft.com/office/drawing/2014/main" id="{EFFCBDB3-D0D4-C141-BECD-839635D80B56}"/>
              </a:ext>
            </a:extLst>
          </p:cNvPr>
          <p:cNvGrpSpPr/>
          <p:nvPr userDrawn="1"/>
        </p:nvGrpSpPr>
        <p:grpSpPr>
          <a:xfrm>
            <a:off x="10050780" y="201342"/>
            <a:ext cx="1188720" cy="1188720"/>
            <a:chOff x="9650594" y="384098"/>
            <a:chExt cx="1593669" cy="1625269"/>
          </a:xfrm>
        </p:grpSpPr>
        <p:sp>
          <p:nvSpPr>
            <p:cNvPr id="17" name="Oval 16">
              <a:extLst>
                <a:ext uri="{FF2B5EF4-FFF2-40B4-BE49-F238E27FC236}">
                  <a16:creationId xmlns:a16="http://schemas.microsoft.com/office/drawing/2014/main" id="{E8E481A5-300A-1741-A406-BCA1618B7FB2}"/>
                </a:ext>
              </a:extLst>
            </p:cNvPr>
            <p:cNvSpPr/>
            <p:nvPr userDrawn="1"/>
          </p:nvSpPr>
          <p:spPr>
            <a:xfrm>
              <a:off x="9650594" y="384098"/>
              <a:ext cx="1593669" cy="1591056"/>
            </a:xfrm>
            <a:prstGeom prst="ellipse">
              <a:avLst/>
            </a:prstGeom>
            <a:solidFill>
              <a:schemeClr val="bg1"/>
            </a:solidFill>
            <a:effectLst>
              <a:outerShdw blurRad="254000" dist="50800" dir="2700000" algn="tl" rotWithShape="0">
                <a:schemeClr val="accent1">
                  <a:lumMod val="50000"/>
                  <a:alpha val="30000"/>
                </a:schemeClr>
              </a:outerShdw>
            </a:effectLst>
          </p:spPr>
          <p:txBody>
            <a:bodyPr rtlCol="0" anchor="ctr">
              <a:noAutofit/>
            </a:bodyPr>
            <a:lstStyle/>
            <a:p>
              <a:pPr algn="l"/>
              <a:endParaRPr lang="en-US" sz="2700" dirty="0"/>
            </a:p>
          </p:txBody>
        </p:sp>
        <p:pic>
          <p:nvPicPr>
            <p:cNvPr id="18" name="Picture 17" descr="Icon&#10;&#10;Description automatically generated">
              <a:extLst>
                <a:ext uri="{FF2B5EF4-FFF2-40B4-BE49-F238E27FC236}">
                  <a16:creationId xmlns:a16="http://schemas.microsoft.com/office/drawing/2014/main" id="{17EE93F2-92FB-564F-8D17-EA8B261B55C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13847" y="418310"/>
              <a:ext cx="1470423" cy="1591057"/>
            </a:xfrm>
            <a:prstGeom prst="rect">
              <a:avLst/>
            </a:prstGeom>
          </p:spPr>
        </p:pic>
      </p:grpSp>
      <p:grpSp>
        <p:nvGrpSpPr>
          <p:cNvPr id="19" name="Group 18">
            <a:extLst>
              <a:ext uri="{FF2B5EF4-FFF2-40B4-BE49-F238E27FC236}">
                <a16:creationId xmlns:a16="http://schemas.microsoft.com/office/drawing/2014/main" id="{678B6F93-20CD-DE40-B5CE-399095ED6535}"/>
              </a:ext>
            </a:extLst>
          </p:cNvPr>
          <p:cNvGrpSpPr/>
          <p:nvPr userDrawn="1"/>
        </p:nvGrpSpPr>
        <p:grpSpPr>
          <a:xfrm>
            <a:off x="11580971" y="458402"/>
            <a:ext cx="274320" cy="274320"/>
            <a:chOff x="1578736" y="2802526"/>
            <a:chExt cx="1280160" cy="1280160"/>
          </a:xfrm>
        </p:grpSpPr>
        <p:sp>
          <p:nvSpPr>
            <p:cNvPr id="21" name="Freeform: Shape 7">
              <a:extLst>
                <a:ext uri="{FF2B5EF4-FFF2-40B4-BE49-F238E27FC236}">
                  <a16:creationId xmlns:a16="http://schemas.microsoft.com/office/drawing/2014/main" id="{42E7C365-3B11-6941-8605-B79E34A27691}"/>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22" name="Freeform: Shape 8">
              <a:extLst>
                <a:ext uri="{FF2B5EF4-FFF2-40B4-BE49-F238E27FC236}">
                  <a16:creationId xmlns:a16="http://schemas.microsoft.com/office/drawing/2014/main" id="{74630F14-F11B-9F40-A1F2-0CBA36FA171C}"/>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31" name="Freeform: Shape 9">
              <a:extLst>
                <a:ext uri="{FF2B5EF4-FFF2-40B4-BE49-F238E27FC236}">
                  <a16:creationId xmlns:a16="http://schemas.microsoft.com/office/drawing/2014/main" id="{9E3D14BC-DC3A-544D-885E-487674F38E36}"/>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32" name="Freeform: Shape 10">
              <a:extLst>
                <a:ext uri="{FF2B5EF4-FFF2-40B4-BE49-F238E27FC236}">
                  <a16:creationId xmlns:a16="http://schemas.microsoft.com/office/drawing/2014/main" id="{59FCBF24-FB6B-4D48-89D1-8A63997E3048}"/>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5" name="Text Placeholder 3">
            <a:extLst>
              <a:ext uri="{FF2B5EF4-FFF2-40B4-BE49-F238E27FC236}">
                <a16:creationId xmlns:a16="http://schemas.microsoft.com/office/drawing/2014/main" id="{BB524F88-793F-1A4A-AB4E-8EB498E3E8C7}"/>
              </a:ext>
            </a:extLst>
          </p:cNvPr>
          <p:cNvSpPr>
            <a:spLocks noGrp="1"/>
          </p:cNvSpPr>
          <p:nvPr>
            <p:ph type="body" sz="quarter" idx="10" hasCustomPrompt="1"/>
          </p:nvPr>
        </p:nvSpPr>
        <p:spPr>
          <a:xfrm>
            <a:off x="948267" y="1693333"/>
            <a:ext cx="10295996" cy="476250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5783808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1EBDE-8082-F844-BA9C-65793A923AAF}"/>
              </a:ext>
            </a:extLst>
          </p:cNvPr>
          <p:cNvSpPr>
            <a:spLocks noGrp="1"/>
          </p:cNvSpPr>
          <p:nvPr>
            <p:ph type="title"/>
          </p:nvPr>
        </p:nvSpPr>
        <p:spPr>
          <a:xfrm>
            <a:off x="952505" y="2"/>
            <a:ext cx="10291759" cy="1191125"/>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9BB8B3B-6916-BA41-9116-9934E3619484}"/>
              </a:ext>
            </a:extLst>
          </p:cNvPr>
          <p:cNvSpPr>
            <a:spLocks noGrp="1"/>
          </p:cNvSpPr>
          <p:nvPr>
            <p:ph type="sldNum" sz="quarter" idx="10"/>
          </p:nvPr>
        </p:nvSpPr>
        <p:spPr>
          <a:xfrm>
            <a:off x="11239500" y="6438901"/>
            <a:ext cx="952500" cy="419099"/>
          </a:xfrm>
          <a:prstGeom prst="rect">
            <a:avLst/>
          </a:prstGeom>
        </p:spPr>
        <p:txBody>
          <a:bodyPr/>
          <a:lstStyle/>
          <a:p>
            <a:fld id="{6FC0F7E6-2AEC-425D-B46A-B91D2A242B16}" type="slidenum">
              <a:rPr lang="en-US" smtClean="0"/>
              <a:pPr/>
              <a:t>‹#›</a:t>
            </a:fld>
            <a:endParaRPr lang="en-US"/>
          </a:p>
        </p:txBody>
      </p:sp>
      <p:sp>
        <p:nvSpPr>
          <p:cNvPr id="4" name="Rectangle 3">
            <a:extLst>
              <a:ext uri="{FF2B5EF4-FFF2-40B4-BE49-F238E27FC236}">
                <a16:creationId xmlns:a16="http://schemas.microsoft.com/office/drawing/2014/main" id="{601F4E26-38A4-DB4E-8038-F692341B6FC8}"/>
              </a:ext>
            </a:extLst>
          </p:cNvPr>
          <p:cNvSpPr/>
          <p:nvPr userDrawn="1"/>
        </p:nvSpPr>
        <p:spPr>
          <a:xfrm>
            <a:off x="0" y="0"/>
            <a:ext cx="12231552" cy="6858000"/>
          </a:xfrm>
          <a:prstGeom prst="rect">
            <a:avLst/>
          </a:prstGeom>
          <a:solidFill>
            <a:schemeClr val="accent1"/>
          </a:solidFill>
        </p:spPr>
        <p:txBody>
          <a:bodyPr rtlCol="0" anchor="ctr">
            <a:noAutofit/>
          </a:bodyPr>
          <a:lstStyle/>
          <a:p>
            <a:pPr algn="l"/>
            <a:endParaRPr lang="en-US" sz="2700" dirty="0"/>
          </a:p>
        </p:txBody>
      </p:sp>
      <p:sp>
        <p:nvSpPr>
          <p:cNvPr id="5" name="Text Placeholder 2">
            <a:extLst>
              <a:ext uri="{FF2B5EF4-FFF2-40B4-BE49-F238E27FC236}">
                <a16:creationId xmlns:a16="http://schemas.microsoft.com/office/drawing/2014/main" id="{9CCDE6CD-DD1F-3043-BAA6-ADCB0DFD2CC1}"/>
              </a:ext>
            </a:extLst>
          </p:cNvPr>
          <p:cNvSpPr txBox="1">
            <a:spLocks/>
          </p:cNvSpPr>
          <p:nvPr userDrawn="1"/>
        </p:nvSpPr>
        <p:spPr>
          <a:xfrm>
            <a:off x="2098608" y="3270421"/>
            <a:ext cx="7994784" cy="1752600"/>
          </a:xfrm>
          <a:prstGeom prst="rect">
            <a:avLst/>
          </a:prstGeom>
        </p:spPr>
        <p:txBody>
          <a:bodyPr anchor="t" anchorCtr="0"/>
          <a:lstStyle>
            <a:lvl1pPr marL="228611" indent="-228611" algn="l" defTabSz="914446" rtl="0" eaLnBrk="1" latinLnBrk="0" hangingPunct="1">
              <a:lnSpc>
                <a:spcPct val="120000"/>
              </a:lnSpc>
              <a:spcBef>
                <a:spcPts val="400"/>
              </a:spcBef>
              <a:spcAft>
                <a:spcPts val="1200"/>
              </a:spcAft>
              <a:buClr>
                <a:srgbClr val="0B8ECC"/>
              </a:buClr>
              <a:buFont typeface="Arial" panose="020B0604020202020204" pitchFamily="34" charset="0"/>
              <a:buChar char="•"/>
              <a:defRPr sz="18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400"/>
              </a:spcBef>
              <a:spcAft>
                <a:spcPts val="1200"/>
              </a:spcAft>
              <a:buClr>
                <a:srgbClr val="0B8ECC"/>
              </a:buClr>
              <a:buSzPct val="90000"/>
              <a:buFont typeface="Arial" panose="020B0604020202020204" pitchFamily="34" charset="0"/>
              <a:buChar char="•"/>
              <a:defRPr sz="18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400"/>
              </a:spcBef>
              <a:spcAft>
                <a:spcPts val="1200"/>
              </a:spcAft>
              <a:buClr>
                <a:srgbClr val="0B8ECC"/>
              </a:buClr>
              <a:buSzPct val="100000"/>
              <a:buFont typeface="Arial" panose="020B0604020202020204" pitchFamily="34" charset="0"/>
              <a:buChar char="•"/>
              <a:defRPr sz="18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400"/>
              </a:spcBef>
              <a:spcAft>
                <a:spcPts val="1200"/>
              </a:spcAft>
              <a:buClr>
                <a:srgbClr val="0B8ECC"/>
              </a:buClr>
              <a:buFont typeface="Arial" panose="020B0604020202020204" pitchFamily="34" charset="0"/>
              <a:buChar char="•"/>
              <a:defRPr sz="18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400"/>
              </a:spcBef>
              <a:spcAft>
                <a:spcPts val="1200"/>
              </a:spcAft>
              <a:buClr>
                <a:srgbClr val="0B8ECC"/>
              </a:buClr>
              <a:buFont typeface="Arial" panose="020B0604020202020204" pitchFamily="34" charset="0"/>
              <a:buChar char="•"/>
              <a:defRPr sz="18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1800"/>
              </a:spcBef>
              <a:buNone/>
            </a:pPr>
            <a:r>
              <a:rPr lang="en-US" sz="4800" b="1" dirty="0">
                <a:solidFill>
                  <a:schemeClr val="bg1"/>
                </a:solidFill>
              </a:rPr>
              <a:t>Thank you!</a:t>
            </a:r>
          </a:p>
        </p:txBody>
      </p:sp>
      <p:grpSp>
        <p:nvGrpSpPr>
          <p:cNvPr id="6" name="Group 5">
            <a:extLst>
              <a:ext uri="{FF2B5EF4-FFF2-40B4-BE49-F238E27FC236}">
                <a16:creationId xmlns:a16="http://schemas.microsoft.com/office/drawing/2014/main" id="{97931E96-5D56-D84E-9357-0329E7E750A0}"/>
              </a:ext>
            </a:extLst>
          </p:cNvPr>
          <p:cNvGrpSpPr/>
          <p:nvPr userDrawn="1"/>
        </p:nvGrpSpPr>
        <p:grpSpPr>
          <a:xfrm>
            <a:off x="5639402" y="2279821"/>
            <a:ext cx="913198" cy="913198"/>
            <a:chOff x="1578736" y="2802526"/>
            <a:chExt cx="1280160" cy="1280160"/>
          </a:xfrm>
        </p:grpSpPr>
        <p:sp>
          <p:nvSpPr>
            <p:cNvPr id="7" name="Freeform: Shape 5">
              <a:extLst>
                <a:ext uri="{FF2B5EF4-FFF2-40B4-BE49-F238E27FC236}">
                  <a16:creationId xmlns:a16="http://schemas.microsoft.com/office/drawing/2014/main" id="{FC3D7103-4593-594D-8D23-F1E0D7119EA0}"/>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8" name="Freeform: Shape 6">
              <a:extLst>
                <a:ext uri="{FF2B5EF4-FFF2-40B4-BE49-F238E27FC236}">
                  <a16:creationId xmlns:a16="http://schemas.microsoft.com/office/drawing/2014/main" id="{209EFED5-084D-0E4B-A4F7-975887795B2F}"/>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9" name="Freeform: Shape 7">
              <a:extLst>
                <a:ext uri="{FF2B5EF4-FFF2-40B4-BE49-F238E27FC236}">
                  <a16:creationId xmlns:a16="http://schemas.microsoft.com/office/drawing/2014/main" id="{1DD203EA-67A5-4447-853B-3603ED7C6400}"/>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10" name="Freeform: Shape 8">
              <a:extLst>
                <a:ext uri="{FF2B5EF4-FFF2-40B4-BE49-F238E27FC236}">
                  <a16:creationId xmlns:a16="http://schemas.microsoft.com/office/drawing/2014/main" id="{EDCBAF36-0024-2946-AA02-1B8ECADD332C}"/>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pic>
        <p:nvPicPr>
          <p:cNvPr id="11" name="Picture 10">
            <a:extLst>
              <a:ext uri="{FF2B5EF4-FFF2-40B4-BE49-F238E27FC236}">
                <a16:creationId xmlns:a16="http://schemas.microsoft.com/office/drawing/2014/main" id="{76B57FC8-C3F4-EA48-8A42-76EFC0EC1CC5}"/>
              </a:ext>
            </a:extLst>
          </p:cNvPr>
          <p:cNvPicPr>
            <a:picLocks noChangeAspect="1"/>
          </p:cNvPicPr>
          <p:nvPr userDrawn="1"/>
        </p:nvPicPr>
        <p:blipFill>
          <a:blip r:embed="rId2"/>
          <a:stretch>
            <a:fillRect/>
          </a:stretch>
        </p:blipFill>
        <p:spPr>
          <a:xfrm>
            <a:off x="947739" y="6248091"/>
            <a:ext cx="1922115" cy="248949"/>
          </a:xfrm>
          <a:prstGeom prst="rect">
            <a:avLst/>
          </a:prstGeom>
          <a:ln>
            <a:noFill/>
          </a:ln>
        </p:spPr>
      </p:pic>
      <p:sp>
        <p:nvSpPr>
          <p:cNvPr id="12" name="TextBox 11">
            <a:extLst>
              <a:ext uri="{FF2B5EF4-FFF2-40B4-BE49-F238E27FC236}">
                <a16:creationId xmlns:a16="http://schemas.microsoft.com/office/drawing/2014/main" id="{3F8EC34D-C48A-AE49-A32D-2B7D3FC45AB5}"/>
              </a:ext>
            </a:extLst>
          </p:cNvPr>
          <p:cNvSpPr txBox="1"/>
          <p:nvPr userDrawn="1"/>
        </p:nvSpPr>
        <p:spPr>
          <a:xfrm>
            <a:off x="7548220" y="6178093"/>
            <a:ext cx="3791296" cy="441957"/>
          </a:xfrm>
          <a:prstGeom prst="rect">
            <a:avLst/>
          </a:prstGeom>
          <a:noFill/>
        </p:spPr>
        <p:txBody>
          <a:bodyPr wrap="square" rtlCol="0">
            <a:noAutofit/>
          </a:bodyPr>
          <a:lstStyle/>
          <a:p>
            <a:pPr marL="0" indent="0" algn="r">
              <a:lnSpc>
                <a:spcPct val="120000"/>
              </a:lnSpc>
              <a:spcBef>
                <a:spcPts val="400"/>
              </a:spcBef>
              <a:spcAft>
                <a:spcPts val="1200"/>
              </a:spcAft>
              <a:buClr>
                <a:schemeClr val="accent1"/>
              </a:buClr>
              <a:buFont typeface="Arial" panose="020B0604020202020204" pitchFamily="34" charset="0"/>
              <a:buNone/>
            </a:pPr>
            <a:r>
              <a:rPr lang="en-US" sz="1600" b="1" dirty="0" err="1">
                <a:solidFill>
                  <a:schemeClr val="bg1"/>
                </a:solidFill>
              </a:rPr>
              <a:t>wallstreetprep.com</a:t>
            </a:r>
            <a:endParaRPr lang="en-US" sz="1600" b="1" dirty="0">
              <a:solidFill>
                <a:schemeClr val="bg1"/>
              </a:solidFill>
            </a:endParaRPr>
          </a:p>
        </p:txBody>
      </p:sp>
    </p:spTree>
    <p:extLst>
      <p:ext uri="{BB962C8B-B14F-4D97-AF65-F5344CB8AC3E}">
        <p14:creationId xmlns:p14="http://schemas.microsoft.com/office/powerpoint/2010/main" val="17680715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81ABCA-C9B4-2C4E-A11A-21473A2C36B2}"/>
              </a:ext>
            </a:extLst>
          </p:cNvPr>
          <p:cNvSpPr>
            <a:spLocks noGrp="1"/>
          </p:cNvSpPr>
          <p:nvPr>
            <p:ph type="dt" sz="half" idx="10"/>
          </p:nvPr>
        </p:nvSpPr>
        <p:spPr/>
        <p:txBody>
          <a:bodyPr/>
          <a:lstStyle/>
          <a:p>
            <a:fld id="{A83063A8-27AB-4485-9BAB-385A926DB554}" type="datetime1">
              <a:rPr lang="en-US" smtClean="0"/>
              <a:t>1/7/2025</a:t>
            </a:fld>
            <a:endParaRPr lang="en-US"/>
          </a:p>
        </p:txBody>
      </p:sp>
      <p:sp>
        <p:nvSpPr>
          <p:cNvPr id="3" name="Footer Placeholder 2">
            <a:extLst>
              <a:ext uri="{FF2B5EF4-FFF2-40B4-BE49-F238E27FC236}">
                <a16:creationId xmlns:a16="http://schemas.microsoft.com/office/drawing/2014/main" id="{C628B611-5E83-0843-977C-16E1A2E894CA}"/>
              </a:ext>
            </a:extLst>
          </p:cNvPr>
          <p:cNvSpPr>
            <a:spLocks noGrp="1"/>
          </p:cNvSpPr>
          <p:nvPr>
            <p:ph type="ftr" sz="quarter" idx="11"/>
          </p:nvPr>
        </p:nvSpPr>
        <p:spPr/>
        <p:txBody>
          <a:bodyPr/>
          <a:lstStyle/>
          <a:p>
            <a:r>
              <a:rPr lang="en-US"/>
              <a:t>Dr. Ryan Ahmed @Stemplicity</a:t>
            </a:r>
          </a:p>
        </p:txBody>
      </p:sp>
      <p:sp>
        <p:nvSpPr>
          <p:cNvPr id="4" name="Slide Number Placeholder 3">
            <a:extLst>
              <a:ext uri="{FF2B5EF4-FFF2-40B4-BE49-F238E27FC236}">
                <a16:creationId xmlns:a16="http://schemas.microsoft.com/office/drawing/2014/main" id="{1A6D3613-5124-BA4D-9CAB-52053A73DB72}"/>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1706934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8A85E-7345-A641-A78E-CFCE6B479C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EA13C7-3C24-DC40-8DAD-E16482E601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CF90715-8982-4245-AC34-4AFC280BDFC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4CC337-7A68-B44F-A75F-2EAED4C8CC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24BF17B-E9E2-5A4F-9564-4E8671A7A2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DA4340-16C5-D64A-954E-D207165B5D6E}"/>
              </a:ext>
            </a:extLst>
          </p:cNvPr>
          <p:cNvSpPr>
            <a:spLocks noGrp="1"/>
          </p:cNvSpPr>
          <p:nvPr>
            <p:ph type="dt" sz="half" idx="10"/>
          </p:nvPr>
        </p:nvSpPr>
        <p:spPr/>
        <p:txBody>
          <a:bodyPr/>
          <a:lstStyle/>
          <a:p>
            <a:fld id="{00D3F2F9-9F59-4926-81E1-5AE7B5F13616}" type="datetime1">
              <a:rPr lang="en-US" smtClean="0"/>
              <a:t>1/7/2025</a:t>
            </a:fld>
            <a:endParaRPr lang="en-US"/>
          </a:p>
        </p:txBody>
      </p:sp>
      <p:sp>
        <p:nvSpPr>
          <p:cNvPr id="8" name="Footer Placeholder 7">
            <a:extLst>
              <a:ext uri="{FF2B5EF4-FFF2-40B4-BE49-F238E27FC236}">
                <a16:creationId xmlns:a16="http://schemas.microsoft.com/office/drawing/2014/main" id="{5B44C0C9-507A-DC40-9896-CAA4CCBF98F5}"/>
              </a:ext>
            </a:extLst>
          </p:cNvPr>
          <p:cNvSpPr>
            <a:spLocks noGrp="1"/>
          </p:cNvSpPr>
          <p:nvPr>
            <p:ph type="ftr" sz="quarter" idx="11"/>
          </p:nvPr>
        </p:nvSpPr>
        <p:spPr/>
        <p:txBody>
          <a:bodyPr/>
          <a:lstStyle/>
          <a:p>
            <a:r>
              <a:rPr lang="en-US"/>
              <a:t>Dr. Ryan Ahmed @Stemplicity</a:t>
            </a:r>
          </a:p>
        </p:txBody>
      </p:sp>
      <p:sp>
        <p:nvSpPr>
          <p:cNvPr id="9" name="Slide Number Placeholder 8">
            <a:extLst>
              <a:ext uri="{FF2B5EF4-FFF2-40B4-BE49-F238E27FC236}">
                <a16:creationId xmlns:a16="http://schemas.microsoft.com/office/drawing/2014/main" id="{B4C3C304-57C8-6848-8E40-051A6BFA3F85}"/>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770995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31005-2F0C-3F41-8F0D-B94FF1E86A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6EC46B-9591-7147-B23E-808DFCDBEEE0}"/>
              </a:ext>
            </a:extLst>
          </p:cNvPr>
          <p:cNvSpPr>
            <a:spLocks noGrp="1"/>
          </p:cNvSpPr>
          <p:nvPr>
            <p:ph type="dt" sz="half" idx="10"/>
          </p:nvPr>
        </p:nvSpPr>
        <p:spPr/>
        <p:txBody>
          <a:bodyPr/>
          <a:lstStyle/>
          <a:p>
            <a:fld id="{2425E9FE-B00F-4787-941B-81F5C60BF956}" type="datetime1">
              <a:rPr lang="en-US" smtClean="0"/>
              <a:t>1/7/2025</a:t>
            </a:fld>
            <a:endParaRPr lang="en-US"/>
          </a:p>
        </p:txBody>
      </p:sp>
      <p:sp>
        <p:nvSpPr>
          <p:cNvPr id="4" name="Footer Placeholder 3">
            <a:extLst>
              <a:ext uri="{FF2B5EF4-FFF2-40B4-BE49-F238E27FC236}">
                <a16:creationId xmlns:a16="http://schemas.microsoft.com/office/drawing/2014/main" id="{41A8438C-4B28-CC47-9F0D-D243C05972C5}"/>
              </a:ext>
            </a:extLst>
          </p:cNvPr>
          <p:cNvSpPr>
            <a:spLocks noGrp="1"/>
          </p:cNvSpPr>
          <p:nvPr>
            <p:ph type="ftr" sz="quarter" idx="11"/>
          </p:nvPr>
        </p:nvSpPr>
        <p:spPr/>
        <p:txBody>
          <a:bodyPr/>
          <a:lstStyle/>
          <a:p>
            <a:r>
              <a:rPr lang="en-US"/>
              <a:t>Dr. Ryan Ahmed @Stemplicity</a:t>
            </a:r>
          </a:p>
        </p:txBody>
      </p:sp>
      <p:sp>
        <p:nvSpPr>
          <p:cNvPr id="5" name="Slide Number Placeholder 4">
            <a:extLst>
              <a:ext uri="{FF2B5EF4-FFF2-40B4-BE49-F238E27FC236}">
                <a16:creationId xmlns:a16="http://schemas.microsoft.com/office/drawing/2014/main" id="{55C64186-1092-3244-AA0C-4F8C98ECF008}"/>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3357577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81ABCA-C9B4-2C4E-A11A-21473A2C36B2}"/>
              </a:ext>
            </a:extLst>
          </p:cNvPr>
          <p:cNvSpPr>
            <a:spLocks noGrp="1"/>
          </p:cNvSpPr>
          <p:nvPr>
            <p:ph type="dt" sz="half" idx="10"/>
          </p:nvPr>
        </p:nvSpPr>
        <p:spPr/>
        <p:txBody>
          <a:bodyPr/>
          <a:lstStyle/>
          <a:p>
            <a:fld id="{A83063A8-27AB-4485-9BAB-385A926DB554}" type="datetime1">
              <a:rPr lang="en-US" smtClean="0"/>
              <a:t>1/7/2025</a:t>
            </a:fld>
            <a:endParaRPr lang="en-US"/>
          </a:p>
        </p:txBody>
      </p:sp>
      <p:sp>
        <p:nvSpPr>
          <p:cNvPr id="3" name="Footer Placeholder 2">
            <a:extLst>
              <a:ext uri="{FF2B5EF4-FFF2-40B4-BE49-F238E27FC236}">
                <a16:creationId xmlns:a16="http://schemas.microsoft.com/office/drawing/2014/main" id="{C628B611-5E83-0843-977C-16E1A2E894CA}"/>
              </a:ext>
            </a:extLst>
          </p:cNvPr>
          <p:cNvSpPr>
            <a:spLocks noGrp="1"/>
          </p:cNvSpPr>
          <p:nvPr>
            <p:ph type="ftr" sz="quarter" idx="11"/>
          </p:nvPr>
        </p:nvSpPr>
        <p:spPr/>
        <p:txBody>
          <a:bodyPr/>
          <a:lstStyle/>
          <a:p>
            <a:r>
              <a:rPr lang="en-US"/>
              <a:t>Dr. Ryan Ahmed @Stemplicity</a:t>
            </a:r>
          </a:p>
        </p:txBody>
      </p:sp>
      <p:sp>
        <p:nvSpPr>
          <p:cNvPr id="4" name="Slide Number Placeholder 3">
            <a:extLst>
              <a:ext uri="{FF2B5EF4-FFF2-40B4-BE49-F238E27FC236}">
                <a16:creationId xmlns:a16="http://schemas.microsoft.com/office/drawing/2014/main" id="{1A6D3613-5124-BA4D-9CAB-52053A73DB72}"/>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1327342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D5775-3C65-984A-BA3D-74F6AA5404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876B8A-7DF2-254A-A58A-3F781F1A7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7C9F2F-598A-9444-B48C-6BA9400EF9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FA619B-B04E-A94F-B294-EE523AB822EB}"/>
              </a:ext>
            </a:extLst>
          </p:cNvPr>
          <p:cNvSpPr>
            <a:spLocks noGrp="1"/>
          </p:cNvSpPr>
          <p:nvPr>
            <p:ph type="dt" sz="half" idx="10"/>
          </p:nvPr>
        </p:nvSpPr>
        <p:spPr/>
        <p:txBody>
          <a:bodyPr/>
          <a:lstStyle/>
          <a:p>
            <a:fld id="{B91EE9DF-0ED6-4B61-A1FD-8DD75280FE01}" type="datetime1">
              <a:rPr lang="en-US" smtClean="0"/>
              <a:t>1/7/2025</a:t>
            </a:fld>
            <a:endParaRPr lang="en-US"/>
          </a:p>
        </p:txBody>
      </p:sp>
      <p:sp>
        <p:nvSpPr>
          <p:cNvPr id="6" name="Footer Placeholder 5">
            <a:extLst>
              <a:ext uri="{FF2B5EF4-FFF2-40B4-BE49-F238E27FC236}">
                <a16:creationId xmlns:a16="http://schemas.microsoft.com/office/drawing/2014/main" id="{F218418F-6D05-564F-ACAC-0CE18B415C47}"/>
              </a:ext>
            </a:extLst>
          </p:cNvPr>
          <p:cNvSpPr>
            <a:spLocks noGrp="1"/>
          </p:cNvSpPr>
          <p:nvPr>
            <p:ph type="ftr" sz="quarter" idx="11"/>
          </p:nvPr>
        </p:nvSpPr>
        <p:spPr/>
        <p:txBody>
          <a:bodyPr/>
          <a:lstStyle/>
          <a:p>
            <a:r>
              <a:rPr lang="en-US"/>
              <a:t>Dr. Ryan Ahmed @Stemplicity</a:t>
            </a:r>
          </a:p>
        </p:txBody>
      </p:sp>
      <p:sp>
        <p:nvSpPr>
          <p:cNvPr id="7" name="Slide Number Placeholder 6">
            <a:extLst>
              <a:ext uri="{FF2B5EF4-FFF2-40B4-BE49-F238E27FC236}">
                <a16:creationId xmlns:a16="http://schemas.microsoft.com/office/drawing/2014/main" id="{2652FA7B-E334-F841-9F55-8FE3994F6708}"/>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547199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720FD-C21B-F942-933E-C7F1539AEB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0509F0-CB84-8346-88EC-B60FAB2391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2B07D7-B626-4245-8DB7-641F9BE45C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192CF3-BF8E-CC45-AFD1-29BF788849AD}"/>
              </a:ext>
            </a:extLst>
          </p:cNvPr>
          <p:cNvSpPr>
            <a:spLocks noGrp="1"/>
          </p:cNvSpPr>
          <p:nvPr>
            <p:ph type="dt" sz="half" idx="10"/>
          </p:nvPr>
        </p:nvSpPr>
        <p:spPr/>
        <p:txBody>
          <a:bodyPr/>
          <a:lstStyle/>
          <a:p>
            <a:fld id="{0C6B4C01-5047-4D04-A79D-6D96B1DB76E2}" type="datetime1">
              <a:rPr lang="en-US" smtClean="0"/>
              <a:t>1/7/2025</a:t>
            </a:fld>
            <a:endParaRPr lang="en-US"/>
          </a:p>
        </p:txBody>
      </p:sp>
      <p:sp>
        <p:nvSpPr>
          <p:cNvPr id="6" name="Footer Placeholder 5">
            <a:extLst>
              <a:ext uri="{FF2B5EF4-FFF2-40B4-BE49-F238E27FC236}">
                <a16:creationId xmlns:a16="http://schemas.microsoft.com/office/drawing/2014/main" id="{91BEEA5E-B447-2945-A61F-23F43D1BAE5F}"/>
              </a:ext>
            </a:extLst>
          </p:cNvPr>
          <p:cNvSpPr>
            <a:spLocks noGrp="1"/>
          </p:cNvSpPr>
          <p:nvPr>
            <p:ph type="ftr" sz="quarter" idx="11"/>
          </p:nvPr>
        </p:nvSpPr>
        <p:spPr/>
        <p:txBody>
          <a:bodyPr/>
          <a:lstStyle/>
          <a:p>
            <a:r>
              <a:rPr lang="en-US"/>
              <a:t>Dr. Ryan Ahmed @Stemplicity</a:t>
            </a:r>
          </a:p>
        </p:txBody>
      </p:sp>
      <p:sp>
        <p:nvSpPr>
          <p:cNvPr id="7" name="Slide Number Placeholder 6">
            <a:extLst>
              <a:ext uri="{FF2B5EF4-FFF2-40B4-BE49-F238E27FC236}">
                <a16:creationId xmlns:a16="http://schemas.microsoft.com/office/drawing/2014/main" id="{4E03110A-1EF4-4E47-BC27-95CCC22DB031}"/>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4041563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ags" Target="../tags/tag1.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B070BF-9A90-A245-B77A-28DCF3E4E9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9F1332-889D-FA43-A51D-33C48B35BB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7FC81-D9EE-0347-B9BA-8E603587AC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729903-C382-4170-95C6-7F2CD4702B84}" type="datetime1">
              <a:rPr lang="en-US" smtClean="0"/>
              <a:t>1/7/2025</a:t>
            </a:fld>
            <a:endParaRPr lang="en-US"/>
          </a:p>
        </p:txBody>
      </p:sp>
      <p:sp>
        <p:nvSpPr>
          <p:cNvPr id="5" name="Footer Placeholder 4">
            <a:extLst>
              <a:ext uri="{FF2B5EF4-FFF2-40B4-BE49-F238E27FC236}">
                <a16:creationId xmlns:a16="http://schemas.microsoft.com/office/drawing/2014/main" id="{F7CC4954-DDAB-064F-B985-8986B1132B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Dr. Ryan Ahmed @Stemplicity</a:t>
            </a:r>
          </a:p>
        </p:txBody>
      </p:sp>
      <p:sp>
        <p:nvSpPr>
          <p:cNvPr id="6" name="Slide Number Placeholder 5">
            <a:extLst>
              <a:ext uri="{FF2B5EF4-FFF2-40B4-BE49-F238E27FC236}">
                <a16:creationId xmlns:a16="http://schemas.microsoft.com/office/drawing/2014/main" id="{E670476A-2C89-5D4A-A893-BDE0768995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A372C-9768-B740-91C6-444FA6615483}" type="slidenum">
              <a:rPr lang="en-US" smtClean="0"/>
              <a:t>‹#›</a:t>
            </a:fld>
            <a:endParaRPr lang="en-US"/>
          </a:p>
        </p:txBody>
      </p:sp>
    </p:spTree>
    <p:extLst>
      <p:ext uri="{BB962C8B-B14F-4D97-AF65-F5344CB8AC3E}">
        <p14:creationId xmlns:p14="http://schemas.microsoft.com/office/powerpoint/2010/main" val="259871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CE5EAF-E23B-42C4-BC29-346A83C3B01A}"/>
              </a:ext>
            </a:extLst>
          </p:cNvPr>
          <p:cNvSpPr/>
          <p:nvPr userDrawn="1"/>
        </p:nvSpPr>
        <p:spPr>
          <a:xfrm>
            <a:off x="0" y="1"/>
            <a:ext cx="12192000" cy="1191125"/>
          </a:xfrm>
          <a:prstGeom prst="rect">
            <a:avLst/>
          </a:prstGeom>
          <a:solidFill>
            <a:schemeClr val="accent1"/>
          </a:solidFill>
        </p:spPr>
        <p:txBody>
          <a:bodyPr rtlCol="0" anchor="ctr">
            <a:noAutofit/>
          </a:bodyPr>
          <a:lstStyle/>
          <a:p>
            <a:pPr algn="l"/>
            <a:endParaRPr lang="en-US" sz="2700" dirty="0"/>
          </a:p>
        </p:txBody>
      </p:sp>
      <p:sp>
        <p:nvSpPr>
          <p:cNvPr id="33" name="Title Placeholder 1">
            <a:extLst>
              <a:ext uri="{FF2B5EF4-FFF2-40B4-BE49-F238E27FC236}">
                <a16:creationId xmlns:a16="http://schemas.microsoft.com/office/drawing/2014/main" id="{EF2808F7-9DCF-428B-8B21-71ABFAD77463}"/>
              </a:ext>
            </a:extLst>
          </p:cNvPr>
          <p:cNvSpPr>
            <a:spLocks noGrp="1"/>
          </p:cNvSpPr>
          <p:nvPr>
            <p:ph type="title"/>
          </p:nvPr>
        </p:nvSpPr>
        <p:spPr>
          <a:xfrm>
            <a:off x="952505" y="2"/>
            <a:ext cx="10291759" cy="1191125"/>
          </a:xfrm>
          <a:prstGeom prst="rect">
            <a:avLst/>
          </a:prstGeom>
          <a:noFill/>
        </p:spPr>
        <p:txBody>
          <a:bodyPr vert="horz" lIns="91440" tIns="45720" rIns="91440" bIns="45720" rtlCol="0" anchor="ctr">
            <a:noAutofit/>
          </a:bodyPr>
          <a:lstStyle/>
          <a:p>
            <a:r>
              <a:rPr lang="en-US" dirty="0"/>
              <a:t>[Header - 36pt]</a:t>
            </a:r>
          </a:p>
        </p:txBody>
      </p:sp>
      <p:sp>
        <p:nvSpPr>
          <p:cNvPr id="36" name="Text Placeholder 2">
            <a:extLst>
              <a:ext uri="{FF2B5EF4-FFF2-40B4-BE49-F238E27FC236}">
                <a16:creationId xmlns:a16="http://schemas.microsoft.com/office/drawing/2014/main" id="{C749AB20-95F4-41E1-A1B8-9E6671D0E210}"/>
              </a:ext>
            </a:extLst>
          </p:cNvPr>
          <p:cNvSpPr>
            <a:spLocks noGrp="1"/>
          </p:cNvSpPr>
          <p:nvPr>
            <p:ph type="body" idx="1"/>
          </p:nvPr>
        </p:nvSpPr>
        <p:spPr>
          <a:xfrm>
            <a:off x="952505" y="1676400"/>
            <a:ext cx="10291759" cy="4762500"/>
          </a:xfrm>
          <a:prstGeom prst="rect">
            <a:avLst/>
          </a:prstGeom>
        </p:spPr>
        <p:txBody>
          <a:bodyPr vert="horz" lIns="91440" tIns="45720" rIns="91440" bIns="45720" rtlCol="0">
            <a:noAutofit/>
          </a:bodyPr>
          <a:lstStyle/>
          <a:p>
            <a:pPr lvl="0"/>
            <a:r>
              <a:rPr lang="en-US" dirty="0"/>
              <a:t>Click to edit Master text styles (30pt)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34B14A4C-4EAB-41DA-8A1A-AFA4E68337AC}"/>
              </a:ext>
            </a:extLst>
          </p:cNvPr>
          <p:cNvGrpSpPr/>
          <p:nvPr userDrawn="1"/>
        </p:nvGrpSpPr>
        <p:grpSpPr>
          <a:xfrm>
            <a:off x="11580971" y="458402"/>
            <a:ext cx="274320" cy="274320"/>
            <a:chOff x="1578736" y="2802526"/>
            <a:chExt cx="1280160" cy="1280160"/>
          </a:xfrm>
        </p:grpSpPr>
        <p:sp>
          <p:nvSpPr>
            <p:cNvPr id="6" name="Freeform: Shape 5">
              <a:extLst>
                <a:ext uri="{FF2B5EF4-FFF2-40B4-BE49-F238E27FC236}">
                  <a16:creationId xmlns:a16="http://schemas.microsoft.com/office/drawing/2014/main" id="{6A4CB22D-2A5D-438A-AB15-56AB86ABA7CC}"/>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7" name="Freeform: Shape 6">
              <a:extLst>
                <a:ext uri="{FF2B5EF4-FFF2-40B4-BE49-F238E27FC236}">
                  <a16:creationId xmlns:a16="http://schemas.microsoft.com/office/drawing/2014/main" id="{676064A5-AAA8-4AC3-BFD8-F416733ED9E2}"/>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8" name="Freeform: Shape 7">
              <a:extLst>
                <a:ext uri="{FF2B5EF4-FFF2-40B4-BE49-F238E27FC236}">
                  <a16:creationId xmlns:a16="http://schemas.microsoft.com/office/drawing/2014/main" id="{090CB6F8-75F6-4683-BFE7-4639969638CB}"/>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9" name="Freeform: Shape 8">
              <a:extLst>
                <a:ext uri="{FF2B5EF4-FFF2-40B4-BE49-F238E27FC236}">
                  <a16:creationId xmlns:a16="http://schemas.microsoft.com/office/drawing/2014/main" id="{662CA944-2538-4524-BDDC-55389A966F4C}"/>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0" name="Rectangle 9">
            <a:extLst>
              <a:ext uri="{FF2B5EF4-FFF2-40B4-BE49-F238E27FC236}">
                <a16:creationId xmlns:a16="http://schemas.microsoft.com/office/drawing/2014/main" id="{7B51DB3F-C4FC-7637-558E-342D3E0F3602}"/>
              </a:ext>
            </a:extLst>
          </p:cNvPr>
          <p:cNvSpPr/>
          <p:nvPr userDrawn="1"/>
        </p:nvSpPr>
        <p:spPr>
          <a:xfrm>
            <a:off x="12666851" y="314908"/>
            <a:ext cx="1213989" cy="394208"/>
          </a:xfrm>
          <a:prstGeom prst="rect">
            <a:avLst/>
          </a:prstGeom>
          <a:solidFill>
            <a:srgbClr val="1E3D53"/>
          </a:solidFill>
        </p:spPr>
        <p:txBody>
          <a:bodyPr rtlCol="0" anchor="ctr">
            <a:noAutofit/>
          </a:bodyPr>
          <a:lstStyle/>
          <a:p>
            <a:pPr algn="l"/>
            <a:r>
              <a:rPr lang="en-US" sz="1067" dirty="0">
                <a:solidFill>
                  <a:schemeClr val="bg1"/>
                </a:solidFill>
              </a:rPr>
              <a:t>Hex #1E3D53</a:t>
            </a:r>
          </a:p>
        </p:txBody>
      </p:sp>
      <p:sp>
        <p:nvSpPr>
          <p:cNvPr id="12" name="Rectangle 11">
            <a:extLst>
              <a:ext uri="{FF2B5EF4-FFF2-40B4-BE49-F238E27FC236}">
                <a16:creationId xmlns:a16="http://schemas.microsoft.com/office/drawing/2014/main" id="{A3F93E6A-D362-0DC1-5059-691749A82A73}"/>
              </a:ext>
            </a:extLst>
          </p:cNvPr>
          <p:cNvSpPr/>
          <p:nvPr userDrawn="1"/>
        </p:nvSpPr>
        <p:spPr>
          <a:xfrm>
            <a:off x="12666851" y="792936"/>
            <a:ext cx="1213989" cy="394208"/>
          </a:xfrm>
          <a:prstGeom prst="rect">
            <a:avLst/>
          </a:prstGeom>
          <a:solidFill>
            <a:schemeClr val="accent1"/>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#0B8ECC</a:t>
            </a:r>
          </a:p>
        </p:txBody>
      </p:sp>
      <p:sp>
        <p:nvSpPr>
          <p:cNvPr id="13" name="Rectangle 12">
            <a:extLst>
              <a:ext uri="{FF2B5EF4-FFF2-40B4-BE49-F238E27FC236}">
                <a16:creationId xmlns:a16="http://schemas.microsoft.com/office/drawing/2014/main" id="{ED48FBF1-10E4-C3C3-DB16-241D1F2D31AE}"/>
              </a:ext>
            </a:extLst>
          </p:cNvPr>
          <p:cNvSpPr/>
          <p:nvPr userDrawn="1"/>
        </p:nvSpPr>
        <p:spPr>
          <a:xfrm>
            <a:off x="12666851" y="1270964"/>
            <a:ext cx="1213989" cy="394208"/>
          </a:xfrm>
          <a:prstGeom prst="rect">
            <a:avLst/>
          </a:prstGeom>
          <a:solidFill>
            <a:schemeClr val="accent2"/>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#49C0F5</a:t>
            </a:r>
          </a:p>
        </p:txBody>
      </p:sp>
      <p:sp>
        <p:nvSpPr>
          <p:cNvPr id="14" name="Rectangle 13">
            <a:extLst>
              <a:ext uri="{FF2B5EF4-FFF2-40B4-BE49-F238E27FC236}">
                <a16:creationId xmlns:a16="http://schemas.microsoft.com/office/drawing/2014/main" id="{DEA0BFCE-02E3-3C71-D06F-595956B87AD3}"/>
              </a:ext>
            </a:extLst>
          </p:cNvPr>
          <p:cNvSpPr/>
          <p:nvPr userDrawn="1"/>
        </p:nvSpPr>
        <p:spPr>
          <a:xfrm>
            <a:off x="12666851" y="1748992"/>
            <a:ext cx="1213989" cy="394208"/>
          </a:xfrm>
          <a:prstGeom prst="rect">
            <a:avLst/>
          </a:prstGeom>
          <a:solidFill>
            <a:schemeClr val="accent3"/>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#35BDAD</a:t>
            </a:r>
          </a:p>
        </p:txBody>
      </p:sp>
      <p:sp>
        <p:nvSpPr>
          <p:cNvPr id="15" name="Rectangle 14">
            <a:extLst>
              <a:ext uri="{FF2B5EF4-FFF2-40B4-BE49-F238E27FC236}">
                <a16:creationId xmlns:a16="http://schemas.microsoft.com/office/drawing/2014/main" id="{D890457F-564B-B80F-3C0D-B06C3B99D654}"/>
              </a:ext>
            </a:extLst>
          </p:cNvPr>
          <p:cNvSpPr/>
          <p:nvPr userDrawn="1"/>
        </p:nvSpPr>
        <p:spPr>
          <a:xfrm>
            <a:off x="12666851" y="2705047"/>
            <a:ext cx="1213989" cy="394208"/>
          </a:xfrm>
          <a:prstGeom prst="rect">
            <a:avLst/>
          </a:prstGeom>
          <a:solidFill>
            <a:schemeClr val="accent4"/>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#474AC1</a:t>
            </a:r>
          </a:p>
        </p:txBody>
      </p:sp>
      <p:sp>
        <p:nvSpPr>
          <p:cNvPr id="16" name="Rectangle 15">
            <a:extLst>
              <a:ext uri="{FF2B5EF4-FFF2-40B4-BE49-F238E27FC236}">
                <a16:creationId xmlns:a16="http://schemas.microsoft.com/office/drawing/2014/main" id="{1571DA9D-093E-A0E9-83D4-BFC2BD82AAEB}"/>
              </a:ext>
            </a:extLst>
          </p:cNvPr>
          <p:cNvSpPr/>
          <p:nvPr userDrawn="1"/>
        </p:nvSpPr>
        <p:spPr>
          <a:xfrm>
            <a:off x="12666851" y="3608916"/>
            <a:ext cx="1213989" cy="394208"/>
          </a:xfrm>
          <a:prstGeom prst="rect">
            <a:avLst/>
          </a:prstGeom>
          <a:solidFill>
            <a:schemeClr val="accent6"/>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a:t>
            </a:r>
            <a:r>
              <a:rPr lang="en-US" sz="1067" dirty="0"/>
              <a:t>8CFCA7</a:t>
            </a:r>
            <a:endParaRPr lang="en-US" sz="1067" dirty="0">
              <a:solidFill>
                <a:schemeClr val="tx1"/>
              </a:solidFill>
            </a:endParaRPr>
          </a:p>
        </p:txBody>
      </p:sp>
      <p:sp>
        <p:nvSpPr>
          <p:cNvPr id="17" name="Rectangle 16">
            <a:extLst>
              <a:ext uri="{FF2B5EF4-FFF2-40B4-BE49-F238E27FC236}">
                <a16:creationId xmlns:a16="http://schemas.microsoft.com/office/drawing/2014/main" id="{F3389CD8-CFE9-1D3D-72B3-94904E427DBE}"/>
              </a:ext>
            </a:extLst>
          </p:cNvPr>
          <p:cNvSpPr/>
          <p:nvPr userDrawn="1"/>
        </p:nvSpPr>
        <p:spPr>
          <a:xfrm>
            <a:off x="12682581" y="4582142"/>
            <a:ext cx="1213989" cy="394208"/>
          </a:xfrm>
          <a:prstGeom prst="rect">
            <a:avLst/>
          </a:prstGeom>
          <a:solidFill>
            <a:srgbClr val="F0F1F4"/>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a:t>
            </a:r>
            <a:r>
              <a:rPr lang="en-US" sz="1067" dirty="0"/>
              <a:t>F0F1F4</a:t>
            </a:r>
            <a:endParaRPr lang="en-US" sz="1067" dirty="0">
              <a:solidFill>
                <a:schemeClr val="tx1"/>
              </a:solidFill>
            </a:endParaRPr>
          </a:p>
        </p:txBody>
      </p:sp>
      <p:sp>
        <p:nvSpPr>
          <p:cNvPr id="18" name="Rectangle 17">
            <a:extLst>
              <a:ext uri="{FF2B5EF4-FFF2-40B4-BE49-F238E27FC236}">
                <a16:creationId xmlns:a16="http://schemas.microsoft.com/office/drawing/2014/main" id="{0C3478BA-9E45-0576-AAF4-8E17580179C1}"/>
              </a:ext>
            </a:extLst>
          </p:cNvPr>
          <p:cNvSpPr/>
          <p:nvPr userDrawn="1"/>
        </p:nvSpPr>
        <p:spPr>
          <a:xfrm>
            <a:off x="12666851" y="5536143"/>
            <a:ext cx="1213989" cy="394208"/>
          </a:xfrm>
          <a:prstGeom prst="rect">
            <a:avLst/>
          </a:prstGeom>
          <a:solidFill>
            <a:srgbClr val="ADB9CA"/>
          </a:solidFill>
        </p:spPr>
        <p:txBody>
          <a:bodyPr rtlCol="0" anchor="ctr">
            <a:noAutofit/>
          </a:bodyPr>
          <a:lstStyle/>
          <a:p>
            <a:pPr algn="l"/>
            <a:r>
              <a:rPr lang="en-US" sz="1067" dirty="0">
                <a:solidFill>
                  <a:schemeClr val="bg1"/>
                </a:solidFill>
              </a:rPr>
              <a:t>Hex #ADB9CA</a:t>
            </a:r>
          </a:p>
        </p:txBody>
      </p:sp>
      <p:sp>
        <p:nvSpPr>
          <p:cNvPr id="19" name="Rectangle 18">
            <a:extLst>
              <a:ext uri="{FF2B5EF4-FFF2-40B4-BE49-F238E27FC236}">
                <a16:creationId xmlns:a16="http://schemas.microsoft.com/office/drawing/2014/main" id="{9867EAC0-87B7-A804-4EC6-287DF94509F9}"/>
              </a:ext>
            </a:extLst>
          </p:cNvPr>
          <p:cNvSpPr/>
          <p:nvPr userDrawn="1"/>
        </p:nvSpPr>
        <p:spPr>
          <a:xfrm>
            <a:off x="12666851" y="2227020"/>
            <a:ext cx="1213989" cy="394208"/>
          </a:xfrm>
          <a:prstGeom prst="rect">
            <a:avLst/>
          </a:prstGeom>
          <a:solidFill>
            <a:srgbClr val="288E82"/>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#288E82</a:t>
            </a:r>
          </a:p>
        </p:txBody>
      </p:sp>
      <p:sp>
        <p:nvSpPr>
          <p:cNvPr id="20" name="Rectangle 19">
            <a:extLst>
              <a:ext uri="{FF2B5EF4-FFF2-40B4-BE49-F238E27FC236}">
                <a16:creationId xmlns:a16="http://schemas.microsoft.com/office/drawing/2014/main" id="{EE52123C-2567-62D1-7278-CC0354505BAC}"/>
              </a:ext>
            </a:extLst>
          </p:cNvPr>
          <p:cNvSpPr/>
          <p:nvPr userDrawn="1"/>
        </p:nvSpPr>
        <p:spPr>
          <a:xfrm>
            <a:off x="12666851" y="9704"/>
            <a:ext cx="1213989" cy="287323"/>
          </a:xfrm>
          <a:prstGeom prst="rect">
            <a:avLst/>
          </a:prstGeom>
          <a:noFill/>
        </p:spPr>
        <p:txBody>
          <a:bodyPr wrap="square" lIns="0" tIns="60960" rIns="0" bIns="60960" rtlCol="0" anchor="ctr">
            <a:spAutoFit/>
          </a:bodyPr>
          <a:lstStyle/>
          <a:p>
            <a:pPr algn="l"/>
            <a:r>
              <a:rPr lang="en-US" sz="1067" dirty="0">
                <a:solidFill>
                  <a:schemeClr val="tx1"/>
                </a:solidFill>
              </a:rPr>
              <a:t>WSP Color Palette</a:t>
            </a:r>
          </a:p>
        </p:txBody>
      </p:sp>
      <p:sp>
        <p:nvSpPr>
          <p:cNvPr id="21" name="Rectangle 20">
            <a:extLst>
              <a:ext uri="{FF2B5EF4-FFF2-40B4-BE49-F238E27FC236}">
                <a16:creationId xmlns:a16="http://schemas.microsoft.com/office/drawing/2014/main" id="{F786CB33-C636-9195-2B53-FC6B2D93D918}"/>
              </a:ext>
            </a:extLst>
          </p:cNvPr>
          <p:cNvSpPr/>
          <p:nvPr userDrawn="1"/>
        </p:nvSpPr>
        <p:spPr>
          <a:xfrm>
            <a:off x="12682581" y="3293606"/>
            <a:ext cx="2581264" cy="287323"/>
          </a:xfrm>
          <a:prstGeom prst="rect">
            <a:avLst/>
          </a:prstGeom>
          <a:noFill/>
        </p:spPr>
        <p:txBody>
          <a:bodyPr wrap="square" lIns="0" tIns="60960" rIns="0" bIns="60960" rtlCol="0" anchor="ctr">
            <a:spAutoFit/>
          </a:bodyPr>
          <a:lstStyle/>
          <a:p>
            <a:pPr algn="l"/>
            <a:r>
              <a:rPr lang="en-US" sz="1067" dirty="0">
                <a:solidFill>
                  <a:schemeClr val="tx1"/>
                </a:solidFill>
              </a:rPr>
              <a:t>Accent Color / Answer block color</a:t>
            </a:r>
          </a:p>
        </p:txBody>
      </p:sp>
      <p:sp>
        <p:nvSpPr>
          <p:cNvPr id="24" name="Rectangle 23">
            <a:extLst>
              <a:ext uri="{FF2B5EF4-FFF2-40B4-BE49-F238E27FC236}">
                <a16:creationId xmlns:a16="http://schemas.microsoft.com/office/drawing/2014/main" id="{6316E29B-E209-4665-453A-211813D9D48C}"/>
              </a:ext>
            </a:extLst>
          </p:cNvPr>
          <p:cNvSpPr/>
          <p:nvPr userDrawn="1"/>
        </p:nvSpPr>
        <p:spPr>
          <a:xfrm>
            <a:off x="12666851" y="5201607"/>
            <a:ext cx="2581264" cy="287323"/>
          </a:xfrm>
          <a:prstGeom prst="rect">
            <a:avLst/>
          </a:prstGeom>
          <a:noFill/>
        </p:spPr>
        <p:txBody>
          <a:bodyPr wrap="square" lIns="0" tIns="60960" rIns="0" bIns="60960" rtlCol="0" anchor="ctr">
            <a:spAutoFit/>
          </a:bodyPr>
          <a:lstStyle/>
          <a:p>
            <a:pPr algn="l"/>
            <a:r>
              <a:rPr lang="en-US" sz="1067" dirty="0">
                <a:solidFill>
                  <a:schemeClr val="tx1"/>
                </a:solidFill>
              </a:rPr>
              <a:t>Table Border Color (1pt)</a:t>
            </a:r>
          </a:p>
        </p:txBody>
      </p:sp>
      <p:sp>
        <p:nvSpPr>
          <p:cNvPr id="25" name="Rectangle 24">
            <a:extLst>
              <a:ext uri="{FF2B5EF4-FFF2-40B4-BE49-F238E27FC236}">
                <a16:creationId xmlns:a16="http://schemas.microsoft.com/office/drawing/2014/main" id="{CFC11757-AAC8-58D7-3498-019330B6494E}"/>
              </a:ext>
            </a:extLst>
          </p:cNvPr>
          <p:cNvSpPr/>
          <p:nvPr userDrawn="1"/>
        </p:nvSpPr>
        <p:spPr>
          <a:xfrm>
            <a:off x="12666851" y="6486145"/>
            <a:ext cx="1213989" cy="394208"/>
          </a:xfrm>
          <a:prstGeom prst="rect">
            <a:avLst/>
          </a:prstGeom>
          <a:solidFill>
            <a:schemeClr val="tx2">
              <a:lumMod val="60000"/>
              <a:lumOff val="40000"/>
            </a:schemeClr>
          </a:solidFill>
        </p:spPr>
        <p:txBody>
          <a:bodyPr rtlCol="0" anchor="ctr">
            <a:noAutofit/>
          </a:bodyPr>
          <a:lstStyle/>
          <a:p>
            <a:pPr algn="l"/>
            <a:r>
              <a:rPr lang="en-US" sz="1067" dirty="0">
                <a:solidFill>
                  <a:schemeClr val="bg1"/>
                </a:solidFill>
              </a:rPr>
              <a:t>Hex #8497B0</a:t>
            </a:r>
          </a:p>
        </p:txBody>
      </p:sp>
      <p:sp>
        <p:nvSpPr>
          <p:cNvPr id="26" name="Rectangle 25">
            <a:extLst>
              <a:ext uri="{FF2B5EF4-FFF2-40B4-BE49-F238E27FC236}">
                <a16:creationId xmlns:a16="http://schemas.microsoft.com/office/drawing/2014/main" id="{C8140EA7-219E-25A0-D824-68E3D18D38EF}"/>
              </a:ext>
            </a:extLst>
          </p:cNvPr>
          <p:cNvSpPr/>
          <p:nvPr userDrawn="1"/>
        </p:nvSpPr>
        <p:spPr>
          <a:xfrm>
            <a:off x="12666851" y="6151609"/>
            <a:ext cx="2596994" cy="287323"/>
          </a:xfrm>
          <a:prstGeom prst="rect">
            <a:avLst/>
          </a:prstGeom>
          <a:noFill/>
        </p:spPr>
        <p:txBody>
          <a:bodyPr wrap="square" lIns="0" tIns="60960" rIns="0" bIns="60960" rtlCol="0" anchor="ctr">
            <a:spAutoFit/>
          </a:bodyPr>
          <a:lstStyle/>
          <a:p>
            <a:pPr algn="l"/>
            <a:r>
              <a:rPr lang="en-US" sz="1067" dirty="0">
                <a:solidFill>
                  <a:schemeClr val="tx1"/>
                </a:solidFill>
              </a:rPr>
              <a:t>Image/Screenshot Border (0.75pt)</a:t>
            </a:r>
          </a:p>
        </p:txBody>
      </p:sp>
      <p:sp>
        <p:nvSpPr>
          <p:cNvPr id="27" name="Rectangle 26">
            <a:extLst>
              <a:ext uri="{FF2B5EF4-FFF2-40B4-BE49-F238E27FC236}">
                <a16:creationId xmlns:a16="http://schemas.microsoft.com/office/drawing/2014/main" id="{34013E7D-7323-5FAF-7A27-3A55BDA3A045}"/>
              </a:ext>
            </a:extLst>
          </p:cNvPr>
          <p:cNvSpPr/>
          <p:nvPr userDrawn="1"/>
        </p:nvSpPr>
        <p:spPr>
          <a:xfrm>
            <a:off x="12682580" y="4247607"/>
            <a:ext cx="4183577" cy="287323"/>
          </a:xfrm>
          <a:prstGeom prst="rect">
            <a:avLst/>
          </a:prstGeom>
          <a:noFill/>
        </p:spPr>
        <p:txBody>
          <a:bodyPr wrap="square" lIns="0" tIns="60960" rIns="0" bIns="60960" rtlCol="0" anchor="ctr">
            <a:spAutoFit/>
          </a:bodyPr>
          <a:lstStyle/>
          <a:p>
            <a:pPr algn="l"/>
            <a:r>
              <a:rPr lang="en-US" sz="1067" dirty="0">
                <a:solidFill>
                  <a:schemeClr val="tx1"/>
                </a:solidFill>
              </a:rPr>
              <a:t>Table Sidebar Color, Equation blocks, and Unanswered Exercise blocks</a:t>
            </a:r>
          </a:p>
        </p:txBody>
      </p:sp>
      <p:sp>
        <p:nvSpPr>
          <p:cNvPr id="28" name="Rectangle 27">
            <a:extLst>
              <a:ext uri="{FF2B5EF4-FFF2-40B4-BE49-F238E27FC236}">
                <a16:creationId xmlns:a16="http://schemas.microsoft.com/office/drawing/2014/main" id="{B5AA3AF8-F2B7-CC7C-7FCA-3257A8FB1874}"/>
              </a:ext>
            </a:extLst>
          </p:cNvPr>
          <p:cNvSpPr/>
          <p:nvPr userDrawn="1"/>
        </p:nvSpPr>
        <p:spPr>
          <a:xfrm>
            <a:off x="14049856" y="314908"/>
            <a:ext cx="1213989" cy="394208"/>
          </a:xfrm>
          <a:prstGeom prst="rect">
            <a:avLst/>
          </a:prstGeom>
          <a:solidFill>
            <a:schemeClr val="tx2">
              <a:lumMod val="20000"/>
              <a:lumOff val="80000"/>
            </a:schemeClr>
          </a:solidFill>
        </p:spPr>
        <p:txBody>
          <a:bodyPr rtlCol="0" anchor="ctr">
            <a:noAutofit/>
          </a:bodyPr>
          <a:lstStyle/>
          <a:p>
            <a:pPr algn="l"/>
            <a:r>
              <a:rPr lang="en-US" sz="1067" dirty="0">
                <a:solidFill>
                  <a:schemeClr val="tx1"/>
                </a:solidFill>
              </a:rPr>
              <a:t>Hex #D6DCE5</a:t>
            </a:r>
          </a:p>
        </p:txBody>
      </p:sp>
      <p:sp>
        <p:nvSpPr>
          <p:cNvPr id="29" name="Rectangle 28">
            <a:extLst>
              <a:ext uri="{FF2B5EF4-FFF2-40B4-BE49-F238E27FC236}">
                <a16:creationId xmlns:a16="http://schemas.microsoft.com/office/drawing/2014/main" id="{726270B0-9A84-7ACC-916F-EE6FEC8DF8A0}"/>
              </a:ext>
            </a:extLst>
          </p:cNvPr>
          <p:cNvSpPr/>
          <p:nvPr userDrawn="1"/>
        </p:nvSpPr>
        <p:spPr>
          <a:xfrm>
            <a:off x="14049856" y="792936"/>
            <a:ext cx="1213989" cy="394208"/>
          </a:xfrm>
          <a:prstGeom prst="rect">
            <a:avLst/>
          </a:prstGeom>
          <a:solidFill>
            <a:schemeClr val="accent1">
              <a:lumMod val="20000"/>
              <a:lumOff val="80000"/>
            </a:schemeClr>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#C7EBFC</a:t>
            </a:r>
          </a:p>
        </p:txBody>
      </p:sp>
      <p:sp>
        <p:nvSpPr>
          <p:cNvPr id="30" name="Rectangle 29">
            <a:extLst>
              <a:ext uri="{FF2B5EF4-FFF2-40B4-BE49-F238E27FC236}">
                <a16:creationId xmlns:a16="http://schemas.microsoft.com/office/drawing/2014/main" id="{A3FEB719-0183-22BE-6860-497071867060}"/>
              </a:ext>
            </a:extLst>
          </p:cNvPr>
          <p:cNvSpPr/>
          <p:nvPr userDrawn="1"/>
        </p:nvSpPr>
        <p:spPr>
          <a:xfrm>
            <a:off x="14049856" y="1270964"/>
            <a:ext cx="1213989" cy="394208"/>
          </a:xfrm>
          <a:prstGeom prst="rect">
            <a:avLst/>
          </a:prstGeom>
          <a:solidFill>
            <a:schemeClr val="accent2">
              <a:lumMod val="20000"/>
              <a:lumOff val="80000"/>
            </a:schemeClr>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#DBF2FD</a:t>
            </a:r>
          </a:p>
        </p:txBody>
      </p:sp>
      <p:sp>
        <p:nvSpPr>
          <p:cNvPr id="31" name="Rectangle 30">
            <a:extLst>
              <a:ext uri="{FF2B5EF4-FFF2-40B4-BE49-F238E27FC236}">
                <a16:creationId xmlns:a16="http://schemas.microsoft.com/office/drawing/2014/main" id="{7211233B-5C08-F743-5889-D87D431EAA51}"/>
              </a:ext>
            </a:extLst>
          </p:cNvPr>
          <p:cNvSpPr/>
          <p:nvPr userDrawn="1"/>
        </p:nvSpPr>
        <p:spPr>
          <a:xfrm>
            <a:off x="14049855" y="9704"/>
            <a:ext cx="1383005" cy="287323"/>
          </a:xfrm>
          <a:prstGeom prst="rect">
            <a:avLst/>
          </a:prstGeom>
          <a:noFill/>
        </p:spPr>
        <p:txBody>
          <a:bodyPr wrap="square" lIns="0" tIns="60960" rIns="0" bIns="60960" rtlCol="0" anchor="ctr">
            <a:spAutoFit/>
          </a:bodyPr>
          <a:lstStyle/>
          <a:p>
            <a:pPr algn="l"/>
            <a:r>
              <a:rPr lang="en-US" sz="1067" dirty="0">
                <a:solidFill>
                  <a:schemeClr val="tx1"/>
                </a:solidFill>
              </a:rPr>
              <a:t>Content Box Colors</a:t>
            </a:r>
          </a:p>
        </p:txBody>
      </p:sp>
      <p:sp>
        <p:nvSpPr>
          <p:cNvPr id="32" name="Rectangle 31">
            <a:extLst>
              <a:ext uri="{FF2B5EF4-FFF2-40B4-BE49-F238E27FC236}">
                <a16:creationId xmlns:a16="http://schemas.microsoft.com/office/drawing/2014/main" id="{7A5D6DF2-7CD1-D116-D321-C629E9726AAB}"/>
              </a:ext>
            </a:extLst>
          </p:cNvPr>
          <p:cNvSpPr/>
          <p:nvPr userDrawn="1"/>
        </p:nvSpPr>
        <p:spPr>
          <a:xfrm>
            <a:off x="14049856" y="1748992"/>
            <a:ext cx="1213989" cy="394208"/>
          </a:xfrm>
          <a:prstGeom prst="rect">
            <a:avLst/>
          </a:prstGeom>
          <a:solidFill>
            <a:schemeClr val="accent3">
              <a:lumMod val="20000"/>
              <a:lumOff val="80000"/>
            </a:schemeClr>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#D5F3F0</a:t>
            </a:r>
          </a:p>
        </p:txBody>
      </p:sp>
      <p:sp>
        <p:nvSpPr>
          <p:cNvPr id="34" name="Rectangle 33">
            <a:extLst>
              <a:ext uri="{FF2B5EF4-FFF2-40B4-BE49-F238E27FC236}">
                <a16:creationId xmlns:a16="http://schemas.microsoft.com/office/drawing/2014/main" id="{17266B58-74A1-077C-918C-FF590CEA65EE}"/>
              </a:ext>
            </a:extLst>
          </p:cNvPr>
          <p:cNvSpPr/>
          <p:nvPr userDrawn="1"/>
        </p:nvSpPr>
        <p:spPr>
          <a:xfrm>
            <a:off x="14049856" y="2227020"/>
            <a:ext cx="1213989" cy="394208"/>
          </a:xfrm>
          <a:prstGeom prst="rect">
            <a:avLst/>
          </a:prstGeom>
          <a:solidFill>
            <a:schemeClr val="accent4">
              <a:lumMod val="20000"/>
              <a:lumOff val="80000"/>
            </a:schemeClr>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#DADBF3</a:t>
            </a:r>
          </a:p>
        </p:txBody>
      </p:sp>
      <p:sp>
        <p:nvSpPr>
          <p:cNvPr id="35" name="Rectangle 34">
            <a:extLst>
              <a:ext uri="{FF2B5EF4-FFF2-40B4-BE49-F238E27FC236}">
                <a16:creationId xmlns:a16="http://schemas.microsoft.com/office/drawing/2014/main" id="{B972A96A-2B79-0CD9-C7F3-ADC0AB8E9817}"/>
              </a:ext>
            </a:extLst>
          </p:cNvPr>
          <p:cNvSpPr/>
          <p:nvPr userDrawn="1"/>
        </p:nvSpPr>
        <p:spPr>
          <a:xfrm>
            <a:off x="14049856" y="2705047"/>
            <a:ext cx="1213989" cy="394208"/>
          </a:xfrm>
          <a:prstGeom prst="rect">
            <a:avLst/>
          </a:prstGeom>
          <a:solidFill>
            <a:srgbClr val="F0F1F4"/>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a:t>
            </a:r>
            <a:r>
              <a:rPr lang="en-US" sz="1067" dirty="0"/>
              <a:t>F0F1F4</a:t>
            </a:r>
            <a:endParaRPr lang="en-US" sz="1067" dirty="0">
              <a:solidFill>
                <a:schemeClr val="tx1"/>
              </a:solidFill>
            </a:endParaRPr>
          </a:p>
        </p:txBody>
      </p:sp>
      <p:sp>
        <p:nvSpPr>
          <p:cNvPr id="39" name="Rectangle 38">
            <a:extLst>
              <a:ext uri="{FF2B5EF4-FFF2-40B4-BE49-F238E27FC236}">
                <a16:creationId xmlns:a16="http://schemas.microsoft.com/office/drawing/2014/main" id="{92FA5701-C634-99D7-DD98-D5AC8D434963}"/>
              </a:ext>
            </a:extLst>
          </p:cNvPr>
          <p:cNvSpPr/>
          <p:nvPr userDrawn="1"/>
        </p:nvSpPr>
        <p:spPr>
          <a:xfrm>
            <a:off x="15452586" y="314908"/>
            <a:ext cx="1213989" cy="394208"/>
          </a:xfrm>
          <a:prstGeom prst="rect">
            <a:avLst/>
          </a:prstGeom>
          <a:solidFill>
            <a:schemeClr val="tx1"/>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#000000</a:t>
            </a:r>
          </a:p>
        </p:txBody>
      </p:sp>
      <p:sp>
        <p:nvSpPr>
          <p:cNvPr id="40" name="Rectangle 39">
            <a:extLst>
              <a:ext uri="{FF2B5EF4-FFF2-40B4-BE49-F238E27FC236}">
                <a16:creationId xmlns:a16="http://schemas.microsoft.com/office/drawing/2014/main" id="{1A60D231-FBFC-D0ED-E756-C3EEC974DC54}"/>
              </a:ext>
            </a:extLst>
          </p:cNvPr>
          <p:cNvSpPr/>
          <p:nvPr userDrawn="1"/>
        </p:nvSpPr>
        <p:spPr>
          <a:xfrm>
            <a:off x="15452586" y="9704"/>
            <a:ext cx="1213989" cy="287323"/>
          </a:xfrm>
          <a:prstGeom prst="rect">
            <a:avLst/>
          </a:prstGeom>
          <a:noFill/>
        </p:spPr>
        <p:txBody>
          <a:bodyPr wrap="square" lIns="0" tIns="60960" rIns="0" bIns="60960" rtlCol="0" anchor="ctr">
            <a:spAutoFit/>
          </a:bodyPr>
          <a:lstStyle/>
          <a:p>
            <a:pPr algn="l"/>
            <a:r>
              <a:rPr lang="en-US" sz="1067" dirty="0">
                <a:solidFill>
                  <a:schemeClr val="tx1"/>
                </a:solidFill>
              </a:rPr>
              <a:t>Text Color</a:t>
            </a:r>
          </a:p>
        </p:txBody>
      </p:sp>
    </p:spTree>
    <p:custDataLst>
      <p:tags r:id="rId33"/>
    </p:custDataLst>
    <p:extLst>
      <p:ext uri="{BB962C8B-B14F-4D97-AF65-F5344CB8AC3E}">
        <p14:creationId xmlns:p14="http://schemas.microsoft.com/office/powerpoint/2010/main" val="18022057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hf hdr="0" ftr="0" dt="0"/>
  <p:txStyles>
    <p:titleStyle>
      <a:lvl1pPr algn="l" defTabSz="914446" rtl="0" eaLnBrk="1" latinLnBrk="0" hangingPunct="1">
        <a:lnSpc>
          <a:spcPct val="90000"/>
        </a:lnSpc>
        <a:spcBef>
          <a:spcPct val="0"/>
        </a:spcBef>
        <a:buNone/>
        <a:defRPr sz="2400" b="1" kern="1200">
          <a:solidFill>
            <a:schemeClr val="bg1"/>
          </a:solidFill>
          <a:latin typeface="+mj-lt"/>
          <a:ea typeface="Tahoma" panose="020B0604030504040204" pitchFamily="34" charset="0"/>
          <a:cs typeface="Tahoma" panose="020B0604030504040204" pitchFamily="34" charset="0"/>
        </a:defRPr>
      </a:lvl1pPr>
    </p:titleStyle>
    <p:body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6084">
          <p15:clr>
            <a:srgbClr val="F26B43"/>
          </p15:clr>
        </p15:guide>
        <p15:guide id="6" pos="896">
          <p15:clr>
            <a:srgbClr val="F26B43"/>
          </p15:clr>
        </p15:guide>
        <p15:guide id="9" pos="10620">
          <p15:clr>
            <a:srgbClr val="F26B43"/>
          </p15:clr>
        </p15:guide>
        <p15:guide id="10" pos="5760">
          <p15:clr>
            <a:srgbClr val="F26B43"/>
          </p15:clr>
        </p15:guide>
        <p15:guide id="11" orient="horz" pos="15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20.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hyperlink" Target="https://commons.wikimedia.org/wiki/File:Rl_agent.png" TargetMode="Externa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3.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www.pexels.com/photo/portrait-of-a-dog-257540/" TargetMode="External"/><Relationship Id="rId5" Type="http://schemas.openxmlformats.org/officeDocument/2006/relationships/hyperlink" Target="https://www.pexels.com/photo/grey-and-white-short-fur-cat-104827/" TargetMode="Externa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kaggle.com/datasets"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archive.ics.uci.edu/ml/datasets.php"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0.png"/><Relationship Id="rId7" Type="http://schemas.openxmlformats.org/officeDocument/2006/relationships/image" Target="../media/image3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www-bcf.usc.edu/~gareth/ISL/ISLR%20Seventh%20Printing.pdf" TargetMode="External"/><Relationship Id="rId5" Type="http://schemas.openxmlformats.org/officeDocument/2006/relationships/image" Target="../media/image36.png"/><Relationship Id="rId4" Type="http://schemas.openxmlformats.org/officeDocument/2006/relationships/hyperlink" Target="http://www.cs.huji.ac.il/~shais/UnderstandingMachineLearning/understanding-machine-learning-theory-algorithms.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9.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0.png"/><Relationship Id="rId7" Type="http://schemas.openxmlformats.org/officeDocument/2006/relationships/image" Target="../media/image3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0.png"/><Relationship Id="rId4" Type="http://schemas.openxmlformats.org/officeDocument/2006/relationships/image" Target="../media/image360.pn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0.png"/><Relationship Id="rId7" Type="http://schemas.openxmlformats.org/officeDocument/2006/relationships/image" Target="../media/image4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docs.google.com/document/d/1SHsGvNu752eBrBessQlwR9dnZkZDrmIRqF3YfDJKuK8/edit?usp=sharing" TargetMode="External"/><Relationship Id="rId5" Type="http://schemas.openxmlformats.org/officeDocument/2006/relationships/hyperlink" Target="https://chatgpt.com/" TargetMode="Externa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docs.google.com/document/d/11UrUkgKpuyLaELPRmSHgZ3LBlzGfWfoqycriMCWstLk/edit?usp=sharing"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docs.google.com/document/d/1SHsGvNu752eBrBessQlwR9dnZkZDrmIRqF3YfDJKuK8/edit?usp=sharing" TargetMode="External"/><Relationship Id="rId5" Type="http://schemas.openxmlformats.org/officeDocument/2006/relationships/hyperlink" Target="https://chatgpt.com/" TargetMode="Externa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s://www.flickr.com/photos/mikemacmarketing/30212411048"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s://pixabay.com/en/neural-network-thought-mind-mental-3816319/" TargetMode="Externa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AF529F-B86A-83C8-478E-307AC30917EC}"/>
              </a:ext>
            </a:extLst>
          </p:cNvPr>
          <p:cNvPicPr>
            <a:picLocks noChangeAspect="1"/>
          </p:cNvPicPr>
          <p:nvPr/>
        </p:nvPicPr>
        <p:blipFill>
          <a:blip r:embed="rId2"/>
          <a:stretch>
            <a:fillRect/>
          </a:stretch>
        </p:blipFill>
        <p:spPr>
          <a:xfrm>
            <a:off x="-1" y="0"/>
            <a:ext cx="12208595" cy="6863743"/>
          </a:xfrm>
          <a:prstGeom prst="rect">
            <a:avLst/>
          </a:prstGeom>
        </p:spPr>
      </p:pic>
      <p:sp>
        <p:nvSpPr>
          <p:cNvPr id="4" name="Rectangle 3">
            <a:extLst>
              <a:ext uri="{FF2B5EF4-FFF2-40B4-BE49-F238E27FC236}">
                <a16:creationId xmlns:a16="http://schemas.microsoft.com/office/drawing/2014/main" id="{8C403872-6FAD-0F11-5844-575593A583D8}"/>
              </a:ext>
            </a:extLst>
          </p:cNvPr>
          <p:cNvSpPr/>
          <p:nvPr/>
        </p:nvSpPr>
        <p:spPr>
          <a:xfrm>
            <a:off x="359229" y="238636"/>
            <a:ext cx="4743450" cy="1938992"/>
          </a:xfrm>
          <a:prstGeom prst="rect">
            <a:avLst/>
          </a:prstGeom>
        </p:spPr>
        <p:txBody>
          <a:bodyPr wrap="square">
            <a:spAutoFit/>
          </a:bodyPr>
          <a:lstStyle/>
          <a:p>
            <a:r>
              <a:rPr lang="en-US" sz="4000" b="1" dirty="0">
                <a:solidFill>
                  <a:schemeClr val="bg1"/>
                </a:solidFill>
                <a:latin typeface="Montserrat" charset="0"/>
                <a:ea typeface="Montserrat" charset="0"/>
                <a:cs typeface="Montserrat" charset="0"/>
              </a:rPr>
              <a:t>FINANCIAL PREDICTION USING ML</a:t>
            </a:r>
          </a:p>
        </p:txBody>
      </p:sp>
      <p:pic>
        <p:nvPicPr>
          <p:cNvPr id="6" name="Picture 5">
            <a:extLst>
              <a:ext uri="{FF2B5EF4-FFF2-40B4-BE49-F238E27FC236}">
                <a16:creationId xmlns:a16="http://schemas.microsoft.com/office/drawing/2014/main" id="{8F922CCA-AE82-A418-52D1-CBC82BEC14DD}"/>
              </a:ext>
            </a:extLst>
          </p:cNvPr>
          <p:cNvPicPr>
            <a:picLocks noChangeAspect="1"/>
          </p:cNvPicPr>
          <p:nvPr/>
        </p:nvPicPr>
        <p:blipFill>
          <a:blip r:embed="rId3"/>
          <a:stretch>
            <a:fillRect/>
          </a:stretch>
        </p:blipFill>
        <p:spPr>
          <a:xfrm>
            <a:off x="134842" y="5586363"/>
            <a:ext cx="3856133" cy="1065672"/>
          </a:xfrm>
          <a:prstGeom prst="rect">
            <a:avLst/>
          </a:prstGeom>
        </p:spPr>
      </p:pic>
    </p:spTree>
    <p:extLst>
      <p:ext uri="{BB962C8B-B14F-4D97-AF65-F5344CB8AC3E}">
        <p14:creationId xmlns:p14="http://schemas.microsoft.com/office/powerpoint/2010/main" val="2270711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D8D73-20D9-751D-758B-1BE3ED13022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8B909C0-90BE-CF48-5894-298D4B9346F3}"/>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77698D99-3A46-6E1C-C268-93AD7F4130DE}"/>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A15937D9-FF07-7365-E1F1-B30AA153BFF0}"/>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Machine Learning: Unsupervised Learning</a:t>
            </a:r>
          </a:p>
        </p:txBody>
      </p:sp>
      <p:sp>
        <p:nvSpPr>
          <p:cNvPr id="9" name="TextBox 8">
            <a:extLst>
              <a:ext uri="{FF2B5EF4-FFF2-40B4-BE49-F238E27FC236}">
                <a16:creationId xmlns:a16="http://schemas.microsoft.com/office/drawing/2014/main" id="{A387AAD1-B106-2B77-11B5-CE35C5E9974C}"/>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4" name="Content Placeholder 2">
            <a:extLst>
              <a:ext uri="{FF2B5EF4-FFF2-40B4-BE49-F238E27FC236}">
                <a16:creationId xmlns:a16="http://schemas.microsoft.com/office/drawing/2014/main" id="{AB83D789-D5AD-3955-C842-02CC01A6AD0B}"/>
              </a:ext>
            </a:extLst>
          </p:cNvPr>
          <p:cNvSpPr>
            <a:spLocks noGrp="1"/>
          </p:cNvSpPr>
          <p:nvPr>
            <p:ph idx="1"/>
          </p:nvPr>
        </p:nvSpPr>
        <p:spPr>
          <a:xfrm>
            <a:off x="203851" y="860165"/>
            <a:ext cx="11481719" cy="731098"/>
          </a:xfrm>
        </p:spPr>
        <p:txBody>
          <a:bodyPr vert="horz" wrap="square" lIns="91440" tIns="45720" rIns="91440" bIns="45720" rtlCol="0">
            <a:spAutoFit/>
          </a:bodyPr>
          <a:lstStyle/>
          <a:p>
            <a:pPr marL="285764" indent="-285764"/>
            <a:r>
              <a:rPr lang="en-US" sz="1800" dirty="0">
                <a:latin typeface="Montserrat" charset="0"/>
              </a:rPr>
              <a:t>Unsupervised learning is a machine learning approach where algorithms analyze and identify patterns in datasets without predefined labels.</a:t>
            </a:r>
            <a:endParaRPr lang="en-CA" sz="1800" dirty="0">
              <a:latin typeface="Montserrat" charset="0"/>
            </a:endParaRPr>
          </a:p>
        </p:txBody>
      </p:sp>
      <p:sp>
        <p:nvSpPr>
          <p:cNvPr id="10" name="Rounded Rectangle 8">
            <a:extLst>
              <a:ext uri="{FF2B5EF4-FFF2-40B4-BE49-F238E27FC236}">
                <a16:creationId xmlns:a16="http://schemas.microsoft.com/office/drawing/2014/main" id="{E8A876CB-A201-E067-F501-C7BA159E1DD5}"/>
              </a:ext>
            </a:extLst>
          </p:cNvPr>
          <p:cNvSpPr/>
          <p:nvPr/>
        </p:nvSpPr>
        <p:spPr>
          <a:xfrm>
            <a:off x="4552438" y="3016506"/>
            <a:ext cx="2253199" cy="1217108"/>
          </a:xfrm>
          <a:prstGeom prst="roundRect">
            <a:avLst/>
          </a:prstGeom>
          <a:solidFill>
            <a:srgbClr val="D56E4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CA" sz="1600" b="1" dirty="0">
                <a:solidFill>
                  <a:srgbClr val="000000"/>
                </a:solidFill>
                <a:latin typeface="Montserrat" panose="00000500000000000000" pitchFamily="2" charset="0"/>
              </a:rPr>
              <a:t>Unsupervised Machine Learning Model</a:t>
            </a:r>
          </a:p>
        </p:txBody>
      </p:sp>
      <p:sp>
        <p:nvSpPr>
          <p:cNvPr id="11" name="Right Arrow 11">
            <a:extLst>
              <a:ext uri="{FF2B5EF4-FFF2-40B4-BE49-F238E27FC236}">
                <a16:creationId xmlns:a16="http://schemas.microsoft.com/office/drawing/2014/main" id="{5CD6DF32-FD87-7B8B-AA19-7E51BA68125A}"/>
              </a:ext>
            </a:extLst>
          </p:cNvPr>
          <p:cNvSpPr/>
          <p:nvPr/>
        </p:nvSpPr>
        <p:spPr>
          <a:xfrm>
            <a:off x="6895315" y="3348810"/>
            <a:ext cx="1464814" cy="533400"/>
          </a:xfrm>
          <a:prstGeom prst="rightArrow">
            <a:avLst/>
          </a:prstGeom>
          <a:solidFill>
            <a:srgbClr val="0C1752"/>
          </a:solidFill>
          <a:ln>
            <a:solidFill>
              <a:srgbClr val="0C1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2" name="Right Arrow 25">
            <a:extLst>
              <a:ext uri="{FF2B5EF4-FFF2-40B4-BE49-F238E27FC236}">
                <a16:creationId xmlns:a16="http://schemas.microsoft.com/office/drawing/2014/main" id="{45A92664-004E-0290-E4A6-8A132F871A9A}"/>
              </a:ext>
            </a:extLst>
          </p:cNvPr>
          <p:cNvSpPr/>
          <p:nvPr/>
        </p:nvSpPr>
        <p:spPr>
          <a:xfrm>
            <a:off x="2952311" y="3389344"/>
            <a:ext cx="1563719" cy="503223"/>
          </a:xfrm>
          <a:prstGeom prst="rightArrow">
            <a:avLst/>
          </a:prstGeom>
          <a:solidFill>
            <a:srgbClr val="0C1752"/>
          </a:solidFill>
          <a:ln>
            <a:solidFill>
              <a:srgbClr val="0C1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3" name="Rounded Rectangle 1">
            <a:extLst>
              <a:ext uri="{FF2B5EF4-FFF2-40B4-BE49-F238E27FC236}">
                <a16:creationId xmlns:a16="http://schemas.microsoft.com/office/drawing/2014/main" id="{91470DA9-A23C-F2AD-D010-6B52FADA38E0}"/>
              </a:ext>
            </a:extLst>
          </p:cNvPr>
          <p:cNvSpPr/>
          <p:nvPr/>
        </p:nvSpPr>
        <p:spPr>
          <a:xfrm>
            <a:off x="1985389" y="3098422"/>
            <a:ext cx="152400" cy="238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4" name="Rounded Rectangle 26">
            <a:extLst>
              <a:ext uri="{FF2B5EF4-FFF2-40B4-BE49-F238E27FC236}">
                <a16:creationId xmlns:a16="http://schemas.microsoft.com/office/drawing/2014/main" id="{2570B1A1-BD80-0345-D220-DEC42698C698}"/>
              </a:ext>
            </a:extLst>
          </p:cNvPr>
          <p:cNvSpPr/>
          <p:nvPr/>
        </p:nvSpPr>
        <p:spPr>
          <a:xfrm>
            <a:off x="2085834" y="3462031"/>
            <a:ext cx="173970" cy="2643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5" name="Rounded Rectangle 27">
            <a:extLst>
              <a:ext uri="{FF2B5EF4-FFF2-40B4-BE49-F238E27FC236}">
                <a16:creationId xmlns:a16="http://schemas.microsoft.com/office/drawing/2014/main" id="{861395CB-CA6A-E641-ECBB-39C25959E001}"/>
              </a:ext>
            </a:extLst>
          </p:cNvPr>
          <p:cNvSpPr/>
          <p:nvPr/>
        </p:nvSpPr>
        <p:spPr>
          <a:xfrm>
            <a:off x="2227467" y="3196549"/>
            <a:ext cx="271623" cy="26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6" name="Rounded Rectangle 28">
            <a:extLst>
              <a:ext uri="{FF2B5EF4-FFF2-40B4-BE49-F238E27FC236}">
                <a16:creationId xmlns:a16="http://schemas.microsoft.com/office/drawing/2014/main" id="{D1E1F7D1-9140-1A64-EA3D-59358D825E2F}"/>
              </a:ext>
            </a:extLst>
          </p:cNvPr>
          <p:cNvSpPr/>
          <p:nvPr/>
        </p:nvSpPr>
        <p:spPr>
          <a:xfrm>
            <a:off x="2162446" y="3823339"/>
            <a:ext cx="239359" cy="692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7" name="Rounded Rectangle 29">
            <a:extLst>
              <a:ext uri="{FF2B5EF4-FFF2-40B4-BE49-F238E27FC236}">
                <a16:creationId xmlns:a16="http://schemas.microsoft.com/office/drawing/2014/main" id="{17BEE9B8-BCCA-2A3D-AA31-32514997769B}"/>
              </a:ext>
            </a:extLst>
          </p:cNvPr>
          <p:cNvSpPr/>
          <p:nvPr/>
        </p:nvSpPr>
        <p:spPr>
          <a:xfrm>
            <a:off x="1457443" y="3118967"/>
            <a:ext cx="152400" cy="238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8" name="Rounded Rectangle 30">
            <a:extLst>
              <a:ext uri="{FF2B5EF4-FFF2-40B4-BE49-F238E27FC236}">
                <a16:creationId xmlns:a16="http://schemas.microsoft.com/office/drawing/2014/main" id="{1781A432-7E8F-3F57-5400-9CAA14BF6D48}"/>
              </a:ext>
            </a:extLst>
          </p:cNvPr>
          <p:cNvSpPr/>
          <p:nvPr/>
        </p:nvSpPr>
        <p:spPr>
          <a:xfrm>
            <a:off x="1718299" y="2964025"/>
            <a:ext cx="228599" cy="1438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9" name="Rounded Rectangle 31">
            <a:extLst>
              <a:ext uri="{FF2B5EF4-FFF2-40B4-BE49-F238E27FC236}">
                <a16:creationId xmlns:a16="http://schemas.microsoft.com/office/drawing/2014/main" id="{BC22E497-26AF-0871-F850-5A770990AE96}"/>
              </a:ext>
            </a:extLst>
          </p:cNvPr>
          <p:cNvSpPr/>
          <p:nvPr/>
        </p:nvSpPr>
        <p:spPr>
          <a:xfrm>
            <a:off x="1744493" y="3212431"/>
            <a:ext cx="263245" cy="238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20" name="5-Point Star 3">
            <a:extLst>
              <a:ext uri="{FF2B5EF4-FFF2-40B4-BE49-F238E27FC236}">
                <a16:creationId xmlns:a16="http://schemas.microsoft.com/office/drawing/2014/main" id="{1A39043B-9A1D-ED17-D16E-4F496674C0C0}"/>
              </a:ext>
            </a:extLst>
          </p:cNvPr>
          <p:cNvSpPr/>
          <p:nvPr/>
        </p:nvSpPr>
        <p:spPr>
          <a:xfrm>
            <a:off x="1836236" y="4139012"/>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21" name="5-Point Star 32">
            <a:extLst>
              <a:ext uri="{FF2B5EF4-FFF2-40B4-BE49-F238E27FC236}">
                <a16:creationId xmlns:a16="http://schemas.microsoft.com/office/drawing/2014/main" id="{F6F53817-E7EC-6B9F-6E63-17AD16C086F0}"/>
              </a:ext>
            </a:extLst>
          </p:cNvPr>
          <p:cNvSpPr/>
          <p:nvPr/>
        </p:nvSpPr>
        <p:spPr>
          <a:xfrm>
            <a:off x="2137789" y="4050881"/>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22" name="5-Point Star 33">
            <a:extLst>
              <a:ext uri="{FF2B5EF4-FFF2-40B4-BE49-F238E27FC236}">
                <a16:creationId xmlns:a16="http://schemas.microsoft.com/office/drawing/2014/main" id="{3EECD16E-675D-1E9A-4AD2-7404395346C9}"/>
              </a:ext>
            </a:extLst>
          </p:cNvPr>
          <p:cNvSpPr/>
          <p:nvPr/>
        </p:nvSpPr>
        <p:spPr>
          <a:xfrm>
            <a:off x="1550476" y="3011971"/>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23" name="5-Point Star 34">
            <a:extLst>
              <a:ext uri="{FF2B5EF4-FFF2-40B4-BE49-F238E27FC236}">
                <a16:creationId xmlns:a16="http://schemas.microsoft.com/office/drawing/2014/main" id="{4F15FBD0-7B25-D694-FA49-468AAB77722D}"/>
              </a:ext>
            </a:extLst>
          </p:cNvPr>
          <p:cNvSpPr/>
          <p:nvPr/>
        </p:nvSpPr>
        <p:spPr>
          <a:xfrm>
            <a:off x="1874892" y="3343954"/>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24" name="5-Point Star 35">
            <a:extLst>
              <a:ext uri="{FF2B5EF4-FFF2-40B4-BE49-F238E27FC236}">
                <a16:creationId xmlns:a16="http://schemas.microsoft.com/office/drawing/2014/main" id="{3C95BB2D-F9F6-4EDA-2998-F924D5507758}"/>
              </a:ext>
            </a:extLst>
          </p:cNvPr>
          <p:cNvSpPr/>
          <p:nvPr/>
        </p:nvSpPr>
        <p:spPr>
          <a:xfrm>
            <a:off x="2408611" y="3159251"/>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25" name="5-Point Star 36">
            <a:extLst>
              <a:ext uri="{FF2B5EF4-FFF2-40B4-BE49-F238E27FC236}">
                <a16:creationId xmlns:a16="http://schemas.microsoft.com/office/drawing/2014/main" id="{A8F3FB31-A5BA-5A73-66FE-77BC0F39A7C4}"/>
              </a:ext>
            </a:extLst>
          </p:cNvPr>
          <p:cNvSpPr/>
          <p:nvPr/>
        </p:nvSpPr>
        <p:spPr>
          <a:xfrm>
            <a:off x="1212290" y="3599947"/>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26" name="5-Point Star 37">
            <a:extLst>
              <a:ext uri="{FF2B5EF4-FFF2-40B4-BE49-F238E27FC236}">
                <a16:creationId xmlns:a16="http://schemas.microsoft.com/office/drawing/2014/main" id="{08D7D716-B8A2-4255-D328-2A8706EB8854}"/>
              </a:ext>
            </a:extLst>
          </p:cNvPr>
          <p:cNvSpPr/>
          <p:nvPr/>
        </p:nvSpPr>
        <p:spPr>
          <a:xfrm>
            <a:off x="1483112" y="2708317"/>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27" name="Oval 26">
            <a:extLst>
              <a:ext uri="{FF2B5EF4-FFF2-40B4-BE49-F238E27FC236}">
                <a16:creationId xmlns:a16="http://schemas.microsoft.com/office/drawing/2014/main" id="{17D3B0B9-E1DA-E83C-58A5-812B21704BCB}"/>
              </a:ext>
            </a:extLst>
          </p:cNvPr>
          <p:cNvSpPr/>
          <p:nvPr/>
        </p:nvSpPr>
        <p:spPr>
          <a:xfrm>
            <a:off x="1680590" y="3462031"/>
            <a:ext cx="155647" cy="26431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28" name="Oval 27">
            <a:extLst>
              <a:ext uri="{FF2B5EF4-FFF2-40B4-BE49-F238E27FC236}">
                <a16:creationId xmlns:a16="http://schemas.microsoft.com/office/drawing/2014/main" id="{37B3F198-E471-9477-ECED-05BDC419B90A}"/>
              </a:ext>
            </a:extLst>
          </p:cNvPr>
          <p:cNvSpPr/>
          <p:nvPr/>
        </p:nvSpPr>
        <p:spPr>
          <a:xfrm>
            <a:off x="1889281" y="3352588"/>
            <a:ext cx="146023" cy="16886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29" name="Oval 28">
            <a:extLst>
              <a:ext uri="{FF2B5EF4-FFF2-40B4-BE49-F238E27FC236}">
                <a16:creationId xmlns:a16="http://schemas.microsoft.com/office/drawing/2014/main" id="{382132EA-449C-4093-A09E-FD615CC9B8FB}"/>
              </a:ext>
            </a:extLst>
          </p:cNvPr>
          <p:cNvSpPr/>
          <p:nvPr/>
        </p:nvSpPr>
        <p:spPr>
          <a:xfrm>
            <a:off x="2293610" y="3623493"/>
            <a:ext cx="146023" cy="16886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30" name="Oval 29">
            <a:extLst>
              <a:ext uri="{FF2B5EF4-FFF2-40B4-BE49-F238E27FC236}">
                <a16:creationId xmlns:a16="http://schemas.microsoft.com/office/drawing/2014/main" id="{E730BECF-172E-F6DC-94BD-9C86A0178A53}"/>
              </a:ext>
            </a:extLst>
          </p:cNvPr>
          <p:cNvSpPr/>
          <p:nvPr/>
        </p:nvSpPr>
        <p:spPr>
          <a:xfrm>
            <a:off x="1729071" y="2802804"/>
            <a:ext cx="146023" cy="16886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31" name="Oval 30">
            <a:extLst>
              <a:ext uri="{FF2B5EF4-FFF2-40B4-BE49-F238E27FC236}">
                <a16:creationId xmlns:a16="http://schemas.microsoft.com/office/drawing/2014/main" id="{98D0182E-08D8-AE26-AB16-ABE03F49741E}"/>
              </a:ext>
            </a:extLst>
          </p:cNvPr>
          <p:cNvSpPr/>
          <p:nvPr/>
        </p:nvSpPr>
        <p:spPr>
          <a:xfrm>
            <a:off x="1547617" y="3363240"/>
            <a:ext cx="146023" cy="16886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32" name="Oval 31">
            <a:extLst>
              <a:ext uri="{FF2B5EF4-FFF2-40B4-BE49-F238E27FC236}">
                <a16:creationId xmlns:a16="http://schemas.microsoft.com/office/drawing/2014/main" id="{FC646D91-A7E6-F788-DE19-4E6CFEFBD87C}"/>
              </a:ext>
            </a:extLst>
          </p:cNvPr>
          <p:cNvSpPr/>
          <p:nvPr/>
        </p:nvSpPr>
        <p:spPr>
          <a:xfrm>
            <a:off x="2025284" y="3116570"/>
            <a:ext cx="146023" cy="16886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33" name="Oval 32">
            <a:extLst>
              <a:ext uri="{FF2B5EF4-FFF2-40B4-BE49-F238E27FC236}">
                <a16:creationId xmlns:a16="http://schemas.microsoft.com/office/drawing/2014/main" id="{E302CEC8-BF3F-600F-1804-48AA6F09401C}"/>
              </a:ext>
            </a:extLst>
          </p:cNvPr>
          <p:cNvSpPr/>
          <p:nvPr/>
        </p:nvSpPr>
        <p:spPr>
          <a:xfrm>
            <a:off x="1203918" y="3252242"/>
            <a:ext cx="274395" cy="20511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34" name="Cross 33">
            <a:extLst>
              <a:ext uri="{FF2B5EF4-FFF2-40B4-BE49-F238E27FC236}">
                <a16:creationId xmlns:a16="http://schemas.microsoft.com/office/drawing/2014/main" id="{1539F8DC-02F3-23E7-A44E-44AC0AD3DBF3}"/>
              </a:ext>
            </a:extLst>
          </p:cNvPr>
          <p:cNvSpPr/>
          <p:nvPr/>
        </p:nvSpPr>
        <p:spPr>
          <a:xfrm>
            <a:off x="1836237" y="3892567"/>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35" name="Cross 34">
            <a:extLst>
              <a:ext uri="{FF2B5EF4-FFF2-40B4-BE49-F238E27FC236}">
                <a16:creationId xmlns:a16="http://schemas.microsoft.com/office/drawing/2014/main" id="{411DEC4C-7B1C-8C59-3BEA-C9E101D53498}"/>
              </a:ext>
            </a:extLst>
          </p:cNvPr>
          <p:cNvSpPr/>
          <p:nvPr/>
        </p:nvSpPr>
        <p:spPr>
          <a:xfrm>
            <a:off x="2449733" y="3839791"/>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36" name="Cross 35">
            <a:extLst>
              <a:ext uri="{FF2B5EF4-FFF2-40B4-BE49-F238E27FC236}">
                <a16:creationId xmlns:a16="http://schemas.microsoft.com/office/drawing/2014/main" id="{F1ABB816-11AC-0FA1-93FD-E02D3F8915FF}"/>
              </a:ext>
            </a:extLst>
          </p:cNvPr>
          <p:cNvSpPr/>
          <p:nvPr/>
        </p:nvSpPr>
        <p:spPr>
          <a:xfrm>
            <a:off x="1314913" y="2813689"/>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37" name="Cross 36">
            <a:extLst>
              <a:ext uri="{FF2B5EF4-FFF2-40B4-BE49-F238E27FC236}">
                <a16:creationId xmlns:a16="http://schemas.microsoft.com/office/drawing/2014/main" id="{EFBECC3F-5FDF-1C10-002F-8E087DCD6130}"/>
              </a:ext>
            </a:extLst>
          </p:cNvPr>
          <p:cNvSpPr/>
          <p:nvPr/>
        </p:nvSpPr>
        <p:spPr>
          <a:xfrm>
            <a:off x="1928409" y="2760913"/>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38" name="Cross 37">
            <a:extLst>
              <a:ext uri="{FF2B5EF4-FFF2-40B4-BE49-F238E27FC236}">
                <a16:creationId xmlns:a16="http://schemas.microsoft.com/office/drawing/2014/main" id="{02986AE7-D22B-2E17-2FAE-D7651F7E7DFF}"/>
              </a:ext>
            </a:extLst>
          </p:cNvPr>
          <p:cNvSpPr/>
          <p:nvPr/>
        </p:nvSpPr>
        <p:spPr>
          <a:xfrm>
            <a:off x="1533631" y="4340791"/>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39" name="Cross 38">
            <a:extLst>
              <a:ext uri="{FF2B5EF4-FFF2-40B4-BE49-F238E27FC236}">
                <a16:creationId xmlns:a16="http://schemas.microsoft.com/office/drawing/2014/main" id="{D3CF0B76-5BFC-A699-E458-32E98EAD2575}"/>
              </a:ext>
            </a:extLst>
          </p:cNvPr>
          <p:cNvSpPr/>
          <p:nvPr/>
        </p:nvSpPr>
        <p:spPr>
          <a:xfrm>
            <a:off x="2147127" y="4288015"/>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40" name="Cross 39">
            <a:extLst>
              <a:ext uri="{FF2B5EF4-FFF2-40B4-BE49-F238E27FC236}">
                <a16:creationId xmlns:a16="http://schemas.microsoft.com/office/drawing/2014/main" id="{E0A9BCD1-AD55-93FA-DD61-1D58AF7C31AF}"/>
              </a:ext>
            </a:extLst>
          </p:cNvPr>
          <p:cNvSpPr/>
          <p:nvPr/>
        </p:nvSpPr>
        <p:spPr>
          <a:xfrm>
            <a:off x="8724635" y="2418556"/>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41" name="Cross 40">
            <a:extLst>
              <a:ext uri="{FF2B5EF4-FFF2-40B4-BE49-F238E27FC236}">
                <a16:creationId xmlns:a16="http://schemas.microsoft.com/office/drawing/2014/main" id="{C173E6F9-0B03-EC4E-BD96-9F69B2EA4102}"/>
              </a:ext>
            </a:extLst>
          </p:cNvPr>
          <p:cNvSpPr/>
          <p:nvPr/>
        </p:nvSpPr>
        <p:spPr>
          <a:xfrm>
            <a:off x="9338131" y="2365780"/>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42" name="Cross 41">
            <a:extLst>
              <a:ext uri="{FF2B5EF4-FFF2-40B4-BE49-F238E27FC236}">
                <a16:creationId xmlns:a16="http://schemas.microsoft.com/office/drawing/2014/main" id="{CD233BA6-7FE8-3497-D16D-18C12C9A35E5}"/>
              </a:ext>
            </a:extLst>
          </p:cNvPr>
          <p:cNvSpPr/>
          <p:nvPr/>
        </p:nvSpPr>
        <p:spPr>
          <a:xfrm>
            <a:off x="8360129" y="2227779"/>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43" name="Cross 42">
            <a:extLst>
              <a:ext uri="{FF2B5EF4-FFF2-40B4-BE49-F238E27FC236}">
                <a16:creationId xmlns:a16="http://schemas.microsoft.com/office/drawing/2014/main" id="{32F1ACA7-CBA4-341E-6193-873A5DC0700F}"/>
              </a:ext>
            </a:extLst>
          </p:cNvPr>
          <p:cNvSpPr/>
          <p:nvPr/>
        </p:nvSpPr>
        <p:spPr>
          <a:xfrm>
            <a:off x="8973625" y="2175003"/>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44" name="Cross 43">
            <a:extLst>
              <a:ext uri="{FF2B5EF4-FFF2-40B4-BE49-F238E27FC236}">
                <a16:creationId xmlns:a16="http://schemas.microsoft.com/office/drawing/2014/main" id="{CC417199-C630-337D-267E-3479B4A1118D}"/>
              </a:ext>
            </a:extLst>
          </p:cNvPr>
          <p:cNvSpPr/>
          <p:nvPr/>
        </p:nvSpPr>
        <p:spPr>
          <a:xfrm>
            <a:off x="8422029" y="2866780"/>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45" name="Cross 44">
            <a:extLst>
              <a:ext uri="{FF2B5EF4-FFF2-40B4-BE49-F238E27FC236}">
                <a16:creationId xmlns:a16="http://schemas.microsoft.com/office/drawing/2014/main" id="{FC33F876-5DBA-6349-A72C-51E27620A4BF}"/>
              </a:ext>
            </a:extLst>
          </p:cNvPr>
          <p:cNvSpPr/>
          <p:nvPr/>
        </p:nvSpPr>
        <p:spPr>
          <a:xfrm>
            <a:off x="9035525" y="2814004"/>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46" name="Oval 45">
            <a:extLst>
              <a:ext uri="{FF2B5EF4-FFF2-40B4-BE49-F238E27FC236}">
                <a16:creationId xmlns:a16="http://schemas.microsoft.com/office/drawing/2014/main" id="{6E5D4954-52D7-6F4D-FEE8-E29039697651}"/>
              </a:ext>
            </a:extLst>
          </p:cNvPr>
          <p:cNvSpPr/>
          <p:nvPr/>
        </p:nvSpPr>
        <p:spPr>
          <a:xfrm>
            <a:off x="8710192" y="4233614"/>
            <a:ext cx="155647" cy="26431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47" name="Oval 46">
            <a:extLst>
              <a:ext uri="{FF2B5EF4-FFF2-40B4-BE49-F238E27FC236}">
                <a16:creationId xmlns:a16="http://schemas.microsoft.com/office/drawing/2014/main" id="{9D75DEB9-B04E-4138-36A8-7527C48DAE70}"/>
              </a:ext>
            </a:extLst>
          </p:cNvPr>
          <p:cNvSpPr/>
          <p:nvPr/>
        </p:nvSpPr>
        <p:spPr>
          <a:xfrm>
            <a:off x="8918883" y="4124171"/>
            <a:ext cx="146023" cy="16886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48" name="Oval 47">
            <a:extLst>
              <a:ext uri="{FF2B5EF4-FFF2-40B4-BE49-F238E27FC236}">
                <a16:creationId xmlns:a16="http://schemas.microsoft.com/office/drawing/2014/main" id="{36668091-37CB-7284-9EB1-3D2357F8E6A4}"/>
              </a:ext>
            </a:extLst>
          </p:cNvPr>
          <p:cNvSpPr/>
          <p:nvPr/>
        </p:nvSpPr>
        <p:spPr>
          <a:xfrm>
            <a:off x="9323212" y="4395076"/>
            <a:ext cx="146023" cy="16886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49" name="Oval 48">
            <a:extLst>
              <a:ext uri="{FF2B5EF4-FFF2-40B4-BE49-F238E27FC236}">
                <a16:creationId xmlns:a16="http://schemas.microsoft.com/office/drawing/2014/main" id="{F9D23E7E-3B7F-2811-3802-05294748A68C}"/>
              </a:ext>
            </a:extLst>
          </p:cNvPr>
          <p:cNvSpPr/>
          <p:nvPr/>
        </p:nvSpPr>
        <p:spPr>
          <a:xfrm>
            <a:off x="8758673" y="3574387"/>
            <a:ext cx="146023" cy="16886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50" name="Oval 49">
            <a:extLst>
              <a:ext uri="{FF2B5EF4-FFF2-40B4-BE49-F238E27FC236}">
                <a16:creationId xmlns:a16="http://schemas.microsoft.com/office/drawing/2014/main" id="{AD8696CF-F1AC-F498-0F10-8FE2E4CB6BBC}"/>
              </a:ext>
            </a:extLst>
          </p:cNvPr>
          <p:cNvSpPr/>
          <p:nvPr/>
        </p:nvSpPr>
        <p:spPr>
          <a:xfrm>
            <a:off x="8577219" y="4134823"/>
            <a:ext cx="146023" cy="16886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51" name="Oval 50">
            <a:extLst>
              <a:ext uri="{FF2B5EF4-FFF2-40B4-BE49-F238E27FC236}">
                <a16:creationId xmlns:a16="http://schemas.microsoft.com/office/drawing/2014/main" id="{596CAA13-2FB8-433C-7F2D-2854AB6DDA9F}"/>
              </a:ext>
            </a:extLst>
          </p:cNvPr>
          <p:cNvSpPr/>
          <p:nvPr/>
        </p:nvSpPr>
        <p:spPr>
          <a:xfrm>
            <a:off x="9054886" y="3888153"/>
            <a:ext cx="146023" cy="16886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52" name="Oval 51">
            <a:extLst>
              <a:ext uri="{FF2B5EF4-FFF2-40B4-BE49-F238E27FC236}">
                <a16:creationId xmlns:a16="http://schemas.microsoft.com/office/drawing/2014/main" id="{C9C3A696-201E-BC25-7277-3A5398377FB9}"/>
              </a:ext>
            </a:extLst>
          </p:cNvPr>
          <p:cNvSpPr/>
          <p:nvPr/>
        </p:nvSpPr>
        <p:spPr>
          <a:xfrm>
            <a:off x="8233520" y="4023825"/>
            <a:ext cx="274395" cy="20511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53" name="5-Point Star 62">
            <a:extLst>
              <a:ext uri="{FF2B5EF4-FFF2-40B4-BE49-F238E27FC236}">
                <a16:creationId xmlns:a16="http://schemas.microsoft.com/office/drawing/2014/main" id="{37AA34F8-C335-B2C9-5BF4-313DB2EBEAFC}"/>
              </a:ext>
            </a:extLst>
          </p:cNvPr>
          <p:cNvSpPr/>
          <p:nvPr/>
        </p:nvSpPr>
        <p:spPr>
          <a:xfrm>
            <a:off x="8234776" y="5547173"/>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54" name="5-Point Star 63">
            <a:extLst>
              <a:ext uri="{FF2B5EF4-FFF2-40B4-BE49-F238E27FC236}">
                <a16:creationId xmlns:a16="http://schemas.microsoft.com/office/drawing/2014/main" id="{4BD892FB-7258-8706-6D87-64AFC6210ED0}"/>
              </a:ext>
            </a:extLst>
          </p:cNvPr>
          <p:cNvSpPr/>
          <p:nvPr/>
        </p:nvSpPr>
        <p:spPr>
          <a:xfrm>
            <a:off x="8536329" y="5459042"/>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55" name="5-Point Star 64">
            <a:extLst>
              <a:ext uri="{FF2B5EF4-FFF2-40B4-BE49-F238E27FC236}">
                <a16:creationId xmlns:a16="http://schemas.microsoft.com/office/drawing/2014/main" id="{0108BF68-898F-8D44-E70C-54D1F30BC538}"/>
              </a:ext>
            </a:extLst>
          </p:cNvPr>
          <p:cNvSpPr/>
          <p:nvPr/>
        </p:nvSpPr>
        <p:spPr>
          <a:xfrm>
            <a:off x="7927792" y="4948153"/>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56" name="5-Point Star 65">
            <a:extLst>
              <a:ext uri="{FF2B5EF4-FFF2-40B4-BE49-F238E27FC236}">
                <a16:creationId xmlns:a16="http://schemas.microsoft.com/office/drawing/2014/main" id="{E5D16E48-FDF0-8D99-FF4D-98AD1CD31BD6}"/>
              </a:ext>
            </a:extLst>
          </p:cNvPr>
          <p:cNvSpPr/>
          <p:nvPr/>
        </p:nvSpPr>
        <p:spPr>
          <a:xfrm>
            <a:off x="8252208" y="5280136"/>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57" name="5-Point Star 66">
            <a:extLst>
              <a:ext uri="{FF2B5EF4-FFF2-40B4-BE49-F238E27FC236}">
                <a16:creationId xmlns:a16="http://schemas.microsoft.com/office/drawing/2014/main" id="{5689F448-7C65-2FE5-0867-968FCA8D5BD0}"/>
              </a:ext>
            </a:extLst>
          </p:cNvPr>
          <p:cNvSpPr/>
          <p:nvPr/>
        </p:nvSpPr>
        <p:spPr>
          <a:xfrm>
            <a:off x="8785927" y="5095433"/>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58" name="5-Point Star 67">
            <a:extLst>
              <a:ext uri="{FF2B5EF4-FFF2-40B4-BE49-F238E27FC236}">
                <a16:creationId xmlns:a16="http://schemas.microsoft.com/office/drawing/2014/main" id="{7B35C53C-5428-DDA6-5239-4AE236BEAC05}"/>
              </a:ext>
            </a:extLst>
          </p:cNvPr>
          <p:cNvSpPr/>
          <p:nvPr/>
        </p:nvSpPr>
        <p:spPr>
          <a:xfrm>
            <a:off x="7610830" y="5008108"/>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59" name="5-Point Star 68">
            <a:extLst>
              <a:ext uri="{FF2B5EF4-FFF2-40B4-BE49-F238E27FC236}">
                <a16:creationId xmlns:a16="http://schemas.microsoft.com/office/drawing/2014/main" id="{67D07667-2E2C-6BA7-0168-C8735B30539D}"/>
              </a:ext>
            </a:extLst>
          </p:cNvPr>
          <p:cNvSpPr/>
          <p:nvPr/>
        </p:nvSpPr>
        <p:spPr>
          <a:xfrm>
            <a:off x="7860428" y="4644499"/>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60" name="Rounded Rectangle 69">
            <a:extLst>
              <a:ext uri="{FF2B5EF4-FFF2-40B4-BE49-F238E27FC236}">
                <a16:creationId xmlns:a16="http://schemas.microsoft.com/office/drawing/2014/main" id="{CFBA733A-3EC7-E3A6-AE81-62E5B516E8EF}"/>
              </a:ext>
            </a:extLst>
          </p:cNvPr>
          <p:cNvSpPr/>
          <p:nvPr/>
        </p:nvSpPr>
        <p:spPr>
          <a:xfrm>
            <a:off x="10489819" y="3351966"/>
            <a:ext cx="152400" cy="238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61" name="Rounded Rectangle 70">
            <a:extLst>
              <a:ext uri="{FF2B5EF4-FFF2-40B4-BE49-F238E27FC236}">
                <a16:creationId xmlns:a16="http://schemas.microsoft.com/office/drawing/2014/main" id="{8FDD68E5-8112-18E1-6744-FC7135D27304}"/>
              </a:ext>
            </a:extLst>
          </p:cNvPr>
          <p:cNvSpPr/>
          <p:nvPr/>
        </p:nvSpPr>
        <p:spPr>
          <a:xfrm>
            <a:off x="10590264" y="3715576"/>
            <a:ext cx="173970" cy="2643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62" name="Rounded Rectangle 71">
            <a:extLst>
              <a:ext uri="{FF2B5EF4-FFF2-40B4-BE49-F238E27FC236}">
                <a16:creationId xmlns:a16="http://schemas.microsoft.com/office/drawing/2014/main" id="{06521E44-E0F9-F1DC-6174-EFEA640F1D66}"/>
              </a:ext>
            </a:extLst>
          </p:cNvPr>
          <p:cNvSpPr/>
          <p:nvPr/>
        </p:nvSpPr>
        <p:spPr>
          <a:xfrm>
            <a:off x="10731897" y="3450093"/>
            <a:ext cx="271623" cy="26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63" name="Rounded Rectangle 72">
            <a:extLst>
              <a:ext uri="{FF2B5EF4-FFF2-40B4-BE49-F238E27FC236}">
                <a16:creationId xmlns:a16="http://schemas.microsoft.com/office/drawing/2014/main" id="{6DC8C5D8-532B-BFF0-2EB7-A36385600DB6}"/>
              </a:ext>
            </a:extLst>
          </p:cNvPr>
          <p:cNvSpPr/>
          <p:nvPr/>
        </p:nvSpPr>
        <p:spPr>
          <a:xfrm>
            <a:off x="10666876" y="4076882"/>
            <a:ext cx="239359" cy="692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64" name="Rounded Rectangle 73">
            <a:extLst>
              <a:ext uri="{FF2B5EF4-FFF2-40B4-BE49-F238E27FC236}">
                <a16:creationId xmlns:a16="http://schemas.microsoft.com/office/drawing/2014/main" id="{FBA56B29-E1D2-C4E9-B1DD-59025B83A74A}"/>
              </a:ext>
            </a:extLst>
          </p:cNvPr>
          <p:cNvSpPr/>
          <p:nvPr/>
        </p:nvSpPr>
        <p:spPr>
          <a:xfrm>
            <a:off x="9961873" y="3372511"/>
            <a:ext cx="152400" cy="238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65" name="Rounded Rectangle 74">
            <a:extLst>
              <a:ext uri="{FF2B5EF4-FFF2-40B4-BE49-F238E27FC236}">
                <a16:creationId xmlns:a16="http://schemas.microsoft.com/office/drawing/2014/main" id="{A544B173-14C7-A5E7-ECE5-183F3C9215A5}"/>
              </a:ext>
            </a:extLst>
          </p:cNvPr>
          <p:cNvSpPr/>
          <p:nvPr/>
        </p:nvSpPr>
        <p:spPr>
          <a:xfrm>
            <a:off x="10222729" y="3217568"/>
            <a:ext cx="228599" cy="1438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66" name="Rounded Rectangle 75">
            <a:extLst>
              <a:ext uri="{FF2B5EF4-FFF2-40B4-BE49-F238E27FC236}">
                <a16:creationId xmlns:a16="http://schemas.microsoft.com/office/drawing/2014/main" id="{C7F3172A-E0DC-8D9B-0BE8-7C63AC25C9DC}"/>
              </a:ext>
            </a:extLst>
          </p:cNvPr>
          <p:cNvSpPr/>
          <p:nvPr/>
        </p:nvSpPr>
        <p:spPr>
          <a:xfrm>
            <a:off x="10248923" y="3465975"/>
            <a:ext cx="263245" cy="238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67" name="Rectangle 66">
            <a:extLst>
              <a:ext uri="{FF2B5EF4-FFF2-40B4-BE49-F238E27FC236}">
                <a16:creationId xmlns:a16="http://schemas.microsoft.com/office/drawing/2014/main" id="{6CBBD0A3-2B07-5303-A9E6-C73922AD6B90}"/>
              </a:ext>
            </a:extLst>
          </p:cNvPr>
          <p:cNvSpPr/>
          <p:nvPr/>
        </p:nvSpPr>
        <p:spPr>
          <a:xfrm>
            <a:off x="1016285" y="2238382"/>
            <a:ext cx="1745991" cy="379656"/>
          </a:xfrm>
          <a:prstGeom prst="rect">
            <a:avLst/>
          </a:prstGeom>
        </p:spPr>
        <p:txBody>
          <a:bodyPr wrap="none">
            <a:spAutoFit/>
          </a:bodyPr>
          <a:lstStyle/>
          <a:p>
            <a:pPr defTabSz="914446">
              <a:buSzPct val="120000"/>
            </a:pPr>
            <a:r>
              <a:rPr lang="en-US" sz="1867" b="1" dirty="0">
                <a:solidFill>
                  <a:srgbClr val="0C1752"/>
                </a:solidFill>
                <a:latin typeface="Montserrat" panose="00000500000000000000" pitchFamily="2" charset="0"/>
                <a:ea typeface="Arial" charset="0"/>
                <a:cs typeface="Arial" charset="0"/>
              </a:rPr>
              <a:t>INPUT DATA</a:t>
            </a:r>
          </a:p>
        </p:txBody>
      </p:sp>
      <p:sp>
        <p:nvSpPr>
          <p:cNvPr id="68" name="Rectangle 67">
            <a:extLst>
              <a:ext uri="{FF2B5EF4-FFF2-40B4-BE49-F238E27FC236}">
                <a16:creationId xmlns:a16="http://schemas.microsoft.com/office/drawing/2014/main" id="{3CDA7039-1B4E-4CE5-4700-E3FD3E0E69CB}"/>
              </a:ext>
            </a:extLst>
          </p:cNvPr>
          <p:cNvSpPr/>
          <p:nvPr/>
        </p:nvSpPr>
        <p:spPr>
          <a:xfrm>
            <a:off x="7794129" y="1640021"/>
            <a:ext cx="3376245" cy="379656"/>
          </a:xfrm>
          <a:prstGeom prst="rect">
            <a:avLst/>
          </a:prstGeom>
        </p:spPr>
        <p:txBody>
          <a:bodyPr wrap="none">
            <a:spAutoFit/>
          </a:bodyPr>
          <a:lstStyle/>
          <a:p>
            <a:pPr defTabSz="914446">
              <a:buSzPct val="120000"/>
            </a:pPr>
            <a:r>
              <a:rPr lang="en-US" sz="1867" b="1" dirty="0">
                <a:solidFill>
                  <a:srgbClr val="0C1752"/>
                </a:solidFill>
                <a:latin typeface="Montserrat" panose="00000500000000000000" pitchFamily="2" charset="0"/>
                <a:ea typeface="Arial" charset="0"/>
                <a:cs typeface="Arial" charset="0"/>
              </a:rPr>
              <a:t>OUTPUT DATA CLUSTERS</a:t>
            </a:r>
          </a:p>
        </p:txBody>
      </p:sp>
    </p:spTree>
    <p:extLst>
      <p:ext uri="{BB962C8B-B14F-4D97-AF65-F5344CB8AC3E}">
        <p14:creationId xmlns:p14="http://schemas.microsoft.com/office/powerpoint/2010/main" val="58431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anim calcmode="lin" valueType="num">
                                      <p:cBhvr additive="base">
                                        <p:cTn id="23" dur="500" fill="hold"/>
                                        <p:tgtEl>
                                          <p:spTgt spid="68"/>
                                        </p:tgtEl>
                                        <p:attrNameLst>
                                          <p:attrName>ppt_x</p:attrName>
                                        </p:attrNameLst>
                                      </p:cBhvr>
                                      <p:tavLst>
                                        <p:tav tm="0">
                                          <p:val>
                                            <p:strVal val="#ppt_x"/>
                                          </p:val>
                                        </p:tav>
                                        <p:tav tm="100000">
                                          <p:val>
                                            <p:strVal val="#ppt_x"/>
                                          </p:val>
                                        </p:tav>
                                      </p:tavLst>
                                    </p:anim>
                                    <p:anim calcmode="lin" valueType="num">
                                      <p:cBhvr additive="base">
                                        <p:cTn id="2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additive="base">
                                        <p:cTn id="65" dur="500" fill="hold"/>
                                        <p:tgtEl>
                                          <p:spTgt spid="22"/>
                                        </p:tgtEl>
                                        <p:attrNameLst>
                                          <p:attrName>ppt_x</p:attrName>
                                        </p:attrNameLst>
                                      </p:cBhvr>
                                      <p:tavLst>
                                        <p:tav tm="0">
                                          <p:val>
                                            <p:strVal val="#ppt_x"/>
                                          </p:val>
                                        </p:tav>
                                        <p:tav tm="100000">
                                          <p:val>
                                            <p:strVal val="#ppt_x"/>
                                          </p:val>
                                        </p:tav>
                                      </p:tavLst>
                                    </p:anim>
                                    <p:anim calcmode="lin" valueType="num">
                                      <p:cBhvr additive="base">
                                        <p:cTn id="66" dur="500" fill="hold"/>
                                        <p:tgtEl>
                                          <p:spTgt spid="22"/>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additive="base">
                                        <p:cTn id="69" dur="500" fill="hold"/>
                                        <p:tgtEl>
                                          <p:spTgt spid="23"/>
                                        </p:tgtEl>
                                        <p:attrNameLst>
                                          <p:attrName>ppt_x</p:attrName>
                                        </p:attrNameLst>
                                      </p:cBhvr>
                                      <p:tavLst>
                                        <p:tav tm="0">
                                          <p:val>
                                            <p:strVal val="#ppt_x"/>
                                          </p:val>
                                        </p:tav>
                                        <p:tav tm="100000">
                                          <p:val>
                                            <p:strVal val="#ppt_x"/>
                                          </p:val>
                                        </p:tav>
                                      </p:tavLst>
                                    </p:anim>
                                    <p:anim calcmode="lin" valueType="num">
                                      <p:cBhvr additive="base">
                                        <p:cTn id="70" dur="500" fill="hold"/>
                                        <p:tgtEl>
                                          <p:spTgt spid="23"/>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ppt_x"/>
                                          </p:val>
                                        </p:tav>
                                        <p:tav tm="100000">
                                          <p:val>
                                            <p:strVal val="#ppt_x"/>
                                          </p:val>
                                        </p:tav>
                                      </p:tavLst>
                                    </p:anim>
                                    <p:anim calcmode="lin" valueType="num">
                                      <p:cBhvr additive="base">
                                        <p:cTn id="78" dur="500" fill="hold"/>
                                        <p:tgtEl>
                                          <p:spTgt spid="25"/>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additive="base">
                                        <p:cTn id="81" dur="500" fill="hold"/>
                                        <p:tgtEl>
                                          <p:spTgt spid="26"/>
                                        </p:tgtEl>
                                        <p:attrNameLst>
                                          <p:attrName>ppt_x</p:attrName>
                                        </p:attrNameLst>
                                      </p:cBhvr>
                                      <p:tavLst>
                                        <p:tav tm="0">
                                          <p:val>
                                            <p:strVal val="#ppt_x"/>
                                          </p:val>
                                        </p:tav>
                                        <p:tav tm="100000">
                                          <p:val>
                                            <p:strVal val="#ppt_x"/>
                                          </p:val>
                                        </p:tav>
                                      </p:tavLst>
                                    </p:anim>
                                    <p:anim calcmode="lin" valueType="num">
                                      <p:cBhvr additive="base">
                                        <p:cTn id="82" dur="500" fill="hold"/>
                                        <p:tgtEl>
                                          <p:spTgt spid="26"/>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 calcmode="lin" valueType="num">
                                      <p:cBhvr additive="base">
                                        <p:cTn id="85" dur="500" fill="hold"/>
                                        <p:tgtEl>
                                          <p:spTgt spid="27"/>
                                        </p:tgtEl>
                                        <p:attrNameLst>
                                          <p:attrName>ppt_x</p:attrName>
                                        </p:attrNameLst>
                                      </p:cBhvr>
                                      <p:tavLst>
                                        <p:tav tm="0">
                                          <p:val>
                                            <p:strVal val="#ppt_x"/>
                                          </p:val>
                                        </p:tav>
                                        <p:tav tm="100000">
                                          <p:val>
                                            <p:strVal val="#ppt_x"/>
                                          </p:val>
                                        </p:tav>
                                      </p:tavLst>
                                    </p:anim>
                                    <p:anim calcmode="lin" valueType="num">
                                      <p:cBhvr additive="base">
                                        <p:cTn id="86" dur="500" fill="hold"/>
                                        <p:tgtEl>
                                          <p:spTgt spid="27"/>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8"/>
                                        </p:tgtEl>
                                        <p:attrNameLst>
                                          <p:attrName>style.visibility</p:attrName>
                                        </p:attrNameLst>
                                      </p:cBhvr>
                                      <p:to>
                                        <p:strVal val="visible"/>
                                      </p:to>
                                    </p:set>
                                    <p:anim calcmode="lin" valueType="num">
                                      <p:cBhvr additive="base">
                                        <p:cTn id="89" dur="500" fill="hold"/>
                                        <p:tgtEl>
                                          <p:spTgt spid="28"/>
                                        </p:tgtEl>
                                        <p:attrNameLst>
                                          <p:attrName>ppt_x</p:attrName>
                                        </p:attrNameLst>
                                      </p:cBhvr>
                                      <p:tavLst>
                                        <p:tav tm="0">
                                          <p:val>
                                            <p:strVal val="#ppt_x"/>
                                          </p:val>
                                        </p:tav>
                                        <p:tav tm="100000">
                                          <p:val>
                                            <p:strVal val="#ppt_x"/>
                                          </p:val>
                                        </p:tav>
                                      </p:tavLst>
                                    </p:anim>
                                    <p:anim calcmode="lin" valueType="num">
                                      <p:cBhvr additive="base">
                                        <p:cTn id="90" dur="500" fill="hold"/>
                                        <p:tgtEl>
                                          <p:spTgt spid="28"/>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 calcmode="lin" valueType="num">
                                      <p:cBhvr additive="base">
                                        <p:cTn id="93" dur="500" fill="hold"/>
                                        <p:tgtEl>
                                          <p:spTgt spid="29"/>
                                        </p:tgtEl>
                                        <p:attrNameLst>
                                          <p:attrName>ppt_x</p:attrName>
                                        </p:attrNameLst>
                                      </p:cBhvr>
                                      <p:tavLst>
                                        <p:tav tm="0">
                                          <p:val>
                                            <p:strVal val="#ppt_x"/>
                                          </p:val>
                                        </p:tav>
                                        <p:tav tm="100000">
                                          <p:val>
                                            <p:strVal val="#ppt_x"/>
                                          </p:val>
                                        </p:tav>
                                      </p:tavLst>
                                    </p:anim>
                                    <p:anim calcmode="lin" valueType="num">
                                      <p:cBhvr additive="base">
                                        <p:cTn id="94" dur="500" fill="hold"/>
                                        <p:tgtEl>
                                          <p:spTgt spid="29"/>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ppt_x"/>
                                          </p:val>
                                        </p:tav>
                                        <p:tav tm="100000">
                                          <p:val>
                                            <p:strVal val="#ppt_x"/>
                                          </p:val>
                                        </p:tav>
                                      </p:tavLst>
                                    </p:anim>
                                    <p:anim calcmode="lin" valueType="num">
                                      <p:cBhvr additive="base">
                                        <p:cTn id="98" dur="500" fill="hold"/>
                                        <p:tgtEl>
                                          <p:spTgt spid="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additive="base">
                                        <p:cTn id="101" dur="500" fill="hold"/>
                                        <p:tgtEl>
                                          <p:spTgt spid="31"/>
                                        </p:tgtEl>
                                        <p:attrNameLst>
                                          <p:attrName>ppt_x</p:attrName>
                                        </p:attrNameLst>
                                      </p:cBhvr>
                                      <p:tavLst>
                                        <p:tav tm="0">
                                          <p:val>
                                            <p:strVal val="#ppt_x"/>
                                          </p:val>
                                        </p:tav>
                                        <p:tav tm="100000">
                                          <p:val>
                                            <p:strVal val="#ppt_x"/>
                                          </p:val>
                                        </p:tav>
                                      </p:tavLst>
                                    </p:anim>
                                    <p:anim calcmode="lin" valueType="num">
                                      <p:cBhvr additive="base">
                                        <p:cTn id="102" dur="500" fill="hold"/>
                                        <p:tgtEl>
                                          <p:spTgt spid="31"/>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32"/>
                                        </p:tgtEl>
                                        <p:attrNameLst>
                                          <p:attrName>style.visibility</p:attrName>
                                        </p:attrNameLst>
                                      </p:cBhvr>
                                      <p:to>
                                        <p:strVal val="visible"/>
                                      </p:to>
                                    </p:set>
                                    <p:anim calcmode="lin" valueType="num">
                                      <p:cBhvr additive="base">
                                        <p:cTn id="105" dur="500" fill="hold"/>
                                        <p:tgtEl>
                                          <p:spTgt spid="32"/>
                                        </p:tgtEl>
                                        <p:attrNameLst>
                                          <p:attrName>ppt_x</p:attrName>
                                        </p:attrNameLst>
                                      </p:cBhvr>
                                      <p:tavLst>
                                        <p:tav tm="0">
                                          <p:val>
                                            <p:strVal val="#ppt_x"/>
                                          </p:val>
                                        </p:tav>
                                        <p:tav tm="100000">
                                          <p:val>
                                            <p:strVal val="#ppt_x"/>
                                          </p:val>
                                        </p:tav>
                                      </p:tavLst>
                                    </p:anim>
                                    <p:anim calcmode="lin" valueType="num">
                                      <p:cBhvr additive="base">
                                        <p:cTn id="106" dur="500" fill="hold"/>
                                        <p:tgtEl>
                                          <p:spTgt spid="32"/>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 calcmode="lin" valueType="num">
                                      <p:cBhvr additive="base">
                                        <p:cTn id="109" dur="500" fill="hold"/>
                                        <p:tgtEl>
                                          <p:spTgt spid="33"/>
                                        </p:tgtEl>
                                        <p:attrNameLst>
                                          <p:attrName>ppt_x</p:attrName>
                                        </p:attrNameLst>
                                      </p:cBhvr>
                                      <p:tavLst>
                                        <p:tav tm="0">
                                          <p:val>
                                            <p:strVal val="#ppt_x"/>
                                          </p:val>
                                        </p:tav>
                                        <p:tav tm="100000">
                                          <p:val>
                                            <p:strVal val="#ppt_x"/>
                                          </p:val>
                                        </p:tav>
                                      </p:tavLst>
                                    </p:anim>
                                    <p:anim calcmode="lin" valueType="num">
                                      <p:cBhvr additive="base">
                                        <p:cTn id="110" dur="500" fill="hold"/>
                                        <p:tgtEl>
                                          <p:spTgt spid="33"/>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34"/>
                                        </p:tgtEl>
                                        <p:attrNameLst>
                                          <p:attrName>style.visibility</p:attrName>
                                        </p:attrNameLst>
                                      </p:cBhvr>
                                      <p:to>
                                        <p:strVal val="visible"/>
                                      </p:to>
                                    </p:set>
                                    <p:anim calcmode="lin" valueType="num">
                                      <p:cBhvr additive="base">
                                        <p:cTn id="113" dur="500" fill="hold"/>
                                        <p:tgtEl>
                                          <p:spTgt spid="34"/>
                                        </p:tgtEl>
                                        <p:attrNameLst>
                                          <p:attrName>ppt_x</p:attrName>
                                        </p:attrNameLst>
                                      </p:cBhvr>
                                      <p:tavLst>
                                        <p:tav tm="0">
                                          <p:val>
                                            <p:strVal val="#ppt_x"/>
                                          </p:val>
                                        </p:tav>
                                        <p:tav tm="100000">
                                          <p:val>
                                            <p:strVal val="#ppt_x"/>
                                          </p:val>
                                        </p:tav>
                                      </p:tavLst>
                                    </p:anim>
                                    <p:anim calcmode="lin" valueType="num">
                                      <p:cBhvr additive="base">
                                        <p:cTn id="114" dur="500" fill="hold"/>
                                        <p:tgtEl>
                                          <p:spTgt spid="34"/>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 calcmode="lin" valueType="num">
                                      <p:cBhvr additive="base">
                                        <p:cTn id="117" dur="500" fill="hold"/>
                                        <p:tgtEl>
                                          <p:spTgt spid="35"/>
                                        </p:tgtEl>
                                        <p:attrNameLst>
                                          <p:attrName>ppt_x</p:attrName>
                                        </p:attrNameLst>
                                      </p:cBhvr>
                                      <p:tavLst>
                                        <p:tav tm="0">
                                          <p:val>
                                            <p:strVal val="#ppt_x"/>
                                          </p:val>
                                        </p:tav>
                                        <p:tav tm="100000">
                                          <p:val>
                                            <p:strVal val="#ppt_x"/>
                                          </p:val>
                                        </p:tav>
                                      </p:tavLst>
                                    </p:anim>
                                    <p:anim calcmode="lin" valueType="num">
                                      <p:cBhvr additive="base">
                                        <p:cTn id="118" dur="500" fill="hold"/>
                                        <p:tgtEl>
                                          <p:spTgt spid="35"/>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anim calcmode="lin" valueType="num">
                                      <p:cBhvr additive="base">
                                        <p:cTn id="121" dur="500" fill="hold"/>
                                        <p:tgtEl>
                                          <p:spTgt spid="36"/>
                                        </p:tgtEl>
                                        <p:attrNameLst>
                                          <p:attrName>ppt_x</p:attrName>
                                        </p:attrNameLst>
                                      </p:cBhvr>
                                      <p:tavLst>
                                        <p:tav tm="0">
                                          <p:val>
                                            <p:strVal val="#ppt_x"/>
                                          </p:val>
                                        </p:tav>
                                        <p:tav tm="100000">
                                          <p:val>
                                            <p:strVal val="#ppt_x"/>
                                          </p:val>
                                        </p:tav>
                                      </p:tavLst>
                                    </p:anim>
                                    <p:anim calcmode="lin" valueType="num">
                                      <p:cBhvr additive="base">
                                        <p:cTn id="122" dur="500" fill="hold"/>
                                        <p:tgtEl>
                                          <p:spTgt spid="36"/>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37"/>
                                        </p:tgtEl>
                                        <p:attrNameLst>
                                          <p:attrName>style.visibility</p:attrName>
                                        </p:attrNameLst>
                                      </p:cBhvr>
                                      <p:to>
                                        <p:strVal val="visible"/>
                                      </p:to>
                                    </p:set>
                                    <p:anim calcmode="lin" valueType="num">
                                      <p:cBhvr additive="base">
                                        <p:cTn id="125" dur="500" fill="hold"/>
                                        <p:tgtEl>
                                          <p:spTgt spid="37"/>
                                        </p:tgtEl>
                                        <p:attrNameLst>
                                          <p:attrName>ppt_x</p:attrName>
                                        </p:attrNameLst>
                                      </p:cBhvr>
                                      <p:tavLst>
                                        <p:tav tm="0">
                                          <p:val>
                                            <p:strVal val="#ppt_x"/>
                                          </p:val>
                                        </p:tav>
                                        <p:tav tm="100000">
                                          <p:val>
                                            <p:strVal val="#ppt_x"/>
                                          </p:val>
                                        </p:tav>
                                      </p:tavLst>
                                    </p:anim>
                                    <p:anim calcmode="lin" valueType="num">
                                      <p:cBhvr additive="base">
                                        <p:cTn id="126" dur="500" fill="hold"/>
                                        <p:tgtEl>
                                          <p:spTgt spid="37"/>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38"/>
                                        </p:tgtEl>
                                        <p:attrNameLst>
                                          <p:attrName>style.visibility</p:attrName>
                                        </p:attrNameLst>
                                      </p:cBhvr>
                                      <p:to>
                                        <p:strVal val="visible"/>
                                      </p:to>
                                    </p:set>
                                    <p:anim calcmode="lin" valueType="num">
                                      <p:cBhvr additive="base">
                                        <p:cTn id="129" dur="500" fill="hold"/>
                                        <p:tgtEl>
                                          <p:spTgt spid="38"/>
                                        </p:tgtEl>
                                        <p:attrNameLst>
                                          <p:attrName>ppt_x</p:attrName>
                                        </p:attrNameLst>
                                      </p:cBhvr>
                                      <p:tavLst>
                                        <p:tav tm="0">
                                          <p:val>
                                            <p:strVal val="#ppt_x"/>
                                          </p:val>
                                        </p:tav>
                                        <p:tav tm="100000">
                                          <p:val>
                                            <p:strVal val="#ppt_x"/>
                                          </p:val>
                                        </p:tav>
                                      </p:tavLst>
                                    </p:anim>
                                    <p:anim calcmode="lin" valueType="num">
                                      <p:cBhvr additive="base">
                                        <p:cTn id="130" dur="500" fill="hold"/>
                                        <p:tgtEl>
                                          <p:spTgt spid="38"/>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39"/>
                                        </p:tgtEl>
                                        <p:attrNameLst>
                                          <p:attrName>style.visibility</p:attrName>
                                        </p:attrNameLst>
                                      </p:cBhvr>
                                      <p:to>
                                        <p:strVal val="visible"/>
                                      </p:to>
                                    </p:set>
                                    <p:anim calcmode="lin" valueType="num">
                                      <p:cBhvr additive="base">
                                        <p:cTn id="133" dur="500" fill="hold"/>
                                        <p:tgtEl>
                                          <p:spTgt spid="39"/>
                                        </p:tgtEl>
                                        <p:attrNameLst>
                                          <p:attrName>ppt_x</p:attrName>
                                        </p:attrNameLst>
                                      </p:cBhvr>
                                      <p:tavLst>
                                        <p:tav tm="0">
                                          <p:val>
                                            <p:strVal val="#ppt_x"/>
                                          </p:val>
                                        </p:tav>
                                        <p:tav tm="100000">
                                          <p:val>
                                            <p:strVal val="#ppt_x"/>
                                          </p:val>
                                        </p:tav>
                                      </p:tavLst>
                                    </p:anim>
                                    <p:anim calcmode="lin" valueType="num">
                                      <p:cBhvr additive="base">
                                        <p:cTn id="13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42"/>
                                        </p:tgtEl>
                                        <p:attrNameLst>
                                          <p:attrName>style.visibility</p:attrName>
                                        </p:attrNameLst>
                                      </p:cBhvr>
                                      <p:to>
                                        <p:strVal val="visible"/>
                                      </p:to>
                                    </p:set>
                                    <p:anim calcmode="lin" valueType="num">
                                      <p:cBhvr additive="base">
                                        <p:cTn id="139" dur="500" fill="hold"/>
                                        <p:tgtEl>
                                          <p:spTgt spid="42"/>
                                        </p:tgtEl>
                                        <p:attrNameLst>
                                          <p:attrName>ppt_x</p:attrName>
                                        </p:attrNameLst>
                                      </p:cBhvr>
                                      <p:tavLst>
                                        <p:tav tm="0">
                                          <p:val>
                                            <p:strVal val="#ppt_x"/>
                                          </p:val>
                                        </p:tav>
                                        <p:tav tm="100000">
                                          <p:val>
                                            <p:strVal val="#ppt_x"/>
                                          </p:val>
                                        </p:tav>
                                      </p:tavLst>
                                    </p:anim>
                                    <p:anim calcmode="lin" valueType="num">
                                      <p:cBhvr additive="base">
                                        <p:cTn id="140" dur="500" fill="hold"/>
                                        <p:tgtEl>
                                          <p:spTgt spid="42"/>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43"/>
                                        </p:tgtEl>
                                        <p:attrNameLst>
                                          <p:attrName>style.visibility</p:attrName>
                                        </p:attrNameLst>
                                      </p:cBhvr>
                                      <p:to>
                                        <p:strVal val="visible"/>
                                      </p:to>
                                    </p:set>
                                    <p:anim calcmode="lin" valueType="num">
                                      <p:cBhvr additive="base">
                                        <p:cTn id="143" dur="500" fill="hold"/>
                                        <p:tgtEl>
                                          <p:spTgt spid="43"/>
                                        </p:tgtEl>
                                        <p:attrNameLst>
                                          <p:attrName>ppt_x</p:attrName>
                                        </p:attrNameLst>
                                      </p:cBhvr>
                                      <p:tavLst>
                                        <p:tav tm="0">
                                          <p:val>
                                            <p:strVal val="#ppt_x"/>
                                          </p:val>
                                        </p:tav>
                                        <p:tav tm="100000">
                                          <p:val>
                                            <p:strVal val="#ppt_x"/>
                                          </p:val>
                                        </p:tav>
                                      </p:tavLst>
                                    </p:anim>
                                    <p:anim calcmode="lin" valueType="num">
                                      <p:cBhvr additive="base">
                                        <p:cTn id="144" dur="500" fill="hold"/>
                                        <p:tgtEl>
                                          <p:spTgt spid="43"/>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40"/>
                                        </p:tgtEl>
                                        <p:attrNameLst>
                                          <p:attrName>style.visibility</p:attrName>
                                        </p:attrNameLst>
                                      </p:cBhvr>
                                      <p:to>
                                        <p:strVal val="visible"/>
                                      </p:to>
                                    </p:set>
                                    <p:anim calcmode="lin" valueType="num">
                                      <p:cBhvr additive="base">
                                        <p:cTn id="147" dur="500" fill="hold"/>
                                        <p:tgtEl>
                                          <p:spTgt spid="40"/>
                                        </p:tgtEl>
                                        <p:attrNameLst>
                                          <p:attrName>ppt_x</p:attrName>
                                        </p:attrNameLst>
                                      </p:cBhvr>
                                      <p:tavLst>
                                        <p:tav tm="0">
                                          <p:val>
                                            <p:strVal val="#ppt_x"/>
                                          </p:val>
                                        </p:tav>
                                        <p:tav tm="100000">
                                          <p:val>
                                            <p:strVal val="#ppt_x"/>
                                          </p:val>
                                        </p:tav>
                                      </p:tavLst>
                                    </p:anim>
                                    <p:anim calcmode="lin" valueType="num">
                                      <p:cBhvr additive="base">
                                        <p:cTn id="148" dur="500" fill="hold"/>
                                        <p:tgtEl>
                                          <p:spTgt spid="40"/>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41"/>
                                        </p:tgtEl>
                                        <p:attrNameLst>
                                          <p:attrName>style.visibility</p:attrName>
                                        </p:attrNameLst>
                                      </p:cBhvr>
                                      <p:to>
                                        <p:strVal val="visible"/>
                                      </p:to>
                                    </p:set>
                                    <p:anim calcmode="lin" valueType="num">
                                      <p:cBhvr additive="base">
                                        <p:cTn id="151" dur="500" fill="hold"/>
                                        <p:tgtEl>
                                          <p:spTgt spid="41"/>
                                        </p:tgtEl>
                                        <p:attrNameLst>
                                          <p:attrName>ppt_x</p:attrName>
                                        </p:attrNameLst>
                                      </p:cBhvr>
                                      <p:tavLst>
                                        <p:tav tm="0">
                                          <p:val>
                                            <p:strVal val="#ppt_x"/>
                                          </p:val>
                                        </p:tav>
                                        <p:tav tm="100000">
                                          <p:val>
                                            <p:strVal val="#ppt_x"/>
                                          </p:val>
                                        </p:tav>
                                      </p:tavLst>
                                    </p:anim>
                                    <p:anim calcmode="lin" valueType="num">
                                      <p:cBhvr additive="base">
                                        <p:cTn id="152" dur="500" fill="hold"/>
                                        <p:tgtEl>
                                          <p:spTgt spid="41"/>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45"/>
                                        </p:tgtEl>
                                        <p:attrNameLst>
                                          <p:attrName>style.visibility</p:attrName>
                                        </p:attrNameLst>
                                      </p:cBhvr>
                                      <p:to>
                                        <p:strVal val="visible"/>
                                      </p:to>
                                    </p:set>
                                    <p:anim calcmode="lin" valueType="num">
                                      <p:cBhvr additive="base">
                                        <p:cTn id="155" dur="500" fill="hold"/>
                                        <p:tgtEl>
                                          <p:spTgt spid="45"/>
                                        </p:tgtEl>
                                        <p:attrNameLst>
                                          <p:attrName>ppt_x</p:attrName>
                                        </p:attrNameLst>
                                      </p:cBhvr>
                                      <p:tavLst>
                                        <p:tav tm="0">
                                          <p:val>
                                            <p:strVal val="#ppt_x"/>
                                          </p:val>
                                        </p:tav>
                                        <p:tav tm="100000">
                                          <p:val>
                                            <p:strVal val="#ppt_x"/>
                                          </p:val>
                                        </p:tav>
                                      </p:tavLst>
                                    </p:anim>
                                    <p:anim calcmode="lin" valueType="num">
                                      <p:cBhvr additive="base">
                                        <p:cTn id="156" dur="500" fill="hold"/>
                                        <p:tgtEl>
                                          <p:spTgt spid="45"/>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44"/>
                                        </p:tgtEl>
                                        <p:attrNameLst>
                                          <p:attrName>style.visibility</p:attrName>
                                        </p:attrNameLst>
                                      </p:cBhvr>
                                      <p:to>
                                        <p:strVal val="visible"/>
                                      </p:to>
                                    </p:set>
                                    <p:anim calcmode="lin" valueType="num">
                                      <p:cBhvr additive="base">
                                        <p:cTn id="159" dur="500" fill="hold"/>
                                        <p:tgtEl>
                                          <p:spTgt spid="44"/>
                                        </p:tgtEl>
                                        <p:attrNameLst>
                                          <p:attrName>ppt_x</p:attrName>
                                        </p:attrNameLst>
                                      </p:cBhvr>
                                      <p:tavLst>
                                        <p:tav tm="0">
                                          <p:val>
                                            <p:strVal val="#ppt_x"/>
                                          </p:val>
                                        </p:tav>
                                        <p:tav tm="100000">
                                          <p:val>
                                            <p:strVal val="#ppt_x"/>
                                          </p:val>
                                        </p:tav>
                                      </p:tavLst>
                                    </p:anim>
                                    <p:anim calcmode="lin" valueType="num">
                                      <p:cBhvr additive="base">
                                        <p:cTn id="16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64"/>
                                        </p:tgtEl>
                                        <p:attrNameLst>
                                          <p:attrName>style.visibility</p:attrName>
                                        </p:attrNameLst>
                                      </p:cBhvr>
                                      <p:to>
                                        <p:strVal val="visible"/>
                                      </p:to>
                                    </p:set>
                                    <p:anim calcmode="lin" valueType="num">
                                      <p:cBhvr additive="base">
                                        <p:cTn id="165" dur="500" fill="hold"/>
                                        <p:tgtEl>
                                          <p:spTgt spid="64"/>
                                        </p:tgtEl>
                                        <p:attrNameLst>
                                          <p:attrName>ppt_x</p:attrName>
                                        </p:attrNameLst>
                                      </p:cBhvr>
                                      <p:tavLst>
                                        <p:tav tm="0">
                                          <p:val>
                                            <p:strVal val="#ppt_x"/>
                                          </p:val>
                                        </p:tav>
                                        <p:tav tm="100000">
                                          <p:val>
                                            <p:strVal val="#ppt_x"/>
                                          </p:val>
                                        </p:tav>
                                      </p:tavLst>
                                    </p:anim>
                                    <p:anim calcmode="lin" valueType="num">
                                      <p:cBhvr additive="base">
                                        <p:cTn id="166" dur="500" fill="hold"/>
                                        <p:tgtEl>
                                          <p:spTgt spid="64"/>
                                        </p:tgtEl>
                                        <p:attrNameLst>
                                          <p:attrName>ppt_y</p:attrName>
                                        </p:attrNameLst>
                                      </p:cBhvr>
                                      <p:tavLst>
                                        <p:tav tm="0">
                                          <p:val>
                                            <p:strVal val="1+#ppt_h/2"/>
                                          </p:val>
                                        </p:tav>
                                        <p:tav tm="100000">
                                          <p:val>
                                            <p:strVal val="#ppt_y"/>
                                          </p:val>
                                        </p:tav>
                                      </p:tavLst>
                                    </p:anim>
                                  </p:childTnLst>
                                </p:cTn>
                              </p:par>
                              <p:par>
                                <p:cTn id="167" presetID="2" presetClass="entr" presetSubtype="4"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 calcmode="lin" valueType="num">
                                      <p:cBhvr additive="base">
                                        <p:cTn id="169" dur="500" fill="hold"/>
                                        <p:tgtEl>
                                          <p:spTgt spid="65"/>
                                        </p:tgtEl>
                                        <p:attrNameLst>
                                          <p:attrName>ppt_x</p:attrName>
                                        </p:attrNameLst>
                                      </p:cBhvr>
                                      <p:tavLst>
                                        <p:tav tm="0">
                                          <p:val>
                                            <p:strVal val="#ppt_x"/>
                                          </p:val>
                                        </p:tav>
                                        <p:tav tm="100000">
                                          <p:val>
                                            <p:strVal val="#ppt_x"/>
                                          </p:val>
                                        </p:tav>
                                      </p:tavLst>
                                    </p:anim>
                                    <p:anim calcmode="lin" valueType="num">
                                      <p:cBhvr additive="base">
                                        <p:cTn id="170" dur="500" fill="hold"/>
                                        <p:tgtEl>
                                          <p:spTgt spid="65"/>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60"/>
                                        </p:tgtEl>
                                        <p:attrNameLst>
                                          <p:attrName>style.visibility</p:attrName>
                                        </p:attrNameLst>
                                      </p:cBhvr>
                                      <p:to>
                                        <p:strVal val="visible"/>
                                      </p:to>
                                    </p:set>
                                    <p:anim calcmode="lin" valueType="num">
                                      <p:cBhvr additive="base">
                                        <p:cTn id="173" dur="500" fill="hold"/>
                                        <p:tgtEl>
                                          <p:spTgt spid="60"/>
                                        </p:tgtEl>
                                        <p:attrNameLst>
                                          <p:attrName>ppt_x</p:attrName>
                                        </p:attrNameLst>
                                      </p:cBhvr>
                                      <p:tavLst>
                                        <p:tav tm="0">
                                          <p:val>
                                            <p:strVal val="#ppt_x"/>
                                          </p:val>
                                        </p:tav>
                                        <p:tav tm="100000">
                                          <p:val>
                                            <p:strVal val="#ppt_x"/>
                                          </p:val>
                                        </p:tav>
                                      </p:tavLst>
                                    </p:anim>
                                    <p:anim calcmode="lin" valueType="num">
                                      <p:cBhvr additive="base">
                                        <p:cTn id="174" dur="500" fill="hold"/>
                                        <p:tgtEl>
                                          <p:spTgt spid="60"/>
                                        </p:tgtEl>
                                        <p:attrNameLst>
                                          <p:attrName>ppt_y</p:attrName>
                                        </p:attrNameLst>
                                      </p:cBhvr>
                                      <p:tavLst>
                                        <p:tav tm="0">
                                          <p:val>
                                            <p:strVal val="1+#ppt_h/2"/>
                                          </p:val>
                                        </p:tav>
                                        <p:tav tm="100000">
                                          <p:val>
                                            <p:strVal val="#ppt_y"/>
                                          </p:val>
                                        </p:tav>
                                      </p:tavLst>
                                    </p:anim>
                                  </p:childTnLst>
                                </p:cTn>
                              </p:par>
                              <p:par>
                                <p:cTn id="175" presetID="2" presetClass="entr" presetSubtype="4"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 calcmode="lin" valueType="num">
                                      <p:cBhvr additive="base">
                                        <p:cTn id="177" dur="500" fill="hold"/>
                                        <p:tgtEl>
                                          <p:spTgt spid="66"/>
                                        </p:tgtEl>
                                        <p:attrNameLst>
                                          <p:attrName>ppt_x</p:attrName>
                                        </p:attrNameLst>
                                      </p:cBhvr>
                                      <p:tavLst>
                                        <p:tav tm="0">
                                          <p:val>
                                            <p:strVal val="#ppt_x"/>
                                          </p:val>
                                        </p:tav>
                                        <p:tav tm="100000">
                                          <p:val>
                                            <p:strVal val="#ppt_x"/>
                                          </p:val>
                                        </p:tav>
                                      </p:tavLst>
                                    </p:anim>
                                    <p:anim calcmode="lin" valueType="num">
                                      <p:cBhvr additive="base">
                                        <p:cTn id="178" dur="500" fill="hold"/>
                                        <p:tgtEl>
                                          <p:spTgt spid="66"/>
                                        </p:tgtEl>
                                        <p:attrNameLst>
                                          <p:attrName>ppt_y</p:attrName>
                                        </p:attrNameLst>
                                      </p:cBhvr>
                                      <p:tavLst>
                                        <p:tav tm="0">
                                          <p:val>
                                            <p:strVal val="1+#ppt_h/2"/>
                                          </p:val>
                                        </p:tav>
                                        <p:tav tm="100000">
                                          <p:val>
                                            <p:strVal val="#ppt_y"/>
                                          </p:val>
                                        </p:tav>
                                      </p:tavLst>
                                    </p:anim>
                                  </p:childTnLst>
                                </p:cTn>
                              </p:par>
                              <p:par>
                                <p:cTn id="179" presetID="2" presetClass="entr" presetSubtype="4" fill="hold" grpId="0" nodeType="withEffect">
                                  <p:stCondLst>
                                    <p:cond delay="0"/>
                                  </p:stCondLst>
                                  <p:childTnLst>
                                    <p:set>
                                      <p:cBhvr>
                                        <p:cTn id="180" dur="1" fill="hold">
                                          <p:stCondLst>
                                            <p:cond delay="0"/>
                                          </p:stCondLst>
                                        </p:cTn>
                                        <p:tgtEl>
                                          <p:spTgt spid="61"/>
                                        </p:tgtEl>
                                        <p:attrNameLst>
                                          <p:attrName>style.visibility</p:attrName>
                                        </p:attrNameLst>
                                      </p:cBhvr>
                                      <p:to>
                                        <p:strVal val="visible"/>
                                      </p:to>
                                    </p:set>
                                    <p:anim calcmode="lin" valueType="num">
                                      <p:cBhvr additive="base">
                                        <p:cTn id="181" dur="500" fill="hold"/>
                                        <p:tgtEl>
                                          <p:spTgt spid="61"/>
                                        </p:tgtEl>
                                        <p:attrNameLst>
                                          <p:attrName>ppt_x</p:attrName>
                                        </p:attrNameLst>
                                      </p:cBhvr>
                                      <p:tavLst>
                                        <p:tav tm="0">
                                          <p:val>
                                            <p:strVal val="#ppt_x"/>
                                          </p:val>
                                        </p:tav>
                                        <p:tav tm="100000">
                                          <p:val>
                                            <p:strVal val="#ppt_x"/>
                                          </p:val>
                                        </p:tav>
                                      </p:tavLst>
                                    </p:anim>
                                    <p:anim calcmode="lin" valueType="num">
                                      <p:cBhvr additive="base">
                                        <p:cTn id="182" dur="500" fill="hold"/>
                                        <p:tgtEl>
                                          <p:spTgt spid="61"/>
                                        </p:tgtEl>
                                        <p:attrNameLst>
                                          <p:attrName>ppt_y</p:attrName>
                                        </p:attrNameLst>
                                      </p:cBhvr>
                                      <p:tavLst>
                                        <p:tav tm="0">
                                          <p:val>
                                            <p:strVal val="1+#ppt_h/2"/>
                                          </p:val>
                                        </p:tav>
                                        <p:tav tm="100000">
                                          <p:val>
                                            <p:strVal val="#ppt_y"/>
                                          </p:val>
                                        </p:tav>
                                      </p:tavLst>
                                    </p:anim>
                                  </p:childTnLst>
                                </p:cTn>
                              </p:par>
                              <p:par>
                                <p:cTn id="183" presetID="2" presetClass="entr" presetSubtype="4" fill="hold" grpId="0" nodeType="withEffect">
                                  <p:stCondLst>
                                    <p:cond delay="0"/>
                                  </p:stCondLst>
                                  <p:childTnLst>
                                    <p:set>
                                      <p:cBhvr>
                                        <p:cTn id="184" dur="1" fill="hold">
                                          <p:stCondLst>
                                            <p:cond delay="0"/>
                                          </p:stCondLst>
                                        </p:cTn>
                                        <p:tgtEl>
                                          <p:spTgt spid="62"/>
                                        </p:tgtEl>
                                        <p:attrNameLst>
                                          <p:attrName>style.visibility</p:attrName>
                                        </p:attrNameLst>
                                      </p:cBhvr>
                                      <p:to>
                                        <p:strVal val="visible"/>
                                      </p:to>
                                    </p:set>
                                    <p:anim calcmode="lin" valueType="num">
                                      <p:cBhvr additive="base">
                                        <p:cTn id="185" dur="500" fill="hold"/>
                                        <p:tgtEl>
                                          <p:spTgt spid="62"/>
                                        </p:tgtEl>
                                        <p:attrNameLst>
                                          <p:attrName>ppt_x</p:attrName>
                                        </p:attrNameLst>
                                      </p:cBhvr>
                                      <p:tavLst>
                                        <p:tav tm="0">
                                          <p:val>
                                            <p:strVal val="#ppt_x"/>
                                          </p:val>
                                        </p:tav>
                                        <p:tav tm="100000">
                                          <p:val>
                                            <p:strVal val="#ppt_x"/>
                                          </p:val>
                                        </p:tav>
                                      </p:tavLst>
                                    </p:anim>
                                    <p:anim calcmode="lin" valueType="num">
                                      <p:cBhvr additive="base">
                                        <p:cTn id="186" dur="500" fill="hold"/>
                                        <p:tgtEl>
                                          <p:spTgt spid="62"/>
                                        </p:tgtEl>
                                        <p:attrNameLst>
                                          <p:attrName>ppt_y</p:attrName>
                                        </p:attrNameLst>
                                      </p:cBhvr>
                                      <p:tavLst>
                                        <p:tav tm="0">
                                          <p:val>
                                            <p:strVal val="1+#ppt_h/2"/>
                                          </p:val>
                                        </p:tav>
                                        <p:tav tm="100000">
                                          <p:val>
                                            <p:strVal val="#ppt_y"/>
                                          </p:val>
                                        </p:tav>
                                      </p:tavLst>
                                    </p:anim>
                                  </p:childTnLst>
                                </p:cTn>
                              </p:par>
                              <p:par>
                                <p:cTn id="187" presetID="2" presetClass="entr" presetSubtype="4" fill="hold" grpId="0" nodeType="withEffect">
                                  <p:stCondLst>
                                    <p:cond delay="0"/>
                                  </p:stCondLst>
                                  <p:childTnLst>
                                    <p:set>
                                      <p:cBhvr>
                                        <p:cTn id="188" dur="1" fill="hold">
                                          <p:stCondLst>
                                            <p:cond delay="0"/>
                                          </p:stCondLst>
                                        </p:cTn>
                                        <p:tgtEl>
                                          <p:spTgt spid="63"/>
                                        </p:tgtEl>
                                        <p:attrNameLst>
                                          <p:attrName>style.visibility</p:attrName>
                                        </p:attrNameLst>
                                      </p:cBhvr>
                                      <p:to>
                                        <p:strVal val="visible"/>
                                      </p:to>
                                    </p:set>
                                    <p:anim calcmode="lin" valueType="num">
                                      <p:cBhvr additive="base">
                                        <p:cTn id="189" dur="500" fill="hold"/>
                                        <p:tgtEl>
                                          <p:spTgt spid="63"/>
                                        </p:tgtEl>
                                        <p:attrNameLst>
                                          <p:attrName>ppt_x</p:attrName>
                                        </p:attrNameLst>
                                      </p:cBhvr>
                                      <p:tavLst>
                                        <p:tav tm="0">
                                          <p:val>
                                            <p:strVal val="#ppt_x"/>
                                          </p:val>
                                        </p:tav>
                                        <p:tav tm="100000">
                                          <p:val>
                                            <p:strVal val="#ppt_x"/>
                                          </p:val>
                                        </p:tav>
                                      </p:tavLst>
                                    </p:anim>
                                    <p:anim calcmode="lin" valueType="num">
                                      <p:cBhvr additive="base">
                                        <p:cTn id="19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 presetClass="entr" presetSubtype="4" fill="hold" grpId="0" nodeType="clickEffect">
                                  <p:stCondLst>
                                    <p:cond delay="0"/>
                                  </p:stCondLst>
                                  <p:childTnLst>
                                    <p:set>
                                      <p:cBhvr>
                                        <p:cTn id="194" dur="1" fill="hold">
                                          <p:stCondLst>
                                            <p:cond delay="0"/>
                                          </p:stCondLst>
                                        </p:cTn>
                                        <p:tgtEl>
                                          <p:spTgt spid="46"/>
                                        </p:tgtEl>
                                        <p:attrNameLst>
                                          <p:attrName>style.visibility</p:attrName>
                                        </p:attrNameLst>
                                      </p:cBhvr>
                                      <p:to>
                                        <p:strVal val="visible"/>
                                      </p:to>
                                    </p:set>
                                    <p:anim calcmode="lin" valueType="num">
                                      <p:cBhvr additive="base">
                                        <p:cTn id="195" dur="500" fill="hold"/>
                                        <p:tgtEl>
                                          <p:spTgt spid="46"/>
                                        </p:tgtEl>
                                        <p:attrNameLst>
                                          <p:attrName>ppt_x</p:attrName>
                                        </p:attrNameLst>
                                      </p:cBhvr>
                                      <p:tavLst>
                                        <p:tav tm="0">
                                          <p:val>
                                            <p:strVal val="#ppt_x"/>
                                          </p:val>
                                        </p:tav>
                                        <p:tav tm="100000">
                                          <p:val>
                                            <p:strVal val="#ppt_x"/>
                                          </p:val>
                                        </p:tav>
                                      </p:tavLst>
                                    </p:anim>
                                    <p:anim calcmode="lin" valueType="num">
                                      <p:cBhvr additive="base">
                                        <p:cTn id="196" dur="500" fill="hold"/>
                                        <p:tgtEl>
                                          <p:spTgt spid="46"/>
                                        </p:tgtEl>
                                        <p:attrNameLst>
                                          <p:attrName>ppt_y</p:attrName>
                                        </p:attrNameLst>
                                      </p:cBhvr>
                                      <p:tavLst>
                                        <p:tav tm="0">
                                          <p:val>
                                            <p:strVal val="1+#ppt_h/2"/>
                                          </p:val>
                                        </p:tav>
                                        <p:tav tm="100000">
                                          <p:val>
                                            <p:strVal val="#ppt_y"/>
                                          </p:val>
                                        </p:tav>
                                      </p:tavLst>
                                    </p:anim>
                                  </p:childTnLst>
                                </p:cTn>
                              </p:par>
                              <p:par>
                                <p:cTn id="197" presetID="2" presetClass="entr" presetSubtype="4" fill="hold" grpId="0" nodeType="withEffect">
                                  <p:stCondLst>
                                    <p:cond delay="0"/>
                                  </p:stCondLst>
                                  <p:childTnLst>
                                    <p:set>
                                      <p:cBhvr>
                                        <p:cTn id="198" dur="1" fill="hold">
                                          <p:stCondLst>
                                            <p:cond delay="0"/>
                                          </p:stCondLst>
                                        </p:cTn>
                                        <p:tgtEl>
                                          <p:spTgt spid="47"/>
                                        </p:tgtEl>
                                        <p:attrNameLst>
                                          <p:attrName>style.visibility</p:attrName>
                                        </p:attrNameLst>
                                      </p:cBhvr>
                                      <p:to>
                                        <p:strVal val="visible"/>
                                      </p:to>
                                    </p:set>
                                    <p:anim calcmode="lin" valueType="num">
                                      <p:cBhvr additive="base">
                                        <p:cTn id="199" dur="500" fill="hold"/>
                                        <p:tgtEl>
                                          <p:spTgt spid="47"/>
                                        </p:tgtEl>
                                        <p:attrNameLst>
                                          <p:attrName>ppt_x</p:attrName>
                                        </p:attrNameLst>
                                      </p:cBhvr>
                                      <p:tavLst>
                                        <p:tav tm="0">
                                          <p:val>
                                            <p:strVal val="#ppt_x"/>
                                          </p:val>
                                        </p:tav>
                                        <p:tav tm="100000">
                                          <p:val>
                                            <p:strVal val="#ppt_x"/>
                                          </p:val>
                                        </p:tav>
                                      </p:tavLst>
                                    </p:anim>
                                    <p:anim calcmode="lin" valueType="num">
                                      <p:cBhvr additive="base">
                                        <p:cTn id="200" dur="500" fill="hold"/>
                                        <p:tgtEl>
                                          <p:spTgt spid="47"/>
                                        </p:tgtEl>
                                        <p:attrNameLst>
                                          <p:attrName>ppt_y</p:attrName>
                                        </p:attrNameLst>
                                      </p:cBhvr>
                                      <p:tavLst>
                                        <p:tav tm="0">
                                          <p:val>
                                            <p:strVal val="1+#ppt_h/2"/>
                                          </p:val>
                                        </p:tav>
                                        <p:tav tm="100000">
                                          <p:val>
                                            <p:strVal val="#ppt_y"/>
                                          </p:val>
                                        </p:tav>
                                      </p:tavLst>
                                    </p:anim>
                                  </p:childTnLst>
                                </p:cTn>
                              </p:par>
                              <p:par>
                                <p:cTn id="201" presetID="2" presetClass="entr" presetSubtype="4" fill="hold" grpId="0" nodeType="withEffect">
                                  <p:stCondLst>
                                    <p:cond delay="0"/>
                                  </p:stCondLst>
                                  <p:childTnLst>
                                    <p:set>
                                      <p:cBhvr>
                                        <p:cTn id="202" dur="1" fill="hold">
                                          <p:stCondLst>
                                            <p:cond delay="0"/>
                                          </p:stCondLst>
                                        </p:cTn>
                                        <p:tgtEl>
                                          <p:spTgt spid="48"/>
                                        </p:tgtEl>
                                        <p:attrNameLst>
                                          <p:attrName>style.visibility</p:attrName>
                                        </p:attrNameLst>
                                      </p:cBhvr>
                                      <p:to>
                                        <p:strVal val="visible"/>
                                      </p:to>
                                    </p:set>
                                    <p:anim calcmode="lin" valueType="num">
                                      <p:cBhvr additive="base">
                                        <p:cTn id="203" dur="500" fill="hold"/>
                                        <p:tgtEl>
                                          <p:spTgt spid="48"/>
                                        </p:tgtEl>
                                        <p:attrNameLst>
                                          <p:attrName>ppt_x</p:attrName>
                                        </p:attrNameLst>
                                      </p:cBhvr>
                                      <p:tavLst>
                                        <p:tav tm="0">
                                          <p:val>
                                            <p:strVal val="#ppt_x"/>
                                          </p:val>
                                        </p:tav>
                                        <p:tav tm="100000">
                                          <p:val>
                                            <p:strVal val="#ppt_x"/>
                                          </p:val>
                                        </p:tav>
                                      </p:tavLst>
                                    </p:anim>
                                    <p:anim calcmode="lin" valueType="num">
                                      <p:cBhvr additive="base">
                                        <p:cTn id="204" dur="500" fill="hold"/>
                                        <p:tgtEl>
                                          <p:spTgt spid="48"/>
                                        </p:tgtEl>
                                        <p:attrNameLst>
                                          <p:attrName>ppt_y</p:attrName>
                                        </p:attrNameLst>
                                      </p:cBhvr>
                                      <p:tavLst>
                                        <p:tav tm="0">
                                          <p:val>
                                            <p:strVal val="1+#ppt_h/2"/>
                                          </p:val>
                                        </p:tav>
                                        <p:tav tm="100000">
                                          <p:val>
                                            <p:strVal val="#ppt_y"/>
                                          </p:val>
                                        </p:tav>
                                      </p:tavLst>
                                    </p:anim>
                                  </p:childTnLst>
                                </p:cTn>
                              </p:par>
                              <p:par>
                                <p:cTn id="205" presetID="2" presetClass="entr" presetSubtype="4" fill="hold" grpId="0" nodeType="withEffect">
                                  <p:stCondLst>
                                    <p:cond delay="0"/>
                                  </p:stCondLst>
                                  <p:childTnLst>
                                    <p:set>
                                      <p:cBhvr>
                                        <p:cTn id="206" dur="1" fill="hold">
                                          <p:stCondLst>
                                            <p:cond delay="0"/>
                                          </p:stCondLst>
                                        </p:cTn>
                                        <p:tgtEl>
                                          <p:spTgt spid="49"/>
                                        </p:tgtEl>
                                        <p:attrNameLst>
                                          <p:attrName>style.visibility</p:attrName>
                                        </p:attrNameLst>
                                      </p:cBhvr>
                                      <p:to>
                                        <p:strVal val="visible"/>
                                      </p:to>
                                    </p:set>
                                    <p:anim calcmode="lin" valueType="num">
                                      <p:cBhvr additive="base">
                                        <p:cTn id="207" dur="500" fill="hold"/>
                                        <p:tgtEl>
                                          <p:spTgt spid="49"/>
                                        </p:tgtEl>
                                        <p:attrNameLst>
                                          <p:attrName>ppt_x</p:attrName>
                                        </p:attrNameLst>
                                      </p:cBhvr>
                                      <p:tavLst>
                                        <p:tav tm="0">
                                          <p:val>
                                            <p:strVal val="#ppt_x"/>
                                          </p:val>
                                        </p:tav>
                                        <p:tav tm="100000">
                                          <p:val>
                                            <p:strVal val="#ppt_x"/>
                                          </p:val>
                                        </p:tav>
                                      </p:tavLst>
                                    </p:anim>
                                    <p:anim calcmode="lin" valueType="num">
                                      <p:cBhvr additive="base">
                                        <p:cTn id="208" dur="500" fill="hold"/>
                                        <p:tgtEl>
                                          <p:spTgt spid="49"/>
                                        </p:tgtEl>
                                        <p:attrNameLst>
                                          <p:attrName>ppt_y</p:attrName>
                                        </p:attrNameLst>
                                      </p:cBhvr>
                                      <p:tavLst>
                                        <p:tav tm="0">
                                          <p:val>
                                            <p:strVal val="1+#ppt_h/2"/>
                                          </p:val>
                                        </p:tav>
                                        <p:tav tm="100000">
                                          <p:val>
                                            <p:strVal val="#ppt_y"/>
                                          </p:val>
                                        </p:tav>
                                      </p:tavLst>
                                    </p:anim>
                                  </p:childTnLst>
                                </p:cTn>
                              </p:par>
                              <p:par>
                                <p:cTn id="209" presetID="2" presetClass="entr" presetSubtype="4" fill="hold" grpId="0" nodeType="withEffect">
                                  <p:stCondLst>
                                    <p:cond delay="0"/>
                                  </p:stCondLst>
                                  <p:childTnLst>
                                    <p:set>
                                      <p:cBhvr>
                                        <p:cTn id="210" dur="1" fill="hold">
                                          <p:stCondLst>
                                            <p:cond delay="0"/>
                                          </p:stCondLst>
                                        </p:cTn>
                                        <p:tgtEl>
                                          <p:spTgt spid="50"/>
                                        </p:tgtEl>
                                        <p:attrNameLst>
                                          <p:attrName>style.visibility</p:attrName>
                                        </p:attrNameLst>
                                      </p:cBhvr>
                                      <p:to>
                                        <p:strVal val="visible"/>
                                      </p:to>
                                    </p:set>
                                    <p:anim calcmode="lin" valueType="num">
                                      <p:cBhvr additive="base">
                                        <p:cTn id="211" dur="500" fill="hold"/>
                                        <p:tgtEl>
                                          <p:spTgt spid="50"/>
                                        </p:tgtEl>
                                        <p:attrNameLst>
                                          <p:attrName>ppt_x</p:attrName>
                                        </p:attrNameLst>
                                      </p:cBhvr>
                                      <p:tavLst>
                                        <p:tav tm="0">
                                          <p:val>
                                            <p:strVal val="#ppt_x"/>
                                          </p:val>
                                        </p:tav>
                                        <p:tav tm="100000">
                                          <p:val>
                                            <p:strVal val="#ppt_x"/>
                                          </p:val>
                                        </p:tav>
                                      </p:tavLst>
                                    </p:anim>
                                    <p:anim calcmode="lin" valueType="num">
                                      <p:cBhvr additive="base">
                                        <p:cTn id="212" dur="500" fill="hold"/>
                                        <p:tgtEl>
                                          <p:spTgt spid="50"/>
                                        </p:tgtEl>
                                        <p:attrNameLst>
                                          <p:attrName>ppt_y</p:attrName>
                                        </p:attrNameLst>
                                      </p:cBhvr>
                                      <p:tavLst>
                                        <p:tav tm="0">
                                          <p:val>
                                            <p:strVal val="1+#ppt_h/2"/>
                                          </p:val>
                                        </p:tav>
                                        <p:tav tm="100000">
                                          <p:val>
                                            <p:strVal val="#ppt_y"/>
                                          </p:val>
                                        </p:tav>
                                      </p:tavLst>
                                    </p:anim>
                                  </p:childTnLst>
                                </p:cTn>
                              </p:par>
                              <p:par>
                                <p:cTn id="213" presetID="2" presetClass="entr" presetSubtype="4" fill="hold" grpId="0" nodeType="withEffect">
                                  <p:stCondLst>
                                    <p:cond delay="0"/>
                                  </p:stCondLst>
                                  <p:childTnLst>
                                    <p:set>
                                      <p:cBhvr>
                                        <p:cTn id="214" dur="1" fill="hold">
                                          <p:stCondLst>
                                            <p:cond delay="0"/>
                                          </p:stCondLst>
                                        </p:cTn>
                                        <p:tgtEl>
                                          <p:spTgt spid="51"/>
                                        </p:tgtEl>
                                        <p:attrNameLst>
                                          <p:attrName>style.visibility</p:attrName>
                                        </p:attrNameLst>
                                      </p:cBhvr>
                                      <p:to>
                                        <p:strVal val="visible"/>
                                      </p:to>
                                    </p:set>
                                    <p:anim calcmode="lin" valueType="num">
                                      <p:cBhvr additive="base">
                                        <p:cTn id="215" dur="500" fill="hold"/>
                                        <p:tgtEl>
                                          <p:spTgt spid="51"/>
                                        </p:tgtEl>
                                        <p:attrNameLst>
                                          <p:attrName>ppt_x</p:attrName>
                                        </p:attrNameLst>
                                      </p:cBhvr>
                                      <p:tavLst>
                                        <p:tav tm="0">
                                          <p:val>
                                            <p:strVal val="#ppt_x"/>
                                          </p:val>
                                        </p:tav>
                                        <p:tav tm="100000">
                                          <p:val>
                                            <p:strVal val="#ppt_x"/>
                                          </p:val>
                                        </p:tav>
                                      </p:tavLst>
                                    </p:anim>
                                    <p:anim calcmode="lin" valueType="num">
                                      <p:cBhvr additive="base">
                                        <p:cTn id="216" dur="500" fill="hold"/>
                                        <p:tgtEl>
                                          <p:spTgt spid="51"/>
                                        </p:tgtEl>
                                        <p:attrNameLst>
                                          <p:attrName>ppt_y</p:attrName>
                                        </p:attrNameLst>
                                      </p:cBhvr>
                                      <p:tavLst>
                                        <p:tav tm="0">
                                          <p:val>
                                            <p:strVal val="1+#ppt_h/2"/>
                                          </p:val>
                                        </p:tav>
                                        <p:tav tm="100000">
                                          <p:val>
                                            <p:strVal val="#ppt_y"/>
                                          </p:val>
                                        </p:tav>
                                      </p:tavLst>
                                    </p:anim>
                                  </p:childTnLst>
                                </p:cTn>
                              </p:par>
                              <p:par>
                                <p:cTn id="217" presetID="2" presetClass="entr" presetSubtype="4" fill="hold" grpId="0" nodeType="withEffect">
                                  <p:stCondLst>
                                    <p:cond delay="0"/>
                                  </p:stCondLst>
                                  <p:childTnLst>
                                    <p:set>
                                      <p:cBhvr>
                                        <p:cTn id="218" dur="1" fill="hold">
                                          <p:stCondLst>
                                            <p:cond delay="0"/>
                                          </p:stCondLst>
                                        </p:cTn>
                                        <p:tgtEl>
                                          <p:spTgt spid="52"/>
                                        </p:tgtEl>
                                        <p:attrNameLst>
                                          <p:attrName>style.visibility</p:attrName>
                                        </p:attrNameLst>
                                      </p:cBhvr>
                                      <p:to>
                                        <p:strVal val="visible"/>
                                      </p:to>
                                    </p:set>
                                    <p:anim calcmode="lin" valueType="num">
                                      <p:cBhvr additive="base">
                                        <p:cTn id="219" dur="500" fill="hold"/>
                                        <p:tgtEl>
                                          <p:spTgt spid="52"/>
                                        </p:tgtEl>
                                        <p:attrNameLst>
                                          <p:attrName>ppt_x</p:attrName>
                                        </p:attrNameLst>
                                      </p:cBhvr>
                                      <p:tavLst>
                                        <p:tav tm="0">
                                          <p:val>
                                            <p:strVal val="#ppt_x"/>
                                          </p:val>
                                        </p:tav>
                                        <p:tav tm="100000">
                                          <p:val>
                                            <p:strVal val="#ppt_x"/>
                                          </p:val>
                                        </p:tav>
                                      </p:tavLst>
                                    </p:anim>
                                    <p:anim calcmode="lin" valueType="num">
                                      <p:cBhvr additive="base">
                                        <p:cTn id="220"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2" presetClass="entr" presetSubtype="4" fill="hold" grpId="0" nodeType="clickEffect">
                                  <p:stCondLst>
                                    <p:cond delay="0"/>
                                  </p:stCondLst>
                                  <p:childTnLst>
                                    <p:set>
                                      <p:cBhvr>
                                        <p:cTn id="224" dur="1" fill="hold">
                                          <p:stCondLst>
                                            <p:cond delay="0"/>
                                          </p:stCondLst>
                                        </p:cTn>
                                        <p:tgtEl>
                                          <p:spTgt spid="53"/>
                                        </p:tgtEl>
                                        <p:attrNameLst>
                                          <p:attrName>style.visibility</p:attrName>
                                        </p:attrNameLst>
                                      </p:cBhvr>
                                      <p:to>
                                        <p:strVal val="visible"/>
                                      </p:to>
                                    </p:set>
                                    <p:anim calcmode="lin" valueType="num">
                                      <p:cBhvr additive="base">
                                        <p:cTn id="225" dur="500" fill="hold"/>
                                        <p:tgtEl>
                                          <p:spTgt spid="53"/>
                                        </p:tgtEl>
                                        <p:attrNameLst>
                                          <p:attrName>ppt_x</p:attrName>
                                        </p:attrNameLst>
                                      </p:cBhvr>
                                      <p:tavLst>
                                        <p:tav tm="0">
                                          <p:val>
                                            <p:strVal val="#ppt_x"/>
                                          </p:val>
                                        </p:tav>
                                        <p:tav tm="100000">
                                          <p:val>
                                            <p:strVal val="#ppt_x"/>
                                          </p:val>
                                        </p:tav>
                                      </p:tavLst>
                                    </p:anim>
                                    <p:anim calcmode="lin" valueType="num">
                                      <p:cBhvr additive="base">
                                        <p:cTn id="226" dur="500" fill="hold"/>
                                        <p:tgtEl>
                                          <p:spTgt spid="53"/>
                                        </p:tgtEl>
                                        <p:attrNameLst>
                                          <p:attrName>ppt_y</p:attrName>
                                        </p:attrNameLst>
                                      </p:cBhvr>
                                      <p:tavLst>
                                        <p:tav tm="0">
                                          <p:val>
                                            <p:strVal val="1+#ppt_h/2"/>
                                          </p:val>
                                        </p:tav>
                                        <p:tav tm="100000">
                                          <p:val>
                                            <p:strVal val="#ppt_y"/>
                                          </p:val>
                                        </p:tav>
                                      </p:tavLst>
                                    </p:anim>
                                  </p:childTnLst>
                                </p:cTn>
                              </p:par>
                              <p:par>
                                <p:cTn id="227" presetID="2" presetClass="entr" presetSubtype="4" fill="hold" grpId="0" nodeType="withEffect">
                                  <p:stCondLst>
                                    <p:cond delay="0"/>
                                  </p:stCondLst>
                                  <p:childTnLst>
                                    <p:set>
                                      <p:cBhvr>
                                        <p:cTn id="228" dur="1" fill="hold">
                                          <p:stCondLst>
                                            <p:cond delay="0"/>
                                          </p:stCondLst>
                                        </p:cTn>
                                        <p:tgtEl>
                                          <p:spTgt spid="54"/>
                                        </p:tgtEl>
                                        <p:attrNameLst>
                                          <p:attrName>style.visibility</p:attrName>
                                        </p:attrNameLst>
                                      </p:cBhvr>
                                      <p:to>
                                        <p:strVal val="visible"/>
                                      </p:to>
                                    </p:set>
                                    <p:anim calcmode="lin" valueType="num">
                                      <p:cBhvr additive="base">
                                        <p:cTn id="229" dur="500" fill="hold"/>
                                        <p:tgtEl>
                                          <p:spTgt spid="54"/>
                                        </p:tgtEl>
                                        <p:attrNameLst>
                                          <p:attrName>ppt_x</p:attrName>
                                        </p:attrNameLst>
                                      </p:cBhvr>
                                      <p:tavLst>
                                        <p:tav tm="0">
                                          <p:val>
                                            <p:strVal val="#ppt_x"/>
                                          </p:val>
                                        </p:tav>
                                        <p:tav tm="100000">
                                          <p:val>
                                            <p:strVal val="#ppt_x"/>
                                          </p:val>
                                        </p:tav>
                                      </p:tavLst>
                                    </p:anim>
                                    <p:anim calcmode="lin" valueType="num">
                                      <p:cBhvr additive="base">
                                        <p:cTn id="230" dur="500" fill="hold"/>
                                        <p:tgtEl>
                                          <p:spTgt spid="54"/>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stCondLst>
                                    <p:cond delay="0"/>
                                  </p:stCondLst>
                                  <p:childTnLst>
                                    <p:set>
                                      <p:cBhvr>
                                        <p:cTn id="232" dur="1" fill="hold">
                                          <p:stCondLst>
                                            <p:cond delay="0"/>
                                          </p:stCondLst>
                                        </p:cTn>
                                        <p:tgtEl>
                                          <p:spTgt spid="55"/>
                                        </p:tgtEl>
                                        <p:attrNameLst>
                                          <p:attrName>style.visibility</p:attrName>
                                        </p:attrNameLst>
                                      </p:cBhvr>
                                      <p:to>
                                        <p:strVal val="visible"/>
                                      </p:to>
                                    </p:set>
                                    <p:anim calcmode="lin" valueType="num">
                                      <p:cBhvr additive="base">
                                        <p:cTn id="233" dur="500" fill="hold"/>
                                        <p:tgtEl>
                                          <p:spTgt spid="55"/>
                                        </p:tgtEl>
                                        <p:attrNameLst>
                                          <p:attrName>ppt_x</p:attrName>
                                        </p:attrNameLst>
                                      </p:cBhvr>
                                      <p:tavLst>
                                        <p:tav tm="0">
                                          <p:val>
                                            <p:strVal val="#ppt_x"/>
                                          </p:val>
                                        </p:tav>
                                        <p:tav tm="100000">
                                          <p:val>
                                            <p:strVal val="#ppt_x"/>
                                          </p:val>
                                        </p:tav>
                                      </p:tavLst>
                                    </p:anim>
                                    <p:anim calcmode="lin" valueType="num">
                                      <p:cBhvr additive="base">
                                        <p:cTn id="234" dur="500" fill="hold"/>
                                        <p:tgtEl>
                                          <p:spTgt spid="55"/>
                                        </p:tgtEl>
                                        <p:attrNameLst>
                                          <p:attrName>ppt_y</p:attrName>
                                        </p:attrNameLst>
                                      </p:cBhvr>
                                      <p:tavLst>
                                        <p:tav tm="0">
                                          <p:val>
                                            <p:strVal val="1+#ppt_h/2"/>
                                          </p:val>
                                        </p:tav>
                                        <p:tav tm="100000">
                                          <p:val>
                                            <p:strVal val="#ppt_y"/>
                                          </p:val>
                                        </p:tav>
                                      </p:tavLst>
                                    </p:anim>
                                  </p:childTnLst>
                                </p:cTn>
                              </p:par>
                              <p:par>
                                <p:cTn id="235" presetID="2" presetClass="entr" presetSubtype="4" fill="hold" grpId="0" nodeType="withEffect">
                                  <p:stCondLst>
                                    <p:cond delay="0"/>
                                  </p:stCondLst>
                                  <p:childTnLst>
                                    <p:set>
                                      <p:cBhvr>
                                        <p:cTn id="236" dur="1" fill="hold">
                                          <p:stCondLst>
                                            <p:cond delay="0"/>
                                          </p:stCondLst>
                                        </p:cTn>
                                        <p:tgtEl>
                                          <p:spTgt spid="56"/>
                                        </p:tgtEl>
                                        <p:attrNameLst>
                                          <p:attrName>style.visibility</p:attrName>
                                        </p:attrNameLst>
                                      </p:cBhvr>
                                      <p:to>
                                        <p:strVal val="visible"/>
                                      </p:to>
                                    </p:set>
                                    <p:anim calcmode="lin" valueType="num">
                                      <p:cBhvr additive="base">
                                        <p:cTn id="237" dur="500" fill="hold"/>
                                        <p:tgtEl>
                                          <p:spTgt spid="56"/>
                                        </p:tgtEl>
                                        <p:attrNameLst>
                                          <p:attrName>ppt_x</p:attrName>
                                        </p:attrNameLst>
                                      </p:cBhvr>
                                      <p:tavLst>
                                        <p:tav tm="0">
                                          <p:val>
                                            <p:strVal val="#ppt_x"/>
                                          </p:val>
                                        </p:tav>
                                        <p:tav tm="100000">
                                          <p:val>
                                            <p:strVal val="#ppt_x"/>
                                          </p:val>
                                        </p:tav>
                                      </p:tavLst>
                                    </p:anim>
                                    <p:anim calcmode="lin" valueType="num">
                                      <p:cBhvr additive="base">
                                        <p:cTn id="238" dur="500" fill="hold"/>
                                        <p:tgtEl>
                                          <p:spTgt spid="56"/>
                                        </p:tgtEl>
                                        <p:attrNameLst>
                                          <p:attrName>ppt_y</p:attrName>
                                        </p:attrNameLst>
                                      </p:cBhvr>
                                      <p:tavLst>
                                        <p:tav tm="0">
                                          <p:val>
                                            <p:strVal val="1+#ppt_h/2"/>
                                          </p:val>
                                        </p:tav>
                                        <p:tav tm="100000">
                                          <p:val>
                                            <p:strVal val="#ppt_y"/>
                                          </p:val>
                                        </p:tav>
                                      </p:tavLst>
                                    </p:anim>
                                  </p:childTnLst>
                                </p:cTn>
                              </p:par>
                              <p:par>
                                <p:cTn id="239" presetID="2" presetClass="entr" presetSubtype="4" fill="hold" grpId="0" nodeType="withEffect">
                                  <p:stCondLst>
                                    <p:cond delay="0"/>
                                  </p:stCondLst>
                                  <p:childTnLst>
                                    <p:set>
                                      <p:cBhvr>
                                        <p:cTn id="240" dur="1" fill="hold">
                                          <p:stCondLst>
                                            <p:cond delay="0"/>
                                          </p:stCondLst>
                                        </p:cTn>
                                        <p:tgtEl>
                                          <p:spTgt spid="57"/>
                                        </p:tgtEl>
                                        <p:attrNameLst>
                                          <p:attrName>style.visibility</p:attrName>
                                        </p:attrNameLst>
                                      </p:cBhvr>
                                      <p:to>
                                        <p:strVal val="visible"/>
                                      </p:to>
                                    </p:set>
                                    <p:anim calcmode="lin" valueType="num">
                                      <p:cBhvr additive="base">
                                        <p:cTn id="241" dur="500" fill="hold"/>
                                        <p:tgtEl>
                                          <p:spTgt spid="57"/>
                                        </p:tgtEl>
                                        <p:attrNameLst>
                                          <p:attrName>ppt_x</p:attrName>
                                        </p:attrNameLst>
                                      </p:cBhvr>
                                      <p:tavLst>
                                        <p:tav tm="0">
                                          <p:val>
                                            <p:strVal val="#ppt_x"/>
                                          </p:val>
                                        </p:tav>
                                        <p:tav tm="100000">
                                          <p:val>
                                            <p:strVal val="#ppt_x"/>
                                          </p:val>
                                        </p:tav>
                                      </p:tavLst>
                                    </p:anim>
                                    <p:anim calcmode="lin" valueType="num">
                                      <p:cBhvr additive="base">
                                        <p:cTn id="242" dur="500" fill="hold"/>
                                        <p:tgtEl>
                                          <p:spTgt spid="57"/>
                                        </p:tgtEl>
                                        <p:attrNameLst>
                                          <p:attrName>ppt_y</p:attrName>
                                        </p:attrNameLst>
                                      </p:cBhvr>
                                      <p:tavLst>
                                        <p:tav tm="0">
                                          <p:val>
                                            <p:strVal val="1+#ppt_h/2"/>
                                          </p:val>
                                        </p:tav>
                                        <p:tav tm="100000">
                                          <p:val>
                                            <p:strVal val="#ppt_y"/>
                                          </p:val>
                                        </p:tav>
                                      </p:tavLst>
                                    </p:anim>
                                  </p:childTnLst>
                                </p:cTn>
                              </p:par>
                              <p:par>
                                <p:cTn id="243" presetID="2" presetClass="entr" presetSubtype="4" fill="hold" grpId="0" nodeType="withEffect">
                                  <p:stCondLst>
                                    <p:cond delay="0"/>
                                  </p:stCondLst>
                                  <p:childTnLst>
                                    <p:set>
                                      <p:cBhvr>
                                        <p:cTn id="244" dur="1" fill="hold">
                                          <p:stCondLst>
                                            <p:cond delay="0"/>
                                          </p:stCondLst>
                                        </p:cTn>
                                        <p:tgtEl>
                                          <p:spTgt spid="58"/>
                                        </p:tgtEl>
                                        <p:attrNameLst>
                                          <p:attrName>style.visibility</p:attrName>
                                        </p:attrNameLst>
                                      </p:cBhvr>
                                      <p:to>
                                        <p:strVal val="visible"/>
                                      </p:to>
                                    </p:set>
                                    <p:anim calcmode="lin" valueType="num">
                                      <p:cBhvr additive="base">
                                        <p:cTn id="245" dur="500" fill="hold"/>
                                        <p:tgtEl>
                                          <p:spTgt spid="58"/>
                                        </p:tgtEl>
                                        <p:attrNameLst>
                                          <p:attrName>ppt_x</p:attrName>
                                        </p:attrNameLst>
                                      </p:cBhvr>
                                      <p:tavLst>
                                        <p:tav tm="0">
                                          <p:val>
                                            <p:strVal val="#ppt_x"/>
                                          </p:val>
                                        </p:tav>
                                        <p:tav tm="100000">
                                          <p:val>
                                            <p:strVal val="#ppt_x"/>
                                          </p:val>
                                        </p:tav>
                                      </p:tavLst>
                                    </p:anim>
                                    <p:anim calcmode="lin" valueType="num">
                                      <p:cBhvr additive="base">
                                        <p:cTn id="246" dur="500" fill="hold"/>
                                        <p:tgtEl>
                                          <p:spTgt spid="58"/>
                                        </p:tgtEl>
                                        <p:attrNameLst>
                                          <p:attrName>ppt_y</p:attrName>
                                        </p:attrNameLst>
                                      </p:cBhvr>
                                      <p:tavLst>
                                        <p:tav tm="0">
                                          <p:val>
                                            <p:strVal val="1+#ppt_h/2"/>
                                          </p:val>
                                        </p:tav>
                                        <p:tav tm="100000">
                                          <p:val>
                                            <p:strVal val="#ppt_y"/>
                                          </p:val>
                                        </p:tav>
                                      </p:tavLst>
                                    </p:anim>
                                  </p:childTnLst>
                                </p:cTn>
                              </p:par>
                              <p:par>
                                <p:cTn id="247" presetID="2" presetClass="entr" presetSubtype="4" fill="hold" grpId="0" nodeType="withEffect">
                                  <p:stCondLst>
                                    <p:cond delay="0"/>
                                  </p:stCondLst>
                                  <p:childTnLst>
                                    <p:set>
                                      <p:cBhvr>
                                        <p:cTn id="248" dur="1" fill="hold">
                                          <p:stCondLst>
                                            <p:cond delay="0"/>
                                          </p:stCondLst>
                                        </p:cTn>
                                        <p:tgtEl>
                                          <p:spTgt spid="59"/>
                                        </p:tgtEl>
                                        <p:attrNameLst>
                                          <p:attrName>style.visibility</p:attrName>
                                        </p:attrNameLst>
                                      </p:cBhvr>
                                      <p:to>
                                        <p:strVal val="visible"/>
                                      </p:to>
                                    </p:set>
                                    <p:anim calcmode="lin" valueType="num">
                                      <p:cBhvr additive="base">
                                        <p:cTn id="249" dur="500" fill="hold"/>
                                        <p:tgtEl>
                                          <p:spTgt spid="59"/>
                                        </p:tgtEl>
                                        <p:attrNameLst>
                                          <p:attrName>ppt_x</p:attrName>
                                        </p:attrNameLst>
                                      </p:cBhvr>
                                      <p:tavLst>
                                        <p:tav tm="0">
                                          <p:val>
                                            <p:strVal val="#ppt_x"/>
                                          </p:val>
                                        </p:tav>
                                        <p:tav tm="100000">
                                          <p:val>
                                            <p:strVal val="#ppt_x"/>
                                          </p:val>
                                        </p:tav>
                                      </p:tavLst>
                                    </p:anim>
                                    <p:anim calcmode="lin" valueType="num">
                                      <p:cBhvr additive="base">
                                        <p:cTn id="25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94916-6274-3AD7-07FB-D38B2978C7D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2485AE5-2AD9-AB82-AF56-195B0233F8E7}"/>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CB7336B8-960D-5ADF-A598-7258B14FC9E7}"/>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942ED17C-A6F6-881A-CD16-1EA5C9EE4F03}"/>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Machine Learning: Reinforcement Learning</a:t>
            </a:r>
          </a:p>
        </p:txBody>
      </p:sp>
      <p:sp>
        <p:nvSpPr>
          <p:cNvPr id="9" name="TextBox 8">
            <a:extLst>
              <a:ext uri="{FF2B5EF4-FFF2-40B4-BE49-F238E27FC236}">
                <a16:creationId xmlns:a16="http://schemas.microsoft.com/office/drawing/2014/main" id="{002DF801-5D30-445B-1ADF-8FF2618A6984}"/>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2" name="Rounded Rectangle 4">
            <a:extLst>
              <a:ext uri="{FF2B5EF4-FFF2-40B4-BE49-F238E27FC236}">
                <a16:creationId xmlns:a16="http://schemas.microsoft.com/office/drawing/2014/main" id="{3732B1D7-CEF4-925C-77FF-9324ECC16ED6}"/>
              </a:ext>
            </a:extLst>
          </p:cNvPr>
          <p:cNvSpPr/>
          <p:nvPr/>
        </p:nvSpPr>
        <p:spPr>
          <a:xfrm>
            <a:off x="916365" y="2494702"/>
            <a:ext cx="5396952" cy="3206305"/>
          </a:xfrm>
          <a:prstGeom prst="roundRect">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3" name="Content Placeholder 2">
            <a:extLst>
              <a:ext uri="{FF2B5EF4-FFF2-40B4-BE49-F238E27FC236}">
                <a16:creationId xmlns:a16="http://schemas.microsoft.com/office/drawing/2014/main" id="{CA4CB71E-D84E-6080-F567-503CD42DDB96}"/>
              </a:ext>
            </a:extLst>
          </p:cNvPr>
          <p:cNvSpPr txBox="1">
            <a:spLocks/>
          </p:cNvSpPr>
          <p:nvPr/>
        </p:nvSpPr>
        <p:spPr>
          <a:xfrm>
            <a:off x="295574" y="898123"/>
            <a:ext cx="11481653" cy="4525963"/>
          </a:xfrm>
          <a:prstGeom prst="rect">
            <a:avLst/>
          </a:prstGeom>
        </p:spPr>
        <p:txBody>
          <a:bodyPr vert="horz" lIns="91440" tIns="45720" rIns="91440" bIns="45720" rtlCol="0">
            <a:normAutofit/>
          </a:bodyPr>
          <a:lstStyle>
            <a:lvl1pPr marL="228600" indent="-228600">
              <a:lnSpc>
                <a:spcPct val="90000"/>
              </a:lnSpc>
              <a:spcBef>
                <a:spcPts val="1000"/>
              </a:spcBef>
              <a:buClr>
                <a:srgbClr val="00B0F0"/>
              </a:buClr>
              <a:buFont typeface="Arial" panose="020B0604020202020204" pitchFamily="34" charset="0"/>
              <a:buChar char="•"/>
              <a:defRPr>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Reinforcement Learning (RL) is a type of machine learning in which an agent learns to make decisions by interacting with an environment to maximize cumulative rewards. </a:t>
            </a:r>
          </a:p>
          <a:p>
            <a:r>
              <a:rPr lang="en-US" dirty="0"/>
              <a:t>Through trial and error, the agent receives feedback—rewards for correct actions and penalties for incorrect ones—and uses this to improve its decision-making over time.</a:t>
            </a:r>
            <a:endParaRPr lang="en-CA" dirty="0"/>
          </a:p>
        </p:txBody>
      </p:sp>
      <p:pic>
        <p:nvPicPr>
          <p:cNvPr id="4" name="Picture 2" descr="Image result for reinforcement learning">
            <a:extLst>
              <a:ext uri="{FF2B5EF4-FFF2-40B4-BE49-F238E27FC236}">
                <a16:creationId xmlns:a16="http://schemas.microsoft.com/office/drawing/2014/main" id="{18425E45-437C-1E00-1974-AE86BB1DE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2797" y="2623810"/>
            <a:ext cx="4267200" cy="277257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1EA9FEE-8BF5-9DA2-82A3-42A4C3151329}"/>
              </a:ext>
            </a:extLst>
          </p:cNvPr>
          <p:cNvSpPr/>
          <p:nvPr/>
        </p:nvSpPr>
        <p:spPr>
          <a:xfrm>
            <a:off x="3060777" y="6449426"/>
            <a:ext cx="5632824" cy="523220"/>
          </a:xfrm>
          <a:prstGeom prst="rect">
            <a:avLst/>
          </a:prstGeom>
        </p:spPr>
        <p:txBody>
          <a:bodyPr wrap="none">
            <a:spAutoFit/>
          </a:bodyPr>
          <a:lstStyle/>
          <a:p>
            <a:pPr defTabSz="914446"/>
            <a:r>
              <a:rPr lang="en-CA" sz="1400" b="1" dirty="0">
                <a:solidFill>
                  <a:srgbClr val="000000"/>
                </a:solidFill>
                <a:latin typeface="Cambria" panose="02040503050406030204"/>
              </a:rPr>
              <a:t>Photo Credit: </a:t>
            </a:r>
            <a:r>
              <a:rPr lang="en-CA" sz="1400" dirty="0">
                <a:solidFill>
                  <a:srgbClr val="000000"/>
                </a:solidFill>
                <a:latin typeface="Cambria" panose="02040503050406030204"/>
                <a:hlinkClick r:id="rId5"/>
              </a:rPr>
              <a:t>https://commons.wikimedia.org/wiki/File:Rl_agent.png</a:t>
            </a:r>
            <a:endParaRPr lang="en-CA" sz="1400" dirty="0">
              <a:solidFill>
                <a:srgbClr val="000000"/>
              </a:solidFill>
              <a:latin typeface="Cambria" panose="02040503050406030204"/>
            </a:endParaRPr>
          </a:p>
          <a:p>
            <a:pPr defTabSz="914446"/>
            <a:endParaRPr lang="en-CA" sz="1400" dirty="0">
              <a:solidFill>
                <a:srgbClr val="000000"/>
              </a:solidFill>
              <a:latin typeface="Cambria" panose="02040503050406030204"/>
            </a:endParaRPr>
          </a:p>
        </p:txBody>
      </p:sp>
      <p:pic>
        <p:nvPicPr>
          <p:cNvPr id="11" name="Picture 4" descr="Image result for baby">
            <a:extLst>
              <a:ext uri="{FF2B5EF4-FFF2-40B4-BE49-F238E27FC236}">
                <a16:creationId xmlns:a16="http://schemas.microsoft.com/office/drawing/2014/main" id="{560C3E2D-26F9-5ECF-87FF-34A77C13A47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400058" y="3447575"/>
            <a:ext cx="1660719" cy="11052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candle white background">
            <a:extLst>
              <a:ext uri="{FF2B5EF4-FFF2-40B4-BE49-F238E27FC236}">
                <a16:creationId xmlns:a16="http://schemas.microsoft.com/office/drawing/2014/main" id="{250A3051-FE3C-D72C-7E69-95FE36D5F753}"/>
              </a:ext>
            </a:extLst>
          </p:cNvPr>
          <p:cNvPicPr>
            <a:picLocks noChangeAspect="1" noChangeArrowheads="1"/>
          </p:cNvPicPr>
          <p:nvPr/>
        </p:nvPicPr>
        <p:blipFill rotWithShape="1">
          <a:blip r:embed="rId7" cstate="print">
            <a:clrChange>
              <a:clrFrom>
                <a:srgbClr val="060606"/>
              </a:clrFrom>
              <a:clrTo>
                <a:srgbClr val="060606">
                  <a:alpha val="0"/>
                </a:srgbClr>
              </a:clrTo>
            </a:clrChange>
            <a:extLst>
              <a:ext uri="{28A0092B-C50C-407E-A947-70E740481C1C}">
                <a14:useLocalDpi xmlns:a14="http://schemas.microsoft.com/office/drawing/2010/main" val="0"/>
              </a:ext>
            </a:extLst>
          </a:blip>
          <a:srcRect l="31077" r="14101" b="11304"/>
          <a:stretch/>
        </p:blipFill>
        <p:spPr bwMode="auto">
          <a:xfrm>
            <a:off x="4188338" y="2893336"/>
            <a:ext cx="919683" cy="111675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E341F49-892F-5790-BF0A-FF53E8532F0C}"/>
              </a:ext>
            </a:extLst>
          </p:cNvPr>
          <p:cNvSpPr/>
          <p:nvPr/>
        </p:nvSpPr>
        <p:spPr>
          <a:xfrm>
            <a:off x="1713701" y="3023624"/>
            <a:ext cx="992579" cy="369332"/>
          </a:xfrm>
          <a:prstGeom prst="rect">
            <a:avLst/>
          </a:prstGeom>
        </p:spPr>
        <p:txBody>
          <a:bodyPr wrap="none">
            <a:spAutoFit/>
          </a:bodyPr>
          <a:lstStyle/>
          <a:p>
            <a:pPr defTabSz="914446">
              <a:buSzPct val="120000"/>
            </a:pPr>
            <a:r>
              <a:rPr lang="en-US" b="1" dirty="0">
                <a:solidFill>
                  <a:srgbClr val="0C1752"/>
                </a:solidFill>
                <a:latin typeface="Arial" charset="0"/>
                <a:ea typeface="Arial" charset="0"/>
                <a:cs typeface="Arial" charset="0"/>
              </a:rPr>
              <a:t>AGENT</a:t>
            </a:r>
          </a:p>
        </p:txBody>
      </p:sp>
      <p:sp>
        <p:nvSpPr>
          <p:cNvPr id="14" name="Rectangle 13">
            <a:extLst>
              <a:ext uri="{FF2B5EF4-FFF2-40B4-BE49-F238E27FC236}">
                <a16:creationId xmlns:a16="http://schemas.microsoft.com/office/drawing/2014/main" id="{9DFE8007-A98A-8483-F233-213F9E4E0ABD}"/>
              </a:ext>
            </a:extLst>
          </p:cNvPr>
          <p:cNvSpPr/>
          <p:nvPr/>
        </p:nvSpPr>
        <p:spPr>
          <a:xfrm>
            <a:off x="2791850" y="2498744"/>
            <a:ext cx="1890261" cy="369332"/>
          </a:xfrm>
          <a:prstGeom prst="rect">
            <a:avLst/>
          </a:prstGeom>
        </p:spPr>
        <p:txBody>
          <a:bodyPr wrap="none">
            <a:spAutoFit/>
          </a:bodyPr>
          <a:lstStyle/>
          <a:p>
            <a:pPr defTabSz="914446">
              <a:buSzPct val="120000"/>
            </a:pPr>
            <a:r>
              <a:rPr lang="en-US" b="1" dirty="0">
                <a:solidFill>
                  <a:srgbClr val="0C1752"/>
                </a:solidFill>
                <a:latin typeface="Arial" charset="0"/>
                <a:ea typeface="Arial" charset="0"/>
                <a:cs typeface="Arial" charset="0"/>
              </a:rPr>
              <a:t>ENVIRONMENT</a:t>
            </a:r>
          </a:p>
        </p:txBody>
      </p:sp>
      <p:sp>
        <p:nvSpPr>
          <p:cNvPr id="15" name="Right Arrow 3">
            <a:extLst>
              <a:ext uri="{FF2B5EF4-FFF2-40B4-BE49-F238E27FC236}">
                <a16:creationId xmlns:a16="http://schemas.microsoft.com/office/drawing/2014/main" id="{3A04AEE8-06A3-BFF4-7540-9425BDA79CB8}"/>
              </a:ext>
            </a:extLst>
          </p:cNvPr>
          <p:cNvSpPr/>
          <p:nvPr/>
        </p:nvSpPr>
        <p:spPr>
          <a:xfrm rot="19222295">
            <a:off x="3084321" y="3481542"/>
            <a:ext cx="1061042" cy="298881"/>
          </a:xfrm>
          <a:prstGeom prst="rightArrow">
            <a:avLst/>
          </a:prstGeom>
          <a:solidFill>
            <a:srgbClr val="0C1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6" name="Right Arrow 26">
            <a:extLst>
              <a:ext uri="{FF2B5EF4-FFF2-40B4-BE49-F238E27FC236}">
                <a16:creationId xmlns:a16="http://schemas.microsoft.com/office/drawing/2014/main" id="{4E415A03-B32A-B2DF-028E-BF496EA249A1}"/>
              </a:ext>
            </a:extLst>
          </p:cNvPr>
          <p:cNvSpPr/>
          <p:nvPr/>
        </p:nvSpPr>
        <p:spPr>
          <a:xfrm rot="2841010">
            <a:off x="3045320" y="4415529"/>
            <a:ext cx="1031315" cy="298881"/>
          </a:xfrm>
          <a:prstGeom prst="rightArrow">
            <a:avLst/>
          </a:prstGeom>
          <a:solidFill>
            <a:srgbClr val="0C1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7" name="Rectangle 16">
            <a:extLst>
              <a:ext uri="{FF2B5EF4-FFF2-40B4-BE49-F238E27FC236}">
                <a16:creationId xmlns:a16="http://schemas.microsoft.com/office/drawing/2014/main" id="{E892A7FE-6DCC-C76D-C5F5-2AD94D703CC7}"/>
              </a:ext>
            </a:extLst>
          </p:cNvPr>
          <p:cNvSpPr/>
          <p:nvPr/>
        </p:nvSpPr>
        <p:spPr>
          <a:xfrm>
            <a:off x="2737302" y="3024160"/>
            <a:ext cx="1039067" cy="307777"/>
          </a:xfrm>
          <a:prstGeom prst="rect">
            <a:avLst/>
          </a:prstGeom>
        </p:spPr>
        <p:txBody>
          <a:bodyPr wrap="none">
            <a:spAutoFit/>
          </a:bodyPr>
          <a:lstStyle/>
          <a:p>
            <a:pPr defTabSz="914446">
              <a:buSzPct val="120000"/>
            </a:pPr>
            <a:r>
              <a:rPr lang="en-US" sz="1400" b="1" dirty="0">
                <a:solidFill>
                  <a:srgbClr val="0C1752"/>
                </a:solidFill>
                <a:latin typeface="Arial" charset="0"/>
                <a:ea typeface="Arial" charset="0"/>
                <a:cs typeface="Arial" charset="0"/>
              </a:rPr>
              <a:t>-10 Points</a:t>
            </a:r>
          </a:p>
        </p:txBody>
      </p:sp>
      <p:sp>
        <p:nvSpPr>
          <p:cNvPr id="18" name="Rectangle 17">
            <a:extLst>
              <a:ext uri="{FF2B5EF4-FFF2-40B4-BE49-F238E27FC236}">
                <a16:creationId xmlns:a16="http://schemas.microsoft.com/office/drawing/2014/main" id="{AD94470C-195F-CEF1-66EF-D7FA1D44978F}"/>
              </a:ext>
            </a:extLst>
          </p:cNvPr>
          <p:cNvSpPr/>
          <p:nvPr/>
        </p:nvSpPr>
        <p:spPr>
          <a:xfrm>
            <a:off x="3498153" y="4258322"/>
            <a:ext cx="1083951" cy="307777"/>
          </a:xfrm>
          <a:prstGeom prst="rect">
            <a:avLst/>
          </a:prstGeom>
        </p:spPr>
        <p:txBody>
          <a:bodyPr wrap="none">
            <a:spAutoFit/>
          </a:bodyPr>
          <a:lstStyle/>
          <a:p>
            <a:pPr defTabSz="914446">
              <a:buSzPct val="120000"/>
            </a:pPr>
            <a:r>
              <a:rPr lang="en-US" sz="1400" b="1" dirty="0">
                <a:solidFill>
                  <a:srgbClr val="0C1752"/>
                </a:solidFill>
                <a:latin typeface="Arial" charset="0"/>
                <a:ea typeface="Arial" charset="0"/>
                <a:cs typeface="Arial" charset="0"/>
              </a:rPr>
              <a:t>+10 Points</a:t>
            </a:r>
          </a:p>
        </p:txBody>
      </p:sp>
      <p:pic>
        <p:nvPicPr>
          <p:cNvPr id="19" name="Picture 8" descr="Image result for milk bottle baby">
            <a:extLst>
              <a:ext uri="{FF2B5EF4-FFF2-40B4-BE49-F238E27FC236}">
                <a16:creationId xmlns:a16="http://schemas.microsoft.com/office/drawing/2014/main" id="{AC893331-B01E-0880-AF1A-EE841647693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510031">
            <a:off x="3778725" y="4181018"/>
            <a:ext cx="1520921" cy="1520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673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82D71-8964-FF15-0068-3A35D54175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77C531B-0865-2CCF-42D8-6F585A3567D6}"/>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C8A0F81-E13E-B10D-9F89-6F9090349A13}"/>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9318E4BD-789B-B8F8-AD76-2382D277047C}"/>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0C1C355A-FAB6-11C7-57F4-E9573AE53BDA}"/>
              </a:ext>
            </a:extLst>
          </p:cNvPr>
          <p:cNvSpPr txBox="1"/>
          <p:nvPr/>
        </p:nvSpPr>
        <p:spPr>
          <a:xfrm>
            <a:off x="550506" y="536130"/>
            <a:ext cx="4422710" cy="1323439"/>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dirty="0"/>
              <a:t>DATA TYPES AND SOURCES</a:t>
            </a:r>
          </a:p>
        </p:txBody>
      </p:sp>
    </p:spTree>
    <p:extLst>
      <p:ext uri="{BB962C8B-B14F-4D97-AF65-F5344CB8AC3E}">
        <p14:creationId xmlns:p14="http://schemas.microsoft.com/office/powerpoint/2010/main" val="383552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9351E-C93A-5C4C-85C2-4326ACE0B05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D574425-0AF9-4A01-F7BB-DD4442768BFE}"/>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31C5E905-7348-FA0C-95AB-8B86E08AE008}"/>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29885819-360B-27DF-B5D7-7862DCC1B610}"/>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Labelled vs. Unlabeled Data</a:t>
            </a:r>
          </a:p>
        </p:txBody>
      </p:sp>
      <p:sp>
        <p:nvSpPr>
          <p:cNvPr id="9" name="TextBox 8">
            <a:extLst>
              <a:ext uri="{FF2B5EF4-FFF2-40B4-BE49-F238E27FC236}">
                <a16:creationId xmlns:a16="http://schemas.microsoft.com/office/drawing/2014/main" id="{044C90AF-EA8D-4CE2-4DAC-1478805A610D}"/>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4" name="Rounded Rectangle 5">
            <a:extLst>
              <a:ext uri="{FF2B5EF4-FFF2-40B4-BE49-F238E27FC236}">
                <a16:creationId xmlns:a16="http://schemas.microsoft.com/office/drawing/2014/main" id="{AC401CB2-B33C-F02F-7BA2-491B17FBB90E}"/>
              </a:ext>
            </a:extLst>
          </p:cNvPr>
          <p:cNvSpPr/>
          <p:nvPr/>
        </p:nvSpPr>
        <p:spPr>
          <a:xfrm>
            <a:off x="7276775" y="951678"/>
            <a:ext cx="3123590" cy="1037967"/>
          </a:xfrm>
          <a:prstGeom prst="roundRect">
            <a:avLst/>
          </a:prstGeom>
          <a:solidFill>
            <a:srgbClr val="D56E4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CA" sz="2200" b="1" dirty="0">
                <a:solidFill>
                  <a:srgbClr val="000000"/>
                </a:solidFill>
                <a:latin typeface="Montserrat" panose="00000500000000000000" pitchFamily="2" charset="0"/>
              </a:rPr>
              <a:t>Labelled Dataset</a:t>
            </a:r>
          </a:p>
        </p:txBody>
      </p:sp>
      <p:sp>
        <p:nvSpPr>
          <p:cNvPr id="10" name="Rounded Rectangle 16">
            <a:extLst>
              <a:ext uri="{FF2B5EF4-FFF2-40B4-BE49-F238E27FC236}">
                <a16:creationId xmlns:a16="http://schemas.microsoft.com/office/drawing/2014/main" id="{6CE22E5F-1452-AA7E-C06F-77555F88DEE8}"/>
              </a:ext>
            </a:extLst>
          </p:cNvPr>
          <p:cNvSpPr/>
          <p:nvPr/>
        </p:nvSpPr>
        <p:spPr>
          <a:xfrm>
            <a:off x="1665127" y="951678"/>
            <a:ext cx="3123590" cy="1037967"/>
          </a:xfrm>
          <a:prstGeom prst="roundRect">
            <a:avLst/>
          </a:prstGeom>
          <a:solidFill>
            <a:srgbClr val="D56E4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CA" sz="2200" b="1" dirty="0">
                <a:solidFill>
                  <a:srgbClr val="000000"/>
                </a:solidFill>
                <a:latin typeface="Montserrat" panose="00000500000000000000" pitchFamily="2" charset="0"/>
              </a:rPr>
              <a:t>Unlabeled Dataset</a:t>
            </a:r>
          </a:p>
        </p:txBody>
      </p:sp>
      <p:sp>
        <p:nvSpPr>
          <p:cNvPr id="11" name="Rectangle 10">
            <a:extLst>
              <a:ext uri="{FF2B5EF4-FFF2-40B4-BE49-F238E27FC236}">
                <a16:creationId xmlns:a16="http://schemas.microsoft.com/office/drawing/2014/main" id="{B7C15511-B271-7B7D-BFDE-1165FA00E756}"/>
              </a:ext>
            </a:extLst>
          </p:cNvPr>
          <p:cNvSpPr/>
          <p:nvPr/>
        </p:nvSpPr>
        <p:spPr>
          <a:xfrm>
            <a:off x="6249315" y="2139454"/>
            <a:ext cx="5636903" cy="646331"/>
          </a:xfrm>
          <a:prstGeom prst="rect">
            <a:avLst/>
          </a:prstGeom>
        </p:spPr>
        <p:txBody>
          <a:bodyPr wrap="square">
            <a:spAutoFit/>
          </a:bodyPr>
          <a:lstStyle/>
          <a:p>
            <a:pPr algn="ctr" defTabSz="914446"/>
            <a:r>
              <a:rPr lang="en-CA" i="1" dirty="0">
                <a:solidFill>
                  <a:srgbClr val="0C1752"/>
                </a:solidFill>
                <a:latin typeface="Montserrat" charset="0"/>
              </a:rPr>
              <a:t>Labelled data consists of data but with a “class” or “tag” associated with it.</a:t>
            </a:r>
          </a:p>
        </p:txBody>
      </p:sp>
      <p:sp>
        <p:nvSpPr>
          <p:cNvPr id="12" name="Rectangle 11">
            <a:extLst>
              <a:ext uri="{FF2B5EF4-FFF2-40B4-BE49-F238E27FC236}">
                <a16:creationId xmlns:a16="http://schemas.microsoft.com/office/drawing/2014/main" id="{0575C8B6-E3C6-545E-6D4A-2F2C073DA840}"/>
              </a:ext>
            </a:extLst>
          </p:cNvPr>
          <p:cNvSpPr/>
          <p:nvPr/>
        </p:nvSpPr>
        <p:spPr>
          <a:xfrm>
            <a:off x="-3202" y="2132876"/>
            <a:ext cx="6252517" cy="646331"/>
          </a:xfrm>
          <a:prstGeom prst="rect">
            <a:avLst/>
          </a:prstGeom>
        </p:spPr>
        <p:txBody>
          <a:bodyPr wrap="square">
            <a:spAutoFit/>
          </a:bodyPr>
          <a:lstStyle/>
          <a:p>
            <a:pPr algn="ctr" defTabSz="914446"/>
            <a:r>
              <a:rPr lang="en-CA" i="1" dirty="0">
                <a:solidFill>
                  <a:srgbClr val="0C1752"/>
                </a:solidFill>
                <a:latin typeface="Montserrat" charset="0"/>
              </a:rPr>
              <a:t>Unlabeled data consists of data that does not have an explanation (class or tag) associated with it. </a:t>
            </a:r>
          </a:p>
        </p:txBody>
      </p:sp>
      <p:pic>
        <p:nvPicPr>
          <p:cNvPr id="13" name="Picture 2" descr="Grey and White Short Fur Cat">
            <a:extLst>
              <a:ext uri="{FF2B5EF4-FFF2-40B4-BE49-F238E27FC236}">
                <a16:creationId xmlns:a16="http://schemas.microsoft.com/office/drawing/2014/main" id="{45C1E156-2CCA-FF4F-0184-8439D98A09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3818" y="2989023"/>
            <a:ext cx="1750233" cy="116268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6D7048DC-6A4B-1E6C-3A4D-11B645A1EC5B}"/>
              </a:ext>
            </a:extLst>
          </p:cNvPr>
          <p:cNvSpPr/>
          <p:nvPr/>
        </p:nvSpPr>
        <p:spPr>
          <a:xfrm>
            <a:off x="2629957" y="6310598"/>
            <a:ext cx="11697730" cy="646331"/>
          </a:xfrm>
          <a:prstGeom prst="rect">
            <a:avLst/>
          </a:prstGeom>
        </p:spPr>
        <p:txBody>
          <a:bodyPr wrap="square">
            <a:spAutoFit/>
          </a:bodyPr>
          <a:lstStyle/>
          <a:p>
            <a:pPr defTabSz="914446"/>
            <a:r>
              <a:rPr lang="en-CA" sz="1200" dirty="0">
                <a:solidFill>
                  <a:srgbClr val="000000"/>
                </a:solidFill>
                <a:latin typeface="Cambria" panose="02040503050406030204"/>
              </a:rPr>
              <a:t>Photo Credit: </a:t>
            </a:r>
            <a:r>
              <a:rPr lang="en-CA" sz="1200" dirty="0">
                <a:solidFill>
                  <a:srgbClr val="000000"/>
                </a:solidFill>
                <a:latin typeface="Cambria" panose="02040503050406030204"/>
                <a:hlinkClick r:id="rId5"/>
              </a:rPr>
              <a:t>https://www.pexels.com/photo/grey-and-white-short-fur-cat-104827/</a:t>
            </a:r>
            <a:endParaRPr lang="en-CA" sz="1200" dirty="0">
              <a:solidFill>
                <a:srgbClr val="000000"/>
              </a:solidFill>
              <a:latin typeface="Cambria" panose="02040503050406030204"/>
            </a:endParaRPr>
          </a:p>
          <a:p>
            <a:pPr defTabSz="914446"/>
            <a:r>
              <a:rPr lang="en-CA" sz="1200" dirty="0">
                <a:solidFill>
                  <a:srgbClr val="000000"/>
                </a:solidFill>
                <a:latin typeface="Cambria" panose="02040503050406030204"/>
              </a:rPr>
              <a:t>Photo Credit: </a:t>
            </a:r>
            <a:r>
              <a:rPr lang="en-CA" sz="1200" dirty="0">
                <a:solidFill>
                  <a:srgbClr val="000000"/>
                </a:solidFill>
                <a:latin typeface="Cambria" panose="02040503050406030204"/>
                <a:hlinkClick r:id="rId6"/>
              </a:rPr>
              <a:t>https://www.pexels.com/photo/portrait-of-a-dog-257540/</a:t>
            </a:r>
            <a:endParaRPr lang="en-CA" sz="1200" dirty="0">
              <a:solidFill>
                <a:srgbClr val="000000"/>
              </a:solidFill>
              <a:latin typeface="Cambria" panose="02040503050406030204"/>
            </a:endParaRPr>
          </a:p>
          <a:p>
            <a:pPr defTabSz="914446"/>
            <a:endParaRPr lang="en-CA" sz="1200" dirty="0">
              <a:solidFill>
                <a:srgbClr val="000000"/>
              </a:solidFill>
              <a:latin typeface="Cambria" panose="02040503050406030204"/>
            </a:endParaRPr>
          </a:p>
        </p:txBody>
      </p:sp>
      <p:pic>
        <p:nvPicPr>
          <p:cNvPr id="15" name="Picture 6" descr="Portrait of a Dog">
            <a:extLst>
              <a:ext uri="{FF2B5EF4-FFF2-40B4-BE49-F238E27FC236}">
                <a16:creationId xmlns:a16="http://schemas.microsoft.com/office/drawing/2014/main" id="{0D5D023F-6844-235B-E122-1BB422C578A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45800" y="2989024"/>
            <a:ext cx="1748644" cy="11657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Grey and White Short Fur Cat">
            <a:extLst>
              <a:ext uri="{FF2B5EF4-FFF2-40B4-BE49-F238E27FC236}">
                <a16:creationId xmlns:a16="http://schemas.microsoft.com/office/drawing/2014/main" id="{72ADF00E-3C72-999F-938E-5C693CF2A3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5665" y="2930402"/>
            <a:ext cx="1750233" cy="116268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B4421B5-77B2-774B-E6C4-0AF7E1EC92B6}"/>
              </a:ext>
            </a:extLst>
          </p:cNvPr>
          <p:cNvSpPr txBox="1"/>
          <p:nvPr/>
        </p:nvSpPr>
        <p:spPr>
          <a:xfrm>
            <a:off x="5158694" y="4131367"/>
            <a:ext cx="2153154" cy="369332"/>
          </a:xfrm>
          <a:prstGeom prst="rect">
            <a:avLst/>
          </a:prstGeom>
        </p:spPr>
        <p:txBody>
          <a:bodyPr wrap="square">
            <a:spAutoFit/>
          </a:bodyPr>
          <a:lstStyle>
            <a:defPPr>
              <a:defRPr lang="en-US"/>
            </a:defPPr>
            <a:lvl1pPr algn="ctr" defTabSz="914446">
              <a:defRPr sz="2133" i="1">
                <a:solidFill>
                  <a:srgbClr val="0C1752"/>
                </a:solidFill>
                <a:latin typeface="Montserrat" charset="0"/>
              </a:defRPr>
            </a:lvl1pPr>
          </a:lstStyle>
          <a:p>
            <a:r>
              <a:rPr lang="en-CA" sz="1800" dirty="0"/>
              <a:t>label = “cat”</a:t>
            </a:r>
          </a:p>
        </p:txBody>
      </p:sp>
      <p:sp>
        <p:nvSpPr>
          <p:cNvPr id="18" name="TextBox 17">
            <a:extLst>
              <a:ext uri="{FF2B5EF4-FFF2-40B4-BE49-F238E27FC236}">
                <a16:creationId xmlns:a16="http://schemas.microsoft.com/office/drawing/2014/main" id="{9ADAFE32-1B7B-E4E2-DFF4-F7E27A547ADC}"/>
              </a:ext>
            </a:extLst>
          </p:cNvPr>
          <p:cNvSpPr txBox="1"/>
          <p:nvPr/>
        </p:nvSpPr>
        <p:spPr>
          <a:xfrm>
            <a:off x="10099360" y="4027473"/>
            <a:ext cx="2270172" cy="369332"/>
          </a:xfrm>
          <a:prstGeom prst="rect">
            <a:avLst/>
          </a:prstGeom>
        </p:spPr>
        <p:txBody>
          <a:bodyPr wrap="square">
            <a:spAutoFit/>
          </a:bodyPr>
          <a:lstStyle>
            <a:defPPr>
              <a:defRPr lang="en-US"/>
            </a:defPPr>
            <a:lvl1pPr algn="ctr" defTabSz="914446">
              <a:defRPr sz="2133" i="1">
                <a:solidFill>
                  <a:srgbClr val="0C1752"/>
                </a:solidFill>
                <a:latin typeface="Montserrat" charset="0"/>
              </a:defRPr>
            </a:lvl1pPr>
          </a:lstStyle>
          <a:p>
            <a:r>
              <a:rPr lang="en-CA" sz="1800" dirty="0"/>
              <a:t>label = “dog”</a:t>
            </a:r>
          </a:p>
        </p:txBody>
      </p:sp>
      <p:cxnSp>
        <p:nvCxnSpPr>
          <p:cNvPr id="19" name="Curved Connector 20">
            <a:extLst>
              <a:ext uri="{FF2B5EF4-FFF2-40B4-BE49-F238E27FC236}">
                <a16:creationId xmlns:a16="http://schemas.microsoft.com/office/drawing/2014/main" id="{D5456C78-25FF-1173-B0F6-358401A0E93F}"/>
              </a:ext>
            </a:extLst>
          </p:cNvPr>
          <p:cNvCxnSpPr>
            <a:cxnSpLocks/>
            <a:stCxn id="16" idx="2"/>
          </p:cNvCxnSpPr>
          <p:nvPr/>
        </p:nvCxnSpPr>
        <p:spPr>
          <a:xfrm rot="5400000">
            <a:off x="7361622" y="3845552"/>
            <a:ext cx="261623" cy="756699"/>
          </a:xfrm>
          <a:prstGeom prst="curved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28">
            <a:extLst>
              <a:ext uri="{FF2B5EF4-FFF2-40B4-BE49-F238E27FC236}">
                <a16:creationId xmlns:a16="http://schemas.microsoft.com/office/drawing/2014/main" id="{428D885A-F7CD-9360-E535-56AE53DF0794}"/>
              </a:ext>
            </a:extLst>
          </p:cNvPr>
          <p:cNvCxnSpPr>
            <a:cxnSpLocks/>
            <a:stCxn id="21" idx="2"/>
          </p:cNvCxnSpPr>
          <p:nvPr/>
        </p:nvCxnSpPr>
        <p:spPr>
          <a:xfrm rot="16200000" flipH="1">
            <a:off x="10348403" y="3689732"/>
            <a:ext cx="298274" cy="1111142"/>
          </a:xfrm>
          <a:prstGeom prst="curved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6" descr="Portrait of a Dog">
            <a:extLst>
              <a:ext uri="{FF2B5EF4-FFF2-40B4-BE49-F238E27FC236}">
                <a16:creationId xmlns:a16="http://schemas.microsoft.com/office/drawing/2014/main" id="{5E303895-E874-E70B-CB8F-226C07C0FD5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67647" y="2930403"/>
            <a:ext cx="1748644" cy="1165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589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C822B-971D-5077-888E-F39A8619E0C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E1A3CDB-4348-6C0B-C53C-EEA43869550B}"/>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CF2E66B3-E5DB-D64E-B07D-294030534F4B}"/>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1617D3B7-D60E-9AA8-D543-196FAECCB56B}"/>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Good vs. Bad Data</a:t>
            </a:r>
          </a:p>
        </p:txBody>
      </p:sp>
      <p:sp>
        <p:nvSpPr>
          <p:cNvPr id="9" name="TextBox 8">
            <a:extLst>
              <a:ext uri="{FF2B5EF4-FFF2-40B4-BE49-F238E27FC236}">
                <a16:creationId xmlns:a16="http://schemas.microsoft.com/office/drawing/2014/main" id="{350017F8-71A1-FF02-4582-2E8ADACA6F48}"/>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graphicFrame>
        <p:nvGraphicFramePr>
          <p:cNvPr id="2" name="Table 1">
            <a:extLst>
              <a:ext uri="{FF2B5EF4-FFF2-40B4-BE49-F238E27FC236}">
                <a16:creationId xmlns:a16="http://schemas.microsoft.com/office/drawing/2014/main" id="{0F398416-5893-4D16-46A1-8DFE8346AFDA}"/>
              </a:ext>
            </a:extLst>
          </p:cNvPr>
          <p:cNvGraphicFramePr>
            <a:graphicFrameLocks noGrp="1"/>
          </p:cNvGraphicFramePr>
          <p:nvPr>
            <p:extLst>
              <p:ext uri="{D42A27DB-BD31-4B8C-83A1-F6EECF244321}">
                <p14:modId xmlns:p14="http://schemas.microsoft.com/office/powerpoint/2010/main" val="2132927909"/>
              </p:ext>
            </p:extLst>
          </p:nvPr>
        </p:nvGraphicFramePr>
        <p:xfrm>
          <a:off x="154723" y="907670"/>
          <a:ext cx="11489882" cy="3533699"/>
        </p:xfrm>
        <a:graphic>
          <a:graphicData uri="http://schemas.openxmlformats.org/drawingml/2006/table">
            <a:tbl>
              <a:tblPr>
                <a:tableStyleId>{5C22544A-7EE6-4342-B048-85BDC9FD1C3A}</a:tableStyleId>
              </a:tblPr>
              <a:tblGrid>
                <a:gridCol w="1816581">
                  <a:extLst>
                    <a:ext uri="{9D8B030D-6E8A-4147-A177-3AD203B41FA5}">
                      <a16:colId xmlns:a16="http://schemas.microsoft.com/office/drawing/2014/main" val="1289447098"/>
                    </a:ext>
                  </a:extLst>
                </a:gridCol>
                <a:gridCol w="4827134">
                  <a:extLst>
                    <a:ext uri="{9D8B030D-6E8A-4147-A177-3AD203B41FA5}">
                      <a16:colId xmlns:a16="http://schemas.microsoft.com/office/drawing/2014/main" val="3435928351"/>
                    </a:ext>
                  </a:extLst>
                </a:gridCol>
                <a:gridCol w="4846167">
                  <a:extLst>
                    <a:ext uri="{9D8B030D-6E8A-4147-A177-3AD203B41FA5}">
                      <a16:colId xmlns:a16="http://schemas.microsoft.com/office/drawing/2014/main" val="2229859543"/>
                    </a:ext>
                  </a:extLst>
                </a:gridCol>
              </a:tblGrid>
              <a:tr h="413526">
                <a:tc>
                  <a:txBody>
                    <a:bodyPr/>
                    <a:lstStyle/>
                    <a:p>
                      <a:pPr algn="ctr" fontAlgn="ctr"/>
                      <a:r>
                        <a:rPr lang="en-US" sz="1400" b="1" u="none" strike="noStrike" dirty="0">
                          <a:effectLst/>
                          <a:latin typeface="Montserrat" panose="00000500000000000000" pitchFamily="2" charset="0"/>
                        </a:rPr>
                        <a:t>Aspect</a:t>
                      </a:r>
                      <a:endParaRPr lang="en-US" sz="1400" b="1" i="0" u="none" strike="noStrike" dirty="0">
                        <a:solidFill>
                          <a:srgbClr val="000000"/>
                        </a:solidFill>
                        <a:effectLst/>
                        <a:latin typeface="Montserrat" panose="00000500000000000000" pitchFamily="2" charset="0"/>
                      </a:endParaRPr>
                    </a:p>
                  </a:txBody>
                  <a:tcPr marL="3253" marR="3253" marT="3253" marB="0" anchor="ctr"/>
                </a:tc>
                <a:tc>
                  <a:txBody>
                    <a:bodyPr/>
                    <a:lstStyle/>
                    <a:p>
                      <a:pPr algn="ctr" fontAlgn="ctr"/>
                      <a:r>
                        <a:rPr lang="en-US" sz="1400" b="1" u="none" strike="noStrike" dirty="0">
                          <a:effectLst/>
                          <a:latin typeface="Montserrat" panose="00000500000000000000" pitchFamily="2" charset="0"/>
                        </a:rPr>
                        <a:t>Good Data</a:t>
                      </a:r>
                      <a:endParaRPr lang="en-US" sz="1400" b="1" i="0" u="none" strike="noStrike" dirty="0">
                        <a:solidFill>
                          <a:srgbClr val="000000"/>
                        </a:solidFill>
                        <a:effectLst/>
                        <a:latin typeface="Montserrat" panose="00000500000000000000" pitchFamily="2" charset="0"/>
                      </a:endParaRPr>
                    </a:p>
                  </a:txBody>
                  <a:tcPr marL="3253" marR="3253" marT="3253" marB="0" anchor="ctr"/>
                </a:tc>
                <a:tc>
                  <a:txBody>
                    <a:bodyPr/>
                    <a:lstStyle/>
                    <a:p>
                      <a:pPr algn="ctr" fontAlgn="ctr"/>
                      <a:r>
                        <a:rPr lang="en-US" sz="1400" b="1" u="none" strike="noStrike" dirty="0">
                          <a:effectLst/>
                          <a:latin typeface="Montserrat" panose="00000500000000000000" pitchFamily="2" charset="0"/>
                        </a:rPr>
                        <a:t>Bad Data</a:t>
                      </a:r>
                      <a:endParaRPr lang="en-US" sz="1400" b="1" i="0" u="none" strike="noStrike" dirty="0">
                        <a:solidFill>
                          <a:srgbClr val="000000"/>
                        </a:solidFill>
                        <a:effectLst/>
                        <a:latin typeface="Montserrat" panose="00000500000000000000" pitchFamily="2" charset="0"/>
                      </a:endParaRPr>
                    </a:p>
                  </a:txBody>
                  <a:tcPr marL="3253" marR="3253" marT="3253" marB="0" anchor="ctr"/>
                </a:tc>
                <a:extLst>
                  <a:ext uri="{0D108BD9-81ED-4DB2-BD59-A6C34878D82A}">
                    <a16:rowId xmlns:a16="http://schemas.microsoft.com/office/drawing/2014/main" val="1509169945"/>
                  </a:ext>
                </a:extLst>
              </a:tr>
              <a:tr h="309078">
                <a:tc>
                  <a:txBody>
                    <a:bodyPr/>
                    <a:lstStyle/>
                    <a:p>
                      <a:pPr algn="ctr" fontAlgn="ctr"/>
                      <a:r>
                        <a:rPr lang="en-US" sz="1400" b="1" u="none" strike="noStrike" dirty="0">
                          <a:effectLst/>
                          <a:latin typeface="Montserrat" panose="00000500000000000000" pitchFamily="2" charset="0"/>
                        </a:rPr>
                        <a:t>Accuracy</a:t>
                      </a:r>
                      <a:endParaRPr lang="en-US" sz="1400" b="1" i="0" u="none" strike="noStrike" dirty="0">
                        <a:solidFill>
                          <a:srgbClr val="000000"/>
                        </a:solidFill>
                        <a:effectLst/>
                        <a:latin typeface="Montserrat" panose="00000500000000000000" pitchFamily="2" charset="0"/>
                      </a:endParaRPr>
                    </a:p>
                  </a:txBody>
                  <a:tcPr marL="3253" marR="3253" marT="3253" marB="0" anchor="ctr"/>
                </a:tc>
                <a:tc>
                  <a:txBody>
                    <a:bodyPr/>
                    <a:lstStyle/>
                    <a:p>
                      <a:pPr algn="ctr" fontAlgn="ctr"/>
                      <a:r>
                        <a:rPr lang="en-US" sz="1400" u="none" strike="noStrike">
                          <a:effectLst/>
                          <a:latin typeface="Montserrat" panose="00000500000000000000" pitchFamily="2" charset="0"/>
                        </a:rPr>
                        <a:t>Reflects real-world values or facts accurately.</a:t>
                      </a:r>
                      <a:endParaRPr lang="en-US" sz="1400" b="0" i="0" u="none" strike="noStrike">
                        <a:solidFill>
                          <a:srgbClr val="000000"/>
                        </a:solidFill>
                        <a:effectLst/>
                        <a:latin typeface="Montserrat" panose="00000500000000000000" pitchFamily="2" charset="0"/>
                      </a:endParaRPr>
                    </a:p>
                  </a:txBody>
                  <a:tcPr marL="3253" marR="3253" marT="3253" marB="0" anchor="ctr"/>
                </a:tc>
                <a:tc>
                  <a:txBody>
                    <a:bodyPr/>
                    <a:lstStyle/>
                    <a:p>
                      <a:pPr algn="ctr" fontAlgn="ctr"/>
                      <a:r>
                        <a:rPr lang="en-US" sz="1400" u="none" strike="noStrike" dirty="0">
                          <a:effectLst/>
                          <a:latin typeface="Montserrat" panose="00000500000000000000" pitchFamily="2" charset="0"/>
                        </a:rPr>
                        <a:t>Contains errors, typos, or incorrect information.</a:t>
                      </a:r>
                      <a:endParaRPr lang="en-US" sz="1400" b="0" i="0" u="none" strike="noStrike" dirty="0">
                        <a:solidFill>
                          <a:srgbClr val="000000"/>
                        </a:solidFill>
                        <a:effectLst/>
                        <a:latin typeface="Montserrat" panose="00000500000000000000" pitchFamily="2" charset="0"/>
                      </a:endParaRPr>
                    </a:p>
                  </a:txBody>
                  <a:tcPr marL="3253" marR="3253" marT="3253" marB="0" anchor="ctr"/>
                </a:tc>
                <a:extLst>
                  <a:ext uri="{0D108BD9-81ED-4DB2-BD59-A6C34878D82A}">
                    <a16:rowId xmlns:a16="http://schemas.microsoft.com/office/drawing/2014/main" val="2373350548"/>
                  </a:ext>
                </a:extLst>
              </a:tr>
              <a:tr h="260429">
                <a:tc>
                  <a:txBody>
                    <a:bodyPr/>
                    <a:lstStyle/>
                    <a:p>
                      <a:pPr algn="ctr" fontAlgn="ctr"/>
                      <a:r>
                        <a:rPr lang="en-US" sz="1400" b="1" u="none" strike="noStrike" dirty="0">
                          <a:effectLst/>
                          <a:latin typeface="Montserrat" panose="00000500000000000000" pitchFamily="2" charset="0"/>
                        </a:rPr>
                        <a:t>Completeness</a:t>
                      </a:r>
                      <a:endParaRPr lang="en-US" sz="1400" b="1" i="0" u="none" strike="noStrike" dirty="0">
                        <a:solidFill>
                          <a:srgbClr val="000000"/>
                        </a:solidFill>
                        <a:effectLst/>
                        <a:latin typeface="Montserrat" panose="00000500000000000000" pitchFamily="2" charset="0"/>
                      </a:endParaRPr>
                    </a:p>
                  </a:txBody>
                  <a:tcPr marL="3253" marR="3253" marT="3253" marB="0" anchor="ctr"/>
                </a:tc>
                <a:tc>
                  <a:txBody>
                    <a:bodyPr/>
                    <a:lstStyle/>
                    <a:p>
                      <a:pPr algn="ctr" fontAlgn="ctr"/>
                      <a:r>
                        <a:rPr lang="en-US" sz="1400" u="none" strike="noStrike" dirty="0">
                          <a:effectLst/>
                          <a:latin typeface="Montserrat" panose="00000500000000000000" pitchFamily="2" charset="0"/>
                        </a:rPr>
                        <a:t>All necessary information is available.</a:t>
                      </a:r>
                      <a:endParaRPr lang="en-US" sz="1400" b="0" i="0" u="none" strike="noStrike" dirty="0">
                        <a:solidFill>
                          <a:srgbClr val="000000"/>
                        </a:solidFill>
                        <a:effectLst/>
                        <a:latin typeface="Montserrat" panose="00000500000000000000" pitchFamily="2" charset="0"/>
                      </a:endParaRPr>
                    </a:p>
                  </a:txBody>
                  <a:tcPr marL="3253" marR="3253" marT="3253" marB="0" anchor="ctr"/>
                </a:tc>
                <a:tc>
                  <a:txBody>
                    <a:bodyPr/>
                    <a:lstStyle/>
                    <a:p>
                      <a:pPr algn="ctr" fontAlgn="ctr"/>
                      <a:r>
                        <a:rPr lang="en-US" sz="1400" u="none" strike="noStrike">
                          <a:effectLst/>
                          <a:latin typeface="Montserrat" panose="00000500000000000000" pitchFamily="2" charset="0"/>
                        </a:rPr>
                        <a:t>Missing values or incomplete records.</a:t>
                      </a:r>
                      <a:endParaRPr lang="en-US" sz="1400" b="0" i="0" u="none" strike="noStrike">
                        <a:solidFill>
                          <a:srgbClr val="000000"/>
                        </a:solidFill>
                        <a:effectLst/>
                        <a:latin typeface="Montserrat" panose="00000500000000000000" pitchFamily="2" charset="0"/>
                      </a:endParaRPr>
                    </a:p>
                  </a:txBody>
                  <a:tcPr marL="3253" marR="3253" marT="3253" marB="0" anchor="ctr"/>
                </a:tc>
                <a:extLst>
                  <a:ext uri="{0D108BD9-81ED-4DB2-BD59-A6C34878D82A}">
                    <a16:rowId xmlns:a16="http://schemas.microsoft.com/office/drawing/2014/main" val="1228964778"/>
                  </a:ext>
                </a:extLst>
              </a:tr>
              <a:tr h="309078">
                <a:tc>
                  <a:txBody>
                    <a:bodyPr/>
                    <a:lstStyle/>
                    <a:p>
                      <a:pPr algn="ctr" fontAlgn="ctr"/>
                      <a:r>
                        <a:rPr lang="en-US" sz="1400" b="1" u="none" strike="noStrike" dirty="0">
                          <a:effectLst/>
                          <a:latin typeface="Montserrat" panose="00000500000000000000" pitchFamily="2" charset="0"/>
                        </a:rPr>
                        <a:t>Consistency</a:t>
                      </a:r>
                      <a:endParaRPr lang="en-US" sz="1400" b="1" i="0" u="none" strike="noStrike" dirty="0">
                        <a:solidFill>
                          <a:srgbClr val="000000"/>
                        </a:solidFill>
                        <a:effectLst/>
                        <a:latin typeface="Montserrat" panose="00000500000000000000" pitchFamily="2" charset="0"/>
                      </a:endParaRPr>
                    </a:p>
                  </a:txBody>
                  <a:tcPr marL="3253" marR="3253" marT="3253" marB="0" anchor="ctr"/>
                </a:tc>
                <a:tc>
                  <a:txBody>
                    <a:bodyPr/>
                    <a:lstStyle/>
                    <a:p>
                      <a:pPr algn="ctr" fontAlgn="ctr"/>
                      <a:r>
                        <a:rPr lang="en-US" sz="1400" u="none" strike="noStrike">
                          <a:effectLst/>
                          <a:latin typeface="Montserrat" panose="00000500000000000000" pitchFamily="2" charset="0"/>
                        </a:rPr>
                        <a:t>Uniform across all entries (e.g., formats, units).</a:t>
                      </a:r>
                      <a:endParaRPr lang="en-US" sz="1400" b="0" i="0" u="none" strike="noStrike">
                        <a:solidFill>
                          <a:srgbClr val="000000"/>
                        </a:solidFill>
                        <a:effectLst/>
                        <a:latin typeface="Montserrat" panose="00000500000000000000" pitchFamily="2" charset="0"/>
                      </a:endParaRPr>
                    </a:p>
                  </a:txBody>
                  <a:tcPr marL="3253" marR="3253" marT="3253" marB="0" anchor="ctr"/>
                </a:tc>
                <a:tc>
                  <a:txBody>
                    <a:bodyPr/>
                    <a:lstStyle/>
                    <a:p>
                      <a:pPr algn="ctr" fontAlgn="ctr"/>
                      <a:r>
                        <a:rPr lang="en-US" sz="1400" u="none" strike="noStrike" dirty="0">
                          <a:effectLst/>
                          <a:latin typeface="Montserrat" panose="00000500000000000000" pitchFamily="2" charset="0"/>
                        </a:rPr>
                        <a:t>Inconsistent formats or units (e.g., "kg" vs. "</a:t>
                      </a:r>
                      <a:r>
                        <a:rPr lang="en-US" sz="1400" u="none" strike="noStrike" dirty="0" err="1">
                          <a:effectLst/>
                          <a:latin typeface="Montserrat" panose="00000500000000000000" pitchFamily="2" charset="0"/>
                        </a:rPr>
                        <a:t>lbs</a:t>
                      </a:r>
                      <a:r>
                        <a:rPr lang="en-US" sz="1400" u="none" strike="noStrike" dirty="0">
                          <a:effectLst/>
                          <a:latin typeface="Montserrat" panose="00000500000000000000" pitchFamily="2" charset="0"/>
                        </a:rPr>
                        <a:t>").</a:t>
                      </a:r>
                      <a:endParaRPr lang="en-US" sz="1400" b="0" i="0" u="none" strike="noStrike" dirty="0">
                        <a:solidFill>
                          <a:srgbClr val="000000"/>
                        </a:solidFill>
                        <a:effectLst/>
                        <a:latin typeface="Montserrat" panose="00000500000000000000" pitchFamily="2" charset="0"/>
                      </a:endParaRPr>
                    </a:p>
                  </a:txBody>
                  <a:tcPr marL="3253" marR="3253" marT="3253" marB="0" anchor="ctr"/>
                </a:tc>
                <a:extLst>
                  <a:ext uri="{0D108BD9-81ED-4DB2-BD59-A6C34878D82A}">
                    <a16:rowId xmlns:a16="http://schemas.microsoft.com/office/drawing/2014/main" val="1061544894"/>
                  </a:ext>
                </a:extLst>
              </a:tr>
              <a:tr h="309078">
                <a:tc>
                  <a:txBody>
                    <a:bodyPr/>
                    <a:lstStyle/>
                    <a:p>
                      <a:pPr algn="ctr" fontAlgn="ctr"/>
                      <a:r>
                        <a:rPr lang="en-US" sz="1400" b="1" u="none" strike="noStrike" dirty="0">
                          <a:effectLst/>
                          <a:latin typeface="Montserrat" panose="00000500000000000000" pitchFamily="2" charset="0"/>
                        </a:rPr>
                        <a:t>Relevance</a:t>
                      </a:r>
                      <a:endParaRPr lang="en-US" sz="1400" b="1" i="0" u="none" strike="noStrike" dirty="0">
                        <a:solidFill>
                          <a:srgbClr val="000000"/>
                        </a:solidFill>
                        <a:effectLst/>
                        <a:latin typeface="Montserrat" panose="00000500000000000000" pitchFamily="2" charset="0"/>
                      </a:endParaRPr>
                    </a:p>
                  </a:txBody>
                  <a:tcPr marL="3253" marR="3253" marT="3253" marB="0" anchor="ctr"/>
                </a:tc>
                <a:tc>
                  <a:txBody>
                    <a:bodyPr/>
                    <a:lstStyle/>
                    <a:p>
                      <a:pPr algn="ctr" fontAlgn="ctr"/>
                      <a:r>
                        <a:rPr lang="en-US" sz="1400" u="none" strike="noStrike">
                          <a:effectLst/>
                          <a:latin typeface="Montserrat" panose="00000500000000000000" pitchFamily="2" charset="0"/>
                        </a:rPr>
                        <a:t>Directly applicable to the problem or analysis.</a:t>
                      </a:r>
                      <a:endParaRPr lang="en-US" sz="1400" b="0" i="0" u="none" strike="noStrike">
                        <a:solidFill>
                          <a:srgbClr val="000000"/>
                        </a:solidFill>
                        <a:effectLst/>
                        <a:latin typeface="Montserrat" panose="00000500000000000000" pitchFamily="2" charset="0"/>
                      </a:endParaRPr>
                    </a:p>
                  </a:txBody>
                  <a:tcPr marL="3253" marR="3253" marT="3253" marB="0" anchor="ctr"/>
                </a:tc>
                <a:tc>
                  <a:txBody>
                    <a:bodyPr/>
                    <a:lstStyle/>
                    <a:p>
                      <a:pPr algn="ctr" fontAlgn="ctr"/>
                      <a:r>
                        <a:rPr lang="en-US" sz="1400" u="none" strike="noStrike">
                          <a:effectLst/>
                          <a:latin typeface="Montserrat" panose="00000500000000000000" pitchFamily="2" charset="0"/>
                        </a:rPr>
                        <a:t>Irrelevant or outdated information included.</a:t>
                      </a:r>
                      <a:endParaRPr lang="en-US" sz="1400" b="0" i="0" u="none" strike="noStrike">
                        <a:solidFill>
                          <a:srgbClr val="000000"/>
                        </a:solidFill>
                        <a:effectLst/>
                        <a:latin typeface="Montserrat" panose="00000500000000000000" pitchFamily="2" charset="0"/>
                      </a:endParaRPr>
                    </a:p>
                  </a:txBody>
                  <a:tcPr marL="3253" marR="3253" marT="3253" marB="0" anchor="ctr"/>
                </a:tc>
                <a:extLst>
                  <a:ext uri="{0D108BD9-81ED-4DB2-BD59-A6C34878D82A}">
                    <a16:rowId xmlns:a16="http://schemas.microsoft.com/office/drawing/2014/main" val="500404973"/>
                  </a:ext>
                </a:extLst>
              </a:tr>
              <a:tr h="260429">
                <a:tc>
                  <a:txBody>
                    <a:bodyPr/>
                    <a:lstStyle/>
                    <a:p>
                      <a:pPr algn="ctr" fontAlgn="ctr"/>
                      <a:r>
                        <a:rPr lang="en-US" sz="1400" b="1" u="none" strike="noStrike">
                          <a:effectLst/>
                          <a:latin typeface="Montserrat" panose="00000500000000000000" pitchFamily="2" charset="0"/>
                        </a:rPr>
                        <a:t>Timeliness</a:t>
                      </a:r>
                      <a:endParaRPr lang="en-US" sz="1400" b="1" i="0" u="none" strike="noStrike">
                        <a:solidFill>
                          <a:srgbClr val="000000"/>
                        </a:solidFill>
                        <a:effectLst/>
                        <a:latin typeface="Montserrat" panose="00000500000000000000" pitchFamily="2" charset="0"/>
                      </a:endParaRPr>
                    </a:p>
                  </a:txBody>
                  <a:tcPr marL="3253" marR="3253" marT="3253" marB="0" anchor="ctr"/>
                </a:tc>
                <a:tc>
                  <a:txBody>
                    <a:bodyPr/>
                    <a:lstStyle/>
                    <a:p>
                      <a:pPr algn="ctr" fontAlgn="ctr"/>
                      <a:r>
                        <a:rPr lang="en-US" sz="1400" u="none" strike="noStrike">
                          <a:effectLst/>
                          <a:latin typeface="Montserrat" panose="00000500000000000000" pitchFamily="2" charset="0"/>
                        </a:rPr>
                        <a:t>Up-to-date and reflects current scenarios.</a:t>
                      </a:r>
                      <a:endParaRPr lang="en-US" sz="1400" b="0" i="0" u="none" strike="noStrike">
                        <a:solidFill>
                          <a:srgbClr val="000000"/>
                        </a:solidFill>
                        <a:effectLst/>
                        <a:latin typeface="Montserrat" panose="00000500000000000000" pitchFamily="2" charset="0"/>
                      </a:endParaRPr>
                    </a:p>
                  </a:txBody>
                  <a:tcPr marL="3253" marR="3253" marT="3253" marB="0" anchor="ctr"/>
                </a:tc>
                <a:tc>
                  <a:txBody>
                    <a:bodyPr/>
                    <a:lstStyle/>
                    <a:p>
                      <a:pPr algn="ctr" fontAlgn="ctr"/>
                      <a:r>
                        <a:rPr lang="en-US" sz="1400" u="none" strike="noStrike" dirty="0">
                          <a:effectLst/>
                          <a:latin typeface="Montserrat" panose="00000500000000000000" pitchFamily="2" charset="0"/>
                        </a:rPr>
                        <a:t>Outdated or stale data.</a:t>
                      </a:r>
                      <a:endParaRPr lang="en-US" sz="1400" b="0" i="0" u="none" strike="noStrike" dirty="0">
                        <a:solidFill>
                          <a:srgbClr val="000000"/>
                        </a:solidFill>
                        <a:effectLst/>
                        <a:latin typeface="Montserrat" panose="00000500000000000000" pitchFamily="2" charset="0"/>
                      </a:endParaRPr>
                    </a:p>
                  </a:txBody>
                  <a:tcPr marL="3253" marR="3253" marT="3253" marB="0" anchor="ctr"/>
                </a:tc>
                <a:extLst>
                  <a:ext uri="{0D108BD9-81ED-4DB2-BD59-A6C34878D82A}">
                    <a16:rowId xmlns:a16="http://schemas.microsoft.com/office/drawing/2014/main" val="1417623147"/>
                  </a:ext>
                </a:extLst>
              </a:tr>
              <a:tr h="309078">
                <a:tc>
                  <a:txBody>
                    <a:bodyPr/>
                    <a:lstStyle/>
                    <a:p>
                      <a:pPr algn="ctr" fontAlgn="ctr"/>
                      <a:r>
                        <a:rPr lang="en-US" sz="1400" b="1" u="none" strike="noStrike" dirty="0">
                          <a:effectLst/>
                          <a:latin typeface="Montserrat" panose="00000500000000000000" pitchFamily="2" charset="0"/>
                        </a:rPr>
                        <a:t>Duplication</a:t>
                      </a:r>
                      <a:endParaRPr lang="en-US" sz="1400" b="1" i="0" u="none" strike="noStrike" dirty="0">
                        <a:solidFill>
                          <a:srgbClr val="000000"/>
                        </a:solidFill>
                        <a:effectLst/>
                        <a:latin typeface="Montserrat" panose="00000500000000000000" pitchFamily="2" charset="0"/>
                      </a:endParaRPr>
                    </a:p>
                  </a:txBody>
                  <a:tcPr marL="3253" marR="3253" marT="3253" marB="0" anchor="ctr"/>
                </a:tc>
                <a:tc>
                  <a:txBody>
                    <a:bodyPr/>
                    <a:lstStyle/>
                    <a:p>
                      <a:pPr algn="ctr" fontAlgn="ctr"/>
                      <a:r>
                        <a:rPr lang="en-US" sz="1400" u="none" strike="noStrike">
                          <a:effectLst/>
                          <a:latin typeface="Montserrat" panose="00000500000000000000" pitchFamily="2" charset="0"/>
                        </a:rPr>
                        <a:t>Unique entries without redundancy.</a:t>
                      </a:r>
                      <a:endParaRPr lang="en-US" sz="1400" b="0" i="0" u="none" strike="noStrike">
                        <a:solidFill>
                          <a:srgbClr val="000000"/>
                        </a:solidFill>
                        <a:effectLst/>
                        <a:latin typeface="Montserrat" panose="00000500000000000000" pitchFamily="2" charset="0"/>
                      </a:endParaRPr>
                    </a:p>
                  </a:txBody>
                  <a:tcPr marL="3253" marR="3253" marT="3253" marB="0" anchor="ctr"/>
                </a:tc>
                <a:tc>
                  <a:txBody>
                    <a:bodyPr/>
                    <a:lstStyle/>
                    <a:p>
                      <a:pPr algn="ctr" fontAlgn="ctr"/>
                      <a:r>
                        <a:rPr lang="en-US" sz="1400" u="none" strike="noStrike">
                          <a:effectLst/>
                          <a:latin typeface="Montserrat" panose="00000500000000000000" pitchFamily="2" charset="0"/>
                        </a:rPr>
                        <a:t>Contains duplicate or redundant records.</a:t>
                      </a:r>
                      <a:endParaRPr lang="en-US" sz="1400" b="0" i="0" u="none" strike="noStrike">
                        <a:solidFill>
                          <a:srgbClr val="000000"/>
                        </a:solidFill>
                        <a:effectLst/>
                        <a:latin typeface="Montserrat" panose="00000500000000000000" pitchFamily="2" charset="0"/>
                      </a:endParaRPr>
                    </a:p>
                  </a:txBody>
                  <a:tcPr marL="3253" marR="3253" marT="3253" marB="0" anchor="ctr"/>
                </a:tc>
                <a:extLst>
                  <a:ext uri="{0D108BD9-81ED-4DB2-BD59-A6C34878D82A}">
                    <a16:rowId xmlns:a16="http://schemas.microsoft.com/office/drawing/2014/main" val="2924125045"/>
                  </a:ext>
                </a:extLst>
              </a:tr>
              <a:tr h="435769">
                <a:tc>
                  <a:txBody>
                    <a:bodyPr/>
                    <a:lstStyle/>
                    <a:p>
                      <a:pPr algn="ctr" fontAlgn="ctr"/>
                      <a:r>
                        <a:rPr lang="en-US" sz="1400" b="1" u="none" strike="noStrike" dirty="0">
                          <a:effectLst/>
                          <a:latin typeface="Montserrat" panose="00000500000000000000" pitchFamily="2" charset="0"/>
                        </a:rPr>
                        <a:t>Bias</a:t>
                      </a:r>
                      <a:endParaRPr lang="en-US" sz="1400" b="1" i="0" u="none" strike="noStrike" dirty="0">
                        <a:solidFill>
                          <a:srgbClr val="000000"/>
                        </a:solidFill>
                        <a:effectLst/>
                        <a:latin typeface="Montserrat" panose="00000500000000000000" pitchFamily="2" charset="0"/>
                      </a:endParaRPr>
                    </a:p>
                  </a:txBody>
                  <a:tcPr marL="3253" marR="3253" marT="3253" marB="0" anchor="ctr"/>
                </a:tc>
                <a:tc>
                  <a:txBody>
                    <a:bodyPr/>
                    <a:lstStyle/>
                    <a:p>
                      <a:pPr algn="ctr" fontAlgn="ctr"/>
                      <a:r>
                        <a:rPr lang="en-US" sz="1400" u="none" strike="noStrike">
                          <a:effectLst/>
                          <a:latin typeface="Montserrat" panose="00000500000000000000" pitchFamily="2" charset="0"/>
                        </a:rPr>
                        <a:t>Balanced and unbiased representation.</a:t>
                      </a:r>
                      <a:endParaRPr lang="en-US" sz="1400" b="0" i="0" u="none" strike="noStrike">
                        <a:solidFill>
                          <a:srgbClr val="000000"/>
                        </a:solidFill>
                        <a:effectLst/>
                        <a:latin typeface="Montserrat" panose="00000500000000000000" pitchFamily="2" charset="0"/>
                      </a:endParaRPr>
                    </a:p>
                  </a:txBody>
                  <a:tcPr marL="3253" marR="3253" marT="3253" marB="0" anchor="ctr"/>
                </a:tc>
                <a:tc>
                  <a:txBody>
                    <a:bodyPr/>
                    <a:lstStyle/>
                    <a:p>
                      <a:pPr algn="ctr" fontAlgn="ctr"/>
                      <a:r>
                        <a:rPr lang="en-US" sz="1400" u="none" strike="noStrike">
                          <a:effectLst/>
                          <a:latin typeface="Montserrat" panose="00000500000000000000" pitchFamily="2" charset="0"/>
                        </a:rPr>
                        <a:t>Skewed or biased toward specific groups/outcomes.</a:t>
                      </a:r>
                      <a:endParaRPr lang="en-US" sz="1400" b="0" i="0" u="none" strike="noStrike">
                        <a:solidFill>
                          <a:srgbClr val="000000"/>
                        </a:solidFill>
                        <a:effectLst/>
                        <a:latin typeface="Montserrat" panose="00000500000000000000" pitchFamily="2" charset="0"/>
                      </a:endParaRPr>
                    </a:p>
                  </a:txBody>
                  <a:tcPr marL="3253" marR="3253" marT="3253" marB="0" anchor="ctr"/>
                </a:tc>
                <a:extLst>
                  <a:ext uri="{0D108BD9-81ED-4DB2-BD59-A6C34878D82A}">
                    <a16:rowId xmlns:a16="http://schemas.microsoft.com/office/drawing/2014/main" val="853078312"/>
                  </a:ext>
                </a:extLst>
              </a:tr>
              <a:tr h="309078">
                <a:tc>
                  <a:txBody>
                    <a:bodyPr/>
                    <a:lstStyle/>
                    <a:p>
                      <a:pPr algn="ctr" fontAlgn="ctr"/>
                      <a:r>
                        <a:rPr lang="en-US" sz="1400" b="1" u="none" strike="noStrike" dirty="0">
                          <a:effectLst/>
                          <a:latin typeface="Montserrat" panose="00000500000000000000" pitchFamily="2" charset="0"/>
                        </a:rPr>
                        <a:t>Noise</a:t>
                      </a:r>
                      <a:endParaRPr lang="en-US" sz="1400" b="1" i="0" u="none" strike="noStrike" dirty="0">
                        <a:solidFill>
                          <a:srgbClr val="000000"/>
                        </a:solidFill>
                        <a:effectLst/>
                        <a:latin typeface="Montserrat" panose="00000500000000000000" pitchFamily="2" charset="0"/>
                      </a:endParaRPr>
                    </a:p>
                  </a:txBody>
                  <a:tcPr marL="3253" marR="3253" marT="3253" marB="0" anchor="ctr"/>
                </a:tc>
                <a:tc>
                  <a:txBody>
                    <a:bodyPr/>
                    <a:lstStyle/>
                    <a:p>
                      <a:pPr algn="ctr" fontAlgn="ctr"/>
                      <a:r>
                        <a:rPr lang="en-US" sz="1400" u="none" strike="noStrike" dirty="0">
                          <a:effectLst/>
                          <a:latin typeface="Montserrat" panose="00000500000000000000" pitchFamily="2" charset="0"/>
                        </a:rPr>
                        <a:t>Free of unnecessary or irrelevant details.</a:t>
                      </a:r>
                      <a:endParaRPr lang="en-US" sz="1400" b="0" i="0" u="none" strike="noStrike" dirty="0">
                        <a:solidFill>
                          <a:srgbClr val="000000"/>
                        </a:solidFill>
                        <a:effectLst/>
                        <a:latin typeface="Montserrat" panose="00000500000000000000" pitchFamily="2" charset="0"/>
                      </a:endParaRPr>
                    </a:p>
                  </a:txBody>
                  <a:tcPr marL="3253" marR="3253" marT="3253" marB="0" anchor="ctr"/>
                </a:tc>
                <a:tc>
                  <a:txBody>
                    <a:bodyPr/>
                    <a:lstStyle/>
                    <a:p>
                      <a:pPr algn="ctr" fontAlgn="ctr"/>
                      <a:r>
                        <a:rPr lang="en-US" sz="1400" u="none" strike="noStrike">
                          <a:effectLst/>
                          <a:latin typeface="Montserrat" panose="00000500000000000000" pitchFamily="2" charset="0"/>
                        </a:rPr>
                        <a:t>Includes extraneous or irrelevant information.</a:t>
                      </a:r>
                      <a:endParaRPr lang="en-US" sz="1400" b="0" i="0" u="none" strike="noStrike">
                        <a:solidFill>
                          <a:srgbClr val="000000"/>
                        </a:solidFill>
                        <a:effectLst/>
                        <a:latin typeface="Montserrat" panose="00000500000000000000" pitchFamily="2" charset="0"/>
                      </a:endParaRPr>
                    </a:p>
                  </a:txBody>
                  <a:tcPr marL="3253" marR="3253" marT="3253" marB="0" anchor="ctr"/>
                </a:tc>
                <a:extLst>
                  <a:ext uri="{0D108BD9-81ED-4DB2-BD59-A6C34878D82A}">
                    <a16:rowId xmlns:a16="http://schemas.microsoft.com/office/drawing/2014/main" val="1576062717"/>
                  </a:ext>
                </a:extLst>
              </a:tr>
              <a:tr h="309078">
                <a:tc>
                  <a:txBody>
                    <a:bodyPr/>
                    <a:lstStyle/>
                    <a:p>
                      <a:pPr algn="ctr" fontAlgn="ctr"/>
                      <a:r>
                        <a:rPr lang="en-US" sz="1400" b="1" u="none" strike="noStrike" dirty="0">
                          <a:effectLst/>
                          <a:latin typeface="Montserrat" panose="00000500000000000000" pitchFamily="2" charset="0"/>
                        </a:rPr>
                        <a:t>Accessibility</a:t>
                      </a:r>
                      <a:endParaRPr lang="en-US" sz="1400" b="1" i="0" u="none" strike="noStrike" dirty="0">
                        <a:solidFill>
                          <a:srgbClr val="000000"/>
                        </a:solidFill>
                        <a:effectLst/>
                        <a:latin typeface="Montserrat" panose="00000500000000000000" pitchFamily="2" charset="0"/>
                      </a:endParaRPr>
                    </a:p>
                  </a:txBody>
                  <a:tcPr marL="3253" marR="3253" marT="3253" marB="0" anchor="ctr"/>
                </a:tc>
                <a:tc>
                  <a:txBody>
                    <a:bodyPr/>
                    <a:lstStyle/>
                    <a:p>
                      <a:pPr algn="ctr" fontAlgn="ctr"/>
                      <a:r>
                        <a:rPr lang="en-US" sz="1400" u="none" strike="noStrike">
                          <a:effectLst/>
                          <a:latin typeface="Montserrat" panose="00000500000000000000" pitchFamily="2" charset="0"/>
                        </a:rPr>
                        <a:t>Easy to retrieve and use for analysis.</a:t>
                      </a:r>
                      <a:endParaRPr lang="en-US" sz="1400" b="0" i="0" u="none" strike="noStrike">
                        <a:solidFill>
                          <a:srgbClr val="000000"/>
                        </a:solidFill>
                        <a:effectLst/>
                        <a:latin typeface="Montserrat" panose="00000500000000000000" pitchFamily="2" charset="0"/>
                      </a:endParaRPr>
                    </a:p>
                  </a:txBody>
                  <a:tcPr marL="3253" marR="3253" marT="3253" marB="0" anchor="ctr"/>
                </a:tc>
                <a:tc>
                  <a:txBody>
                    <a:bodyPr/>
                    <a:lstStyle/>
                    <a:p>
                      <a:pPr algn="ctr" fontAlgn="ctr"/>
                      <a:r>
                        <a:rPr lang="en-US" sz="1400" u="none" strike="noStrike">
                          <a:effectLst/>
                          <a:latin typeface="Montserrat" panose="00000500000000000000" pitchFamily="2" charset="0"/>
                        </a:rPr>
                        <a:t>Difficult to access or poorly formatted.</a:t>
                      </a:r>
                      <a:endParaRPr lang="en-US" sz="1400" b="0" i="0" u="none" strike="noStrike">
                        <a:solidFill>
                          <a:srgbClr val="000000"/>
                        </a:solidFill>
                        <a:effectLst/>
                        <a:latin typeface="Montserrat" panose="00000500000000000000" pitchFamily="2" charset="0"/>
                      </a:endParaRPr>
                    </a:p>
                  </a:txBody>
                  <a:tcPr marL="3253" marR="3253" marT="3253" marB="0" anchor="ctr"/>
                </a:tc>
                <a:extLst>
                  <a:ext uri="{0D108BD9-81ED-4DB2-BD59-A6C34878D82A}">
                    <a16:rowId xmlns:a16="http://schemas.microsoft.com/office/drawing/2014/main" val="3947434382"/>
                  </a:ext>
                </a:extLst>
              </a:tr>
              <a:tr h="309078">
                <a:tc>
                  <a:txBody>
                    <a:bodyPr/>
                    <a:lstStyle/>
                    <a:p>
                      <a:pPr algn="ctr" fontAlgn="ctr"/>
                      <a:r>
                        <a:rPr lang="en-US" sz="1400" b="1" u="none" strike="noStrike" dirty="0">
                          <a:effectLst/>
                          <a:latin typeface="Montserrat" panose="00000500000000000000" pitchFamily="2" charset="0"/>
                        </a:rPr>
                        <a:t>Validity</a:t>
                      </a:r>
                      <a:endParaRPr lang="en-US" sz="1400" b="1" i="0" u="none" strike="noStrike" dirty="0">
                        <a:solidFill>
                          <a:srgbClr val="000000"/>
                        </a:solidFill>
                        <a:effectLst/>
                        <a:latin typeface="Montserrat" panose="00000500000000000000" pitchFamily="2" charset="0"/>
                      </a:endParaRPr>
                    </a:p>
                  </a:txBody>
                  <a:tcPr marL="3253" marR="3253" marT="3253" marB="0" anchor="ctr"/>
                </a:tc>
                <a:tc>
                  <a:txBody>
                    <a:bodyPr/>
                    <a:lstStyle/>
                    <a:p>
                      <a:pPr algn="ctr" fontAlgn="ctr"/>
                      <a:r>
                        <a:rPr lang="en-US" sz="1400" u="none" strike="noStrike">
                          <a:effectLst/>
                          <a:latin typeface="Montserrat" panose="00000500000000000000" pitchFamily="2" charset="0"/>
                        </a:rPr>
                        <a:t>Complies with defined rules and constraints.</a:t>
                      </a:r>
                      <a:endParaRPr lang="en-US" sz="1400" b="0" i="0" u="none" strike="noStrike">
                        <a:solidFill>
                          <a:srgbClr val="000000"/>
                        </a:solidFill>
                        <a:effectLst/>
                        <a:latin typeface="Montserrat" panose="00000500000000000000" pitchFamily="2" charset="0"/>
                      </a:endParaRPr>
                    </a:p>
                  </a:txBody>
                  <a:tcPr marL="3253" marR="3253" marT="3253" marB="0" anchor="ctr"/>
                </a:tc>
                <a:tc>
                  <a:txBody>
                    <a:bodyPr/>
                    <a:lstStyle/>
                    <a:p>
                      <a:pPr algn="ctr" fontAlgn="ctr"/>
                      <a:r>
                        <a:rPr lang="en-US" sz="1400" u="none" strike="noStrike" dirty="0">
                          <a:effectLst/>
                          <a:latin typeface="Montserrat" panose="00000500000000000000" pitchFamily="2" charset="0"/>
                        </a:rPr>
                        <a:t>Violates rules (e.g., incorrect date formats).</a:t>
                      </a:r>
                      <a:endParaRPr lang="en-US" sz="1400" b="0" i="0" u="none" strike="noStrike" dirty="0">
                        <a:solidFill>
                          <a:srgbClr val="000000"/>
                        </a:solidFill>
                        <a:effectLst/>
                        <a:latin typeface="Montserrat" panose="00000500000000000000" pitchFamily="2" charset="0"/>
                      </a:endParaRPr>
                    </a:p>
                  </a:txBody>
                  <a:tcPr marL="3253" marR="3253" marT="3253" marB="0" anchor="ctr"/>
                </a:tc>
                <a:extLst>
                  <a:ext uri="{0D108BD9-81ED-4DB2-BD59-A6C34878D82A}">
                    <a16:rowId xmlns:a16="http://schemas.microsoft.com/office/drawing/2014/main" val="2159893667"/>
                  </a:ext>
                </a:extLst>
              </a:tr>
            </a:tbl>
          </a:graphicData>
        </a:graphic>
      </p:graphicFrame>
    </p:spTree>
    <p:extLst>
      <p:ext uri="{BB962C8B-B14F-4D97-AF65-F5344CB8AC3E}">
        <p14:creationId xmlns:p14="http://schemas.microsoft.com/office/powerpoint/2010/main" val="606780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C9CB4-6B73-EADD-9EDF-89E16FC0255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4BBB554-896B-C164-68D5-D53EC46FD8AA}"/>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F80189A4-9361-FD39-6816-BCE164C735FD}"/>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A92EDE6F-2B69-C9A6-4F51-212FF3B3EB3E}"/>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Data Sources</a:t>
            </a:r>
          </a:p>
        </p:txBody>
      </p:sp>
      <p:sp>
        <p:nvSpPr>
          <p:cNvPr id="9" name="TextBox 8">
            <a:extLst>
              <a:ext uri="{FF2B5EF4-FFF2-40B4-BE49-F238E27FC236}">
                <a16:creationId xmlns:a16="http://schemas.microsoft.com/office/drawing/2014/main" id="{294F08E9-87AE-86F8-D3FA-C8B1B657653A}"/>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4" name="Rectangle 3">
            <a:extLst>
              <a:ext uri="{FF2B5EF4-FFF2-40B4-BE49-F238E27FC236}">
                <a16:creationId xmlns:a16="http://schemas.microsoft.com/office/drawing/2014/main" id="{A06DA752-33B2-3438-ACA4-F3220DE46441}"/>
              </a:ext>
            </a:extLst>
          </p:cNvPr>
          <p:cNvSpPr/>
          <p:nvPr/>
        </p:nvSpPr>
        <p:spPr>
          <a:xfrm>
            <a:off x="154722" y="891546"/>
            <a:ext cx="11744847" cy="800219"/>
          </a:xfrm>
          <a:prstGeom prst="rect">
            <a:avLst/>
          </a:prstGeom>
        </p:spPr>
        <p:txBody>
          <a:bodyPr vert="horz" lIns="91440" tIns="45720" rIns="91440" bIns="45720" rtlCol="0">
            <a:normAutofit fontScale="92500" lnSpcReduction="20000"/>
          </a:bodyPr>
          <a:lstStyle/>
          <a:p>
            <a:pPr marL="228600" indent="-228600">
              <a:lnSpc>
                <a:spcPct val="90000"/>
              </a:lnSpc>
              <a:spcBef>
                <a:spcPts val="1000"/>
              </a:spcBef>
              <a:buClr>
                <a:srgbClr val="00B0F0"/>
              </a:buClr>
              <a:buFont typeface="Arial" panose="020B0604020202020204" pitchFamily="34" charset="0"/>
              <a:buChar char="•"/>
            </a:pPr>
            <a:r>
              <a:rPr lang="en-CA" dirty="0">
                <a:latin typeface="Montserrat" panose="00000500000000000000" pitchFamily="2" charset="0"/>
              </a:rPr>
              <a:t>Data could also come from multiple sources such as Kaggle, UCI, AWS Dataset, and ImageNet.</a:t>
            </a:r>
          </a:p>
          <a:p>
            <a:pPr marL="228600" indent="-228600">
              <a:lnSpc>
                <a:spcPct val="90000"/>
              </a:lnSpc>
              <a:spcBef>
                <a:spcPts val="1000"/>
              </a:spcBef>
              <a:buClr>
                <a:srgbClr val="00B0F0"/>
              </a:buClr>
              <a:buFont typeface="Arial" panose="020B0604020202020204" pitchFamily="34" charset="0"/>
              <a:buChar char="•"/>
            </a:pPr>
            <a:r>
              <a:rPr lang="en-CA" dirty="0">
                <a:latin typeface="Montserrat" panose="00000500000000000000" pitchFamily="2" charset="0"/>
              </a:rPr>
              <a:t>ImageNet is an open-source repository of images consisting of 21,841 subcategories (classes) and over 14 million images.</a:t>
            </a:r>
          </a:p>
        </p:txBody>
      </p:sp>
      <p:pic>
        <p:nvPicPr>
          <p:cNvPr id="10" name="Picture 9">
            <a:extLst>
              <a:ext uri="{FF2B5EF4-FFF2-40B4-BE49-F238E27FC236}">
                <a16:creationId xmlns:a16="http://schemas.microsoft.com/office/drawing/2014/main" id="{E0ED7794-DACC-DEC1-04DF-C4639CEC24B4}"/>
              </a:ext>
            </a:extLst>
          </p:cNvPr>
          <p:cNvPicPr>
            <a:picLocks noChangeAspect="1"/>
          </p:cNvPicPr>
          <p:nvPr/>
        </p:nvPicPr>
        <p:blipFill rotWithShape="1">
          <a:blip r:embed="rId4"/>
          <a:srcRect r="24081"/>
          <a:stretch/>
        </p:blipFill>
        <p:spPr>
          <a:xfrm>
            <a:off x="154722" y="1769454"/>
            <a:ext cx="4937548" cy="3234530"/>
          </a:xfrm>
          <a:prstGeom prst="rect">
            <a:avLst/>
          </a:prstGeom>
        </p:spPr>
      </p:pic>
      <p:pic>
        <p:nvPicPr>
          <p:cNvPr id="11" name="Picture 10">
            <a:extLst>
              <a:ext uri="{FF2B5EF4-FFF2-40B4-BE49-F238E27FC236}">
                <a16:creationId xmlns:a16="http://schemas.microsoft.com/office/drawing/2014/main" id="{B760C8C4-7DE2-1C72-DE3F-EFC839CD0BD0}"/>
              </a:ext>
            </a:extLst>
          </p:cNvPr>
          <p:cNvPicPr>
            <a:picLocks noChangeAspect="1"/>
          </p:cNvPicPr>
          <p:nvPr/>
        </p:nvPicPr>
        <p:blipFill>
          <a:blip r:embed="rId5"/>
          <a:stretch>
            <a:fillRect/>
          </a:stretch>
        </p:blipFill>
        <p:spPr>
          <a:xfrm>
            <a:off x="5206494" y="1769454"/>
            <a:ext cx="6682926" cy="3325391"/>
          </a:xfrm>
          <a:prstGeom prst="rect">
            <a:avLst/>
          </a:prstGeom>
        </p:spPr>
      </p:pic>
      <p:sp>
        <p:nvSpPr>
          <p:cNvPr id="12" name="Rectangle 11">
            <a:extLst>
              <a:ext uri="{FF2B5EF4-FFF2-40B4-BE49-F238E27FC236}">
                <a16:creationId xmlns:a16="http://schemas.microsoft.com/office/drawing/2014/main" id="{8CF261B5-2E51-FDC2-2298-08A9C49BB4A2}"/>
              </a:ext>
            </a:extLst>
          </p:cNvPr>
          <p:cNvSpPr/>
          <p:nvPr/>
        </p:nvSpPr>
        <p:spPr>
          <a:xfrm>
            <a:off x="3609795" y="6234456"/>
            <a:ext cx="5428730" cy="502573"/>
          </a:xfrm>
          <a:prstGeom prst="rect">
            <a:avLst/>
          </a:prstGeom>
        </p:spPr>
        <p:txBody>
          <a:bodyPr wrap="none">
            <a:spAutoFit/>
          </a:bodyPr>
          <a:lstStyle/>
          <a:p>
            <a:pPr defTabSz="914446"/>
            <a:r>
              <a:rPr lang="en-CA" sz="1333" dirty="0">
                <a:solidFill>
                  <a:srgbClr val="000000"/>
                </a:solidFill>
                <a:latin typeface="Cambria" panose="02040503050406030204"/>
                <a:hlinkClick r:id="rId6"/>
              </a:rPr>
              <a:t>Check out the website here: https://archive.ics.uci.edu/ml/datasets.php</a:t>
            </a:r>
            <a:endParaRPr lang="en-CA" sz="1333" dirty="0">
              <a:solidFill>
                <a:srgbClr val="000000"/>
              </a:solidFill>
              <a:latin typeface="Cambria" panose="02040503050406030204"/>
            </a:endParaRPr>
          </a:p>
          <a:p>
            <a:pPr defTabSz="914446"/>
            <a:r>
              <a:rPr lang="en-CA" sz="1333" dirty="0">
                <a:solidFill>
                  <a:srgbClr val="000000"/>
                </a:solidFill>
                <a:latin typeface="Cambria" panose="02040503050406030204"/>
                <a:hlinkClick r:id="rId7"/>
              </a:rPr>
              <a:t>Check out the website here: https://www.kaggle.com/datasets</a:t>
            </a:r>
            <a:endParaRPr lang="en-CA" sz="1333" dirty="0">
              <a:solidFill>
                <a:srgbClr val="000000"/>
              </a:solidFill>
              <a:latin typeface="Cambria" panose="02040503050406030204"/>
            </a:endParaRPr>
          </a:p>
        </p:txBody>
      </p:sp>
    </p:spTree>
    <p:extLst>
      <p:ext uri="{BB962C8B-B14F-4D97-AF65-F5344CB8AC3E}">
        <p14:creationId xmlns:p14="http://schemas.microsoft.com/office/powerpoint/2010/main" val="2578880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D75C9-365F-EC81-AB85-FB9B13A146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BB357A8-483A-45DE-5CD3-30F7B04F6FDA}"/>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153C571-1131-48DB-2221-ACCA197DFADD}"/>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4279DCDF-578D-44BF-4B66-C0E2AE0C4ED8}"/>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CD0B17DE-0957-296B-43C4-7FEFDE4878FC}"/>
              </a:ext>
            </a:extLst>
          </p:cNvPr>
          <p:cNvSpPr txBox="1"/>
          <p:nvPr/>
        </p:nvSpPr>
        <p:spPr>
          <a:xfrm>
            <a:off x="550506" y="536130"/>
            <a:ext cx="4844454" cy="1938992"/>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dirty="0"/>
              <a:t>MACHINE LEARNING REGRESSION 101</a:t>
            </a:r>
          </a:p>
        </p:txBody>
      </p:sp>
    </p:spTree>
    <p:extLst>
      <p:ext uri="{BB962C8B-B14F-4D97-AF65-F5344CB8AC3E}">
        <p14:creationId xmlns:p14="http://schemas.microsoft.com/office/powerpoint/2010/main" val="3327969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1FE85-7C08-1E18-EBD1-40AAB9D20B4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B5339AA-1586-FCD1-AC04-B34D412AFD42}"/>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97E1E3CD-1C8F-F23A-C354-31AC29E5086F}"/>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803D82F2-E9F4-7D8A-4F2D-F4B86B228F2D}"/>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Simple Linear Regression</a:t>
            </a:r>
          </a:p>
        </p:txBody>
      </p:sp>
      <p:sp>
        <p:nvSpPr>
          <p:cNvPr id="9" name="TextBox 8">
            <a:extLst>
              <a:ext uri="{FF2B5EF4-FFF2-40B4-BE49-F238E27FC236}">
                <a16:creationId xmlns:a16="http://schemas.microsoft.com/office/drawing/2014/main" id="{C9F0E0B5-40E7-A3A9-892B-A4CF33F43281}"/>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40" name="Text Placeholder 4">
            <a:extLst>
              <a:ext uri="{FF2B5EF4-FFF2-40B4-BE49-F238E27FC236}">
                <a16:creationId xmlns:a16="http://schemas.microsoft.com/office/drawing/2014/main" id="{47A5E8E7-CC7A-5868-A0D5-F329E21BBA4F}"/>
              </a:ext>
            </a:extLst>
          </p:cNvPr>
          <p:cNvSpPr txBox="1">
            <a:spLocks/>
          </p:cNvSpPr>
          <p:nvPr/>
        </p:nvSpPr>
        <p:spPr>
          <a:xfrm>
            <a:off x="329704" y="944095"/>
            <a:ext cx="11587160" cy="4762500"/>
          </a:xfrm>
          <a:prstGeom prst="rect">
            <a:avLst/>
          </a:prstGeom>
        </p:spPr>
        <p:txBody>
          <a:bodyPr vert="horz" lIns="91440" tIns="45720" rIns="91440" bIns="45720" rtlCol="0">
            <a:normAutofit/>
          </a:bodyPr>
          <a:lstStyle>
            <a:lvl1pPr marL="228600" indent="-228600">
              <a:lnSpc>
                <a:spcPct val="90000"/>
              </a:lnSpc>
              <a:spcBef>
                <a:spcPts val="1000"/>
              </a:spcBef>
              <a:buClr>
                <a:srgbClr val="00B0F0"/>
              </a:buClr>
              <a:buFont typeface="Arial" panose="020B0604020202020204" pitchFamily="34" charset="0"/>
              <a:buChar char="•"/>
              <a:defRPr>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In simple linear regression, we predict the value of one variable, Y, based on another variable, X, where X is called the independent variable and Y is called the dependent variable.</a:t>
            </a:r>
          </a:p>
          <a:p>
            <a:r>
              <a:rPr lang="en-US" dirty="0"/>
              <a:t>It is called simple because it examines the relationship between two variables only.</a:t>
            </a:r>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BC300C8-93F1-BDA8-855E-8BDF86EBD3B4}"/>
                  </a:ext>
                </a:extLst>
              </p:cNvPr>
              <p:cNvSpPr txBox="1"/>
              <p:nvPr/>
            </p:nvSpPr>
            <p:spPr>
              <a:xfrm>
                <a:off x="6966276" y="3025094"/>
                <a:ext cx="2475882" cy="488901"/>
              </a:xfrm>
              <a:prstGeom prst="rect">
                <a:avLst/>
              </a:prstGeom>
            </p:spPr>
            <p:txBody>
              <a:bodyPr/>
              <a:lstStyle>
                <a:defPPr>
                  <a:defRPr lang="en-US"/>
                </a:defPPr>
                <a:lvl1pPr indent="0" algn="ctr" defTabSz="609585">
                  <a:spcBef>
                    <a:spcPct val="20000"/>
                  </a:spcBef>
                  <a:buFont typeface="Arial"/>
                  <a:buNone/>
                  <a:defRPr sz="2700" b="1">
                    <a:solidFill>
                      <a:srgbClr val="062E6D"/>
                    </a:solidFill>
                    <a:latin typeface="Cambria Math" panose="02040503050406030204" pitchFamily="18" charset="0"/>
                  </a:defRPr>
                </a:lvl1pPr>
                <a:lvl2pPr marL="990575" indent="-380990" defTabSz="609585">
                  <a:spcBef>
                    <a:spcPct val="20000"/>
                  </a:spcBef>
                  <a:buFont typeface="Arial"/>
                  <a:buChar char="–"/>
                  <a:defRPr sz="2133"/>
                </a:lvl2pPr>
                <a:lvl3pPr marL="1523962" indent="-304792" defTabSz="609585">
                  <a:spcBef>
                    <a:spcPct val="20000"/>
                  </a:spcBef>
                  <a:buFont typeface="Arial"/>
                  <a:buChar char="•"/>
                  <a:defRPr sz="2133"/>
                </a:lvl3pPr>
                <a:lvl4pPr marL="2133547" indent="-304792" defTabSz="609585">
                  <a:spcBef>
                    <a:spcPct val="20000"/>
                  </a:spcBef>
                  <a:buFont typeface="Arial"/>
                  <a:buChar char="–"/>
                  <a:defRPr sz="2133"/>
                </a:lvl4pPr>
                <a:lvl5pPr marL="2743131" indent="-304792" defTabSz="609585">
                  <a:spcBef>
                    <a:spcPct val="20000"/>
                  </a:spcBef>
                  <a:buFont typeface="Arial"/>
                  <a:buChar char="»"/>
                  <a:defRPr sz="2133"/>
                </a:lvl5pPr>
                <a:lvl6pPr marL="3352716" indent="-304792" defTabSz="609585">
                  <a:spcBef>
                    <a:spcPct val="20000"/>
                  </a:spcBef>
                  <a:buFont typeface="Arial"/>
                  <a:buChar char="•"/>
                  <a:defRPr sz="2667"/>
                </a:lvl6pPr>
                <a:lvl7pPr marL="3962301" indent="-304792" defTabSz="609585">
                  <a:spcBef>
                    <a:spcPct val="20000"/>
                  </a:spcBef>
                  <a:buFont typeface="Arial"/>
                  <a:buChar char="•"/>
                  <a:defRPr sz="2667"/>
                </a:lvl7pPr>
                <a:lvl8pPr marL="4571886" indent="-304792" defTabSz="609585">
                  <a:spcBef>
                    <a:spcPct val="20000"/>
                  </a:spcBef>
                  <a:buFont typeface="Arial"/>
                  <a:buChar char="•"/>
                  <a:defRPr sz="2667"/>
                </a:lvl8pPr>
                <a:lvl9pPr marL="5181470" indent="-304792" defTabSz="609585">
                  <a:spcBef>
                    <a:spcPct val="20000"/>
                  </a:spcBef>
                  <a:buFont typeface="Arial"/>
                  <a:buChar char="•"/>
                  <a:defRPr sz="2667"/>
                </a:lvl9pPr>
              </a:lstStyle>
              <a:p>
                <a:pPr marL="0" marR="0" lvl="0" indent="0" algn="ctr" defTabSz="406410" eaLnBrk="1" fontAlgn="auto" latinLnBrk="0" hangingPunct="1">
                  <a:lnSpc>
                    <a:spcPct val="100000"/>
                  </a:lnSpc>
                  <a:spcBef>
                    <a:spcPct val="2000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a:ln>
                            <a:noFill/>
                          </a:ln>
                          <a:solidFill>
                            <a:srgbClr val="062E6D"/>
                          </a:solidFill>
                          <a:effectLst/>
                          <a:uLnTx/>
                          <a:uFillTx/>
                          <a:latin typeface="Cambria Math" panose="02040503050406030204" pitchFamily="18" charset="0"/>
                        </a:rPr>
                        <m:t>𝑌</m:t>
                      </m:r>
                      <m:r>
                        <a:rPr kumimoji="0" lang="en-CA" sz="2800" b="0" i="1" u="none" strike="noStrike" kern="0" cap="none" spc="0" normalizeH="0" baseline="0" noProof="0">
                          <a:ln>
                            <a:noFill/>
                          </a:ln>
                          <a:solidFill>
                            <a:srgbClr val="062E6D"/>
                          </a:solidFill>
                          <a:effectLst/>
                          <a:uLnTx/>
                          <a:uFillTx/>
                          <a:latin typeface="Cambria Math" panose="02040503050406030204" pitchFamily="18" charset="0"/>
                        </a:rPr>
                        <m:t>=</m:t>
                      </m:r>
                      <m:r>
                        <a:rPr kumimoji="0" lang="en-CA" sz="2800" b="0" i="1" u="none" strike="noStrike" kern="0" cap="none" spc="0" normalizeH="0" baseline="0" noProof="0">
                          <a:ln>
                            <a:noFill/>
                          </a:ln>
                          <a:solidFill>
                            <a:srgbClr val="062E6D"/>
                          </a:solidFill>
                          <a:effectLst/>
                          <a:uLnTx/>
                          <a:uFillTx/>
                          <a:latin typeface="Cambria Math" panose="02040503050406030204" pitchFamily="18" charset="0"/>
                        </a:rPr>
                        <m:t>𝑏</m:t>
                      </m:r>
                      <m:r>
                        <a:rPr kumimoji="0" lang="en-CA" sz="2800" b="0" i="1" u="none" strike="noStrike" kern="0" cap="none" spc="0" normalizeH="0" baseline="0" noProof="0">
                          <a:ln>
                            <a:noFill/>
                          </a:ln>
                          <a:solidFill>
                            <a:srgbClr val="062E6D"/>
                          </a:solidFill>
                          <a:effectLst/>
                          <a:uLnTx/>
                          <a:uFillTx/>
                          <a:latin typeface="Cambria Math" panose="02040503050406030204" pitchFamily="18" charset="0"/>
                        </a:rPr>
                        <m:t>+</m:t>
                      </m:r>
                      <m:r>
                        <a:rPr kumimoji="0" lang="en-CA" sz="2800" b="0" i="1" u="none" strike="noStrike" kern="0" cap="none" spc="0" normalizeH="0" baseline="0" noProof="0">
                          <a:ln>
                            <a:noFill/>
                          </a:ln>
                          <a:solidFill>
                            <a:srgbClr val="062E6D"/>
                          </a:solidFill>
                          <a:effectLst/>
                          <a:uLnTx/>
                          <a:uFillTx/>
                          <a:latin typeface="Cambria Math" panose="02040503050406030204" pitchFamily="18" charset="0"/>
                        </a:rPr>
                        <m:t>𝑚</m:t>
                      </m:r>
                      <m:r>
                        <a:rPr kumimoji="0" lang="en-CA" sz="2800" b="0" i="1" u="none" strike="noStrike" kern="0" cap="none" spc="0" normalizeH="0" baseline="0" noProof="0">
                          <a:ln>
                            <a:noFill/>
                          </a:ln>
                          <a:solidFill>
                            <a:srgbClr val="062E6D"/>
                          </a:solidFill>
                          <a:effectLst/>
                          <a:uLnTx/>
                          <a:uFillTx/>
                          <a:latin typeface="Cambria Math" panose="02040503050406030204" pitchFamily="18" charset="0"/>
                        </a:rPr>
                        <m:t>∗</m:t>
                      </m:r>
                      <m:r>
                        <a:rPr kumimoji="0" lang="en-US" sz="2800" b="0" i="1" u="none" strike="noStrike" kern="0" cap="none" spc="0" normalizeH="0" baseline="0" noProof="0">
                          <a:ln>
                            <a:noFill/>
                          </a:ln>
                          <a:solidFill>
                            <a:srgbClr val="062E6D"/>
                          </a:solidFill>
                          <a:effectLst/>
                          <a:uLnTx/>
                          <a:uFillTx/>
                          <a:latin typeface="Cambria Math" panose="02040503050406030204" pitchFamily="18" charset="0"/>
                        </a:rPr>
                        <m:t>𝑋</m:t>
                      </m:r>
                    </m:oMath>
                  </m:oMathPara>
                </a14:m>
                <a:endParaRPr kumimoji="0" lang="en-CA" sz="2800" b="0" i="1" u="none" strike="noStrike" kern="0" cap="none" spc="0" normalizeH="0" baseline="0" noProof="0" dirty="0">
                  <a:ln>
                    <a:noFill/>
                  </a:ln>
                  <a:solidFill>
                    <a:srgbClr val="062E6D"/>
                  </a:solidFill>
                  <a:effectLst/>
                  <a:uLnTx/>
                  <a:uFillTx/>
                  <a:latin typeface="Montserrat" panose="00000500000000000000" pitchFamily="2" charset="0"/>
                </a:endParaRPr>
              </a:p>
            </p:txBody>
          </p:sp>
        </mc:Choice>
        <mc:Fallback xmlns="">
          <p:sp>
            <p:nvSpPr>
              <p:cNvPr id="41" name="TextBox 40">
                <a:extLst>
                  <a:ext uri="{FF2B5EF4-FFF2-40B4-BE49-F238E27FC236}">
                    <a16:creationId xmlns:a16="http://schemas.microsoft.com/office/drawing/2014/main" id="{FBC300C8-93F1-BDA8-855E-8BDF86EBD3B4}"/>
                  </a:ext>
                </a:extLst>
              </p:cNvPr>
              <p:cNvSpPr txBox="1">
                <a:spLocks noRot="1" noChangeAspect="1" noMove="1" noResize="1" noEditPoints="1" noAdjustHandles="1" noChangeArrowheads="1" noChangeShapeType="1" noTextEdit="1"/>
              </p:cNvSpPr>
              <p:nvPr/>
            </p:nvSpPr>
            <p:spPr>
              <a:xfrm>
                <a:off x="6966276" y="3025094"/>
                <a:ext cx="2475882" cy="488901"/>
              </a:xfrm>
              <a:prstGeom prst="rect">
                <a:avLst/>
              </a:prstGeom>
              <a:blipFill>
                <a:blip r:embed="rId4"/>
                <a:stretch>
                  <a:fillRect/>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19C94AE7-3DF5-4527-0B1C-50DE7A612F8A}"/>
              </a:ext>
            </a:extLst>
          </p:cNvPr>
          <p:cNvCxnSpPr>
            <a:cxnSpLocks/>
          </p:cNvCxnSpPr>
          <p:nvPr/>
        </p:nvCxnSpPr>
        <p:spPr>
          <a:xfrm flipV="1">
            <a:off x="1822649" y="4617175"/>
            <a:ext cx="3623923" cy="21483"/>
          </a:xfrm>
          <a:prstGeom prst="straightConnector1">
            <a:avLst/>
          </a:prstGeom>
          <a:noFill/>
          <a:ln w="57150" cap="flat" cmpd="sng" algn="ctr">
            <a:solidFill>
              <a:srgbClr val="062E6D"/>
            </a:solidFill>
            <a:prstDash val="solid"/>
            <a:miter lim="800000"/>
            <a:tailEnd type="triangle"/>
          </a:ln>
          <a:effectLst/>
        </p:spPr>
      </p:cxnSp>
      <p:cxnSp>
        <p:nvCxnSpPr>
          <p:cNvPr id="43" name="Straight Arrow Connector 42">
            <a:extLst>
              <a:ext uri="{FF2B5EF4-FFF2-40B4-BE49-F238E27FC236}">
                <a16:creationId xmlns:a16="http://schemas.microsoft.com/office/drawing/2014/main" id="{D51D0D5E-0047-8412-49EC-8D403B2E9E9D}"/>
              </a:ext>
            </a:extLst>
          </p:cNvPr>
          <p:cNvCxnSpPr>
            <a:cxnSpLocks/>
          </p:cNvCxnSpPr>
          <p:nvPr/>
        </p:nvCxnSpPr>
        <p:spPr>
          <a:xfrm flipV="1">
            <a:off x="1843089" y="2161559"/>
            <a:ext cx="10451" cy="2492451"/>
          </a:xfrm>
          <a:prstGeom prst="straightConnector1">
            <a:avLst/>
          </a:prstGeom>
          <a:noFill/>
          <a:ln w="57150" cap="flat" cmpd="sng" algn="ctr">
            <a:solidFill>
              <a:srgbClr val="062E6D"/>
            </a:solidFill>
            <a:prstDash val="solid"/>
            <a:miter lim="800000"/>
            <a:tailEnd type="triangle"/>
          </a:ln>
          <a:effectLst/>
        </p:spPr>
      </p:cxnSp>
      <p:sp>
        <p:nvSpPr>
          <p:cNvPr id="44" name="Oval 43">
            <a:extLst>
              <a:ext uri="{FF2B5EF4-FFF2-40B4-BE49-F238E27FC236}">
                <a16:creationId xmlns:a16="http://schemas.microsoft.com/office/drawing/2014/main" id="{F78BF183-E724-7D01-4FB7-864E726E03E9}"/>
              </a:ext>
            </a:extLst>
          </p:cNvPr>
          <p:cNvSpPr/>
          <p:nvPr/>
        </p:nvSpPr>
        <p:spPr>
          <a:xfrm>
            <a:off x="2292253" y="3734487"/>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Cambria" panose="02040503050406030204"/>
              <a:ea typeface="+mn-ea"/>
              <a:cs typeface="+mn-cs"/>
            </a:endParaRPr>
          </a:p>
        </p:txBody>
      </p:sp>
      <p:sp>
        <p:nvSpPr>
          <p:cNvPr id="45" name="Oval 44">
            <a:extLst>
              <a:ext uri="{FF2B5EF4-FFF2-40B4-BE49-F238E27FC236}">
                <a16:creationId xmlns:a16="http://schemas.microsoft.com/office/drawing/2014/main" id="{CA1231BA-4800-08FC-AD6F-86B311E81172}"/>
              </a:ext>
            </a:extLst>
          </p:cNvPr>
          <p:cNvSpPr/>
          <p:nvPr/>
        </p:nvSpPr>
        <p:spPr>
          <a:xfrm>
            <a:off x="2787336" y="3880902"/>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Cambria" panose="02040503050406030204"/>
              <a:ea typeface="+mn-ea"/>
              <a:cs typeface="+mn-cs"/>
            </a:endParaRPr>
          </a:p>
        </p:txBody>
      </p:sp>
      <p:sp>
        <p:nvSpPr>
          <p:cNvPr id="46" name="Oval 45">
            <a:extLst>
              <a:ext uri="{FF2B5EF4-FFF2-40B4-BE49-F238E27FC236}">
                <a16:creationId xmlns:a16="http://schemas.microsoft.com/office/drawing/2014/main" id="{CB9EE0C2-12E6-BA68-164E-1A8BAECE821C}"/>
              </a:ext>
            </a:extLst>
          </p:cNvPr>
          <p:cNvSpPr/>
          <p:nvPr/>
        </p:nvSpPr>
        <p:spPr>
          <a:xfrm>
            <a:off x="3125201" y="3173377"/>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Cambria" panose="02040503050406030204"/>
              <a:ea typeface="+mn-ea"/>
              <a:cs typeface="+mn-cs"/>
            </a:endParaRPr>
          </a:p>
        </p:txBody>
      </p:sp>
      <p:sp>
        <p:nvSpPr>
          <p:cNvPr id="47" name="Oval 46">
            <a:extLst>
              <a:ext uri="{FF2B5EF4-FFF2-40B4-BE49-F238E27FC236}">
                <a16:creationId xmlns:a16="http://schemas.microsoft.com/office/drawing/2014/main" id="{800AA053-436D-D077-6CEA-876AB24BE536}"/>
              </a:ext>
            </a:extLst>
          </p:cNvPr>
          <p:cNvSpPr/>
          <p:nvPr/>
        </p:nvSpPr>
        <p:spPr>
          <a:xfrm>
            <a:off x="3360616" y="2739821"/>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Cambria" panose="02040503050406030204"/>
              <a:ea typeface="+mn-ea"/>
              <a:cs typeface="+mn-cs"/>
            </a:endParaRPr>
          </a:p>
        </p:txBody>
      </p:sp>
      <p:sp>
        <p:nvSpPr>
          <p:cNvPr id="48" name="Oval 47">
            <a:extLst>
              <a:ext uri="{FF2B5EF4-FFF2-40B4-BE49-F238E27FC236}">
                <a16:creationId xmlns:a16="http://schemas.microsoft.com/office/drawing/2014/main" id="{FF4E7CA3-AADC-91AC-88B8-051621928800}"/>
              </a:ext>
            </a:extLst>
          </p:cNvPr>
          <p:cNvSpPr/>
          <p:nvPr/>
        </p:nvSpPr>
        <p:spPr>
          <a:xfrm>
            <a:off x="3520449" y="3348117"/>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Cambria" panose="02040503050406030204"/>
              <a:ea typeface="+mn-ea"/>
              <a:cs typeface="+mn-cs"/>
            </a:endParaRPr>
          </a:p>
        </p:txBody>
      </p:sp>
      <p:sp>
        <p:nvSpPr>
          <p:cNvPr id="49" name="Oval 48">
            <a:extLst>
              <a:ext uri="{FF2B5EF4-FFF2-40B4-BE49-F238E27FC236}">
                <a16:creationId xmlns:a16="http://schemas.microsoft.com/office/drawing/2014/main" id="{CD2AA52E-171E-686C-364F-8DBD4B187B42}"/>
              </a:ext>
            </a:extLst>
          </p:cNvPr>
          <p:cNvSpPr/>
          <p:nvPr/>
        </p:nvSpPr>
        <p:spPr>
          <a:xfrm>
            <a:off x="3917772" y="2661305"/>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Cambria" panose="02040503050406030204"/>
              <a:ea typeface="+mn-ea"/>
              <a:cs typeface="+mn-cs"/>
            </a:endParaRPr>
          </a:p>
        </p:txBody>
      </p:sp>
      <p:sp>
        <p:nvSpPr>
          <p:cNvPr id="50" name="Oval 49">
            <a:extLst>
              <a:ext uri="{FF2B5EF4-FFF2-40B4-BE49-F238E27FC236}">
                <a16:creationId xmlns:a16="http://schemas.microsoft.com/office/drawing/2014/main" id="{9F61FCAE-C77D-60F5-8714-8297E4C4DA17}"/>
              </a:ext>
            </a:extLst>
          </p:cNvPr>
          <p:cNvSpPr/>
          <p:nvPr/>
        </p:nvSpPr>
        <p:spPr>
          <a:xfrm>
            <a:off x="4060138" y="3048972"/>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Cambria" panose="02040503050406030204"/>
              <a:ea typeface="+mn-ea"/>
              <a:cs typeface="+mn-cs"/>
            </a:endParaRPr>
          </a:p>
        </p:txBody>
      </p:sp>
      <p:sp>
        <p:nvSpPr>
          <p:cNvPr id="51" name="TextBox 50">
            <a:extLst>
              <a:ext uri="{FF2B5EF4-FFF2-40B4-BE49-F238E27FC236}">
                <a16:creationId xmlns:a16="http://schemas.microsoft.com/office/drawing/2014/main" id="{BD57AD2F-5E13-94E7-E586-6EE2C5731AD9}"/>
              </a:ext>
            </a:extLst>
          </p:cNvPr>
          <p:cNvSpPr txBox="1"/>
          <p:nvPr/>
        </p:nvSpPr>
        <p:spPr>
          <a:xfrm>
            <a:off x="2095153" y="4823138"/>
            <a:ext cx="2720392" cy="369332"/>
          </a:xfrm>
          <a:prstGeom prst="rect">
            <a:avLst/>
          </a:prstGeom>
          <a:noFill/>
        </p:spPr>
        <p:txBody>
          <a:bodyPr wrap="square" rtlCol="0">
            <a:spAutoFit/>
          </a:bodyPr>
          <a:lstStyle>
            <a:defPPr>
              <a:defRPr lang="en-US"/>
            </a:defPPr>
            <a:lvl1pPr algn="ctr">
              <a:defRPr b="1">
                <a:solidFill>
                  <a:srgbClr val="062E6D"/>
                </a:solidFill>
              </a:defRPr>
            </a:lvl1pPr>
          </a:lstStyle>
          <a:p>
            <a:pPr defTabSz="914446"/>
            <a:r>
              <a:rPr lang="en-CA" dirty="0">
                <a:latin typeface="Montserrat" panose="00000500000000000000" pitchFamily="2" charset="0"/>
              </a:rPr>
              <a:t>House Size (Sq. ft.)</a:t>
            </a:r>
          </a:p>
        </p:txBody>
      </p:sp>
      <p:sp>
        <p:nvSpPr>
          <p:cNvPr id="52" name="TextBox 51">
            <a:extLst>
              <a:ext uri="{FF2B5EF4-FFF2-40B4-BE49-F238E27FC236}">
                <a16:creationId xmlns:a16="http://schemas.microsoft.com/office/drawing/2014/main" id="{828A55A5-7D8C-A71D-1EEF-EE6078A61C91}"/>
              </a:ext>
            </a:extLst>
          </p:cNvPr>
          <p:cNvSpPr txBox="1"/>
          <p:nvPr/>
        </p:nvSpPr>
        <p:spPr>
          <a:xfrm rot="16200000">
            <a:off x="71452" y="3496412"/>
            <a:ext cx="2270775" cy="369332"/>
          </a:xfrm>
          <a:prstGeom prst="rect">
            <a:avLst/>
          </a:prstGeom>
          <a:noFill/>
        </p:spPr>
        <p:txBody>
          <a:bodyPr wrap="square" rtlCol="0">
            <a:spAutoFit/>
          </a:bodyPr>
          <a:lstStyle>
            <a:defPPr>
              <a:defRPr lang="en-US"/>
            </a:defPPr>
            <a:lvl1pPr algn="ctr">
              <a:defRPr sz="2000" b="1">
                <a:solidFill>
                  <a:srgbClr val="062E6D"/>
                </a:solidFill>
              </a:defRPr>
            </a:lvl1pPr>
          </a:lstStyle>
          <a:p>
            <a:pPr defTabSz="914446"/>
            <a:r>
              <a:rPr lang="en-CA" sz="1800" dirty="0">
                <a:latin typeface="Montserrat" panose="00000500000000000000" pitchFamily="2" charset="0"/>
              </a:rPr>
              <a:t>House Price ($)</a:t>
            </a:r>
          </a:p>
        </p:txBody>
      </p:sp>
      <p:sp>
        <p:nvSpPr>
          <p:cNvPr id="53" name="TextBox 52">
            <a:extLst>
              <a:ext uri="{FF2B5EF4-FFF2-40B4-BE49-F238E27FC236}">
                <a16:creationId xmlns:a16="http://schemas.microsoft.com/office/drawing/2014/main" id="{46F05DD2-116C-679C-F990-7E9118F22178}"/>
              </a:ext>
            </a:extLst>
          </p:cNvPr>
          <p:cNvSpPr txBox="1"/>
          <p:nvPr/>
        </p:nvSpPr>
        <p:spPr>
          <a:xfrm>
            <a:off x="8462781" y="3844202"/>
            <a:ext cx="1693600" cy="923330"/>
          </a:xfrm>
          <a:prstGeom prst="rect">
            <a:avLst/>
          </a:prstGeom>
          <a:noFill/>
        </p:spPr>
        <p:txBody>
          <a:bodyPr wrap="square" rtlCol="0">
            <a:spAutoFit/>
          </a:bodyPr>
          <a:lstStyle>
            <a:defPPr>
              <a:defRPr lang="en-US"/>
            </a:defPPr>
            <a:lvl1pPr algn="ctr">
              <a:defRPr>
                <a:solidFill>
                  <a:srgbClr val="017ACD"/>
                </a:solidFill>
              </a:defRPr>
            </a:lvl1pPr>
          </a:lstStyle>
          <a:p>
            <a:pPr defTabSz="914446"/>
            <a:r>
              <a:rPr lang="en-CA" dirty="0">
                <a:solidFill>
                  <a:srgbClr val="D56E48"/>
                </a:solidFill>
                <a:latin typeface="Montserrat" panose="00000500000000000000" pitchFamily="2" charset="0"/>
              </a:rPr>
              <a:t>Independent Variable</a:t>
            </a:r>
          </a:p>
          <a:p>
            <a:pPr defTabSz="914446"/>
            <a:endParaRPr lang="en-CA" dirty="0">
              <a:solidFill>
                <a:srgbClr val="D56E48"/>
              </a:solidFill>
              <a:latin typeface="Montserrat" panose="00000500000000000000" pitchFamily="2" charset="0"/>
            </a:endParaRPr>
          </a:p>
        </p:txBody>
      </p:sp>
      <p:pic>
        <p:nvPicPr>
          <p:cNvPr id="54" name="Picture 53">
            <a:extLst>
              <a:ext uri="{FF2B5EF4-FFF2-40B4-BE49-F238E27FC236}">
                <a16:creationId xmlns:a16="http://schemas.microsoft.com/office/drawing/2014/main" id="{6BB365E4-EC63-296E-AECE-204CAD7F35F6}"/>
              </a:ext>
            </a:extLst>
          </p:cNvPr>
          <p:cNvPicPr>
            <a:picLocks noChangeAspect="1"/>
          </p:cNvPicPr>
          <p:nvPr/>
        </p:nvPicPr>
        <p:blipFill>
          <a:blip r:embed="rId5">
            <a:clrChange>
              <a:clrFrom>
                <a:srgbClr val="F7F5F4"/>
              </a:clrFrom>
              <a:clrTo>
                <a:srgbClr val="F7F5F4">
                  <a:alpha val="0"/>
                </a:srgbClr>
              </a:clrTo>
            </a:clrChange>
            <a:duotone>
              <a:srgbClr val="E7E6E6">
                <a:shade val="45000"/>
                <a:satMod val="135000"/>
              </a:srgbClr>
              <a:prstClr val="white"/>
            </a:duotone>
          </a:blip>
          <a:stretch>
            <a:fillRect/>
          </a:stretch>
        </p:blipFill>
        <p:spPr>
          <a:xfrm>
            <a:off x="9865850" y="2701557"/>
            <a:ext cx="1135974" cy="1135974"/>
          </a:xfrm>
          <a:prstGeom prst="rect">
            <a:avLst/>
          </a:prstGeom>
        </p:spPr>
      </p:pic>
      <p:sp>
        <p:nvSpPr>
          <p:cNvPr id="55" name="TextBox 54">
            <a:extLst>
              <a:ext uri="{FF2B5EF4-FFF2-40B4-BE49-F238E27FC236}">
                <a16:creationId xmlns:a16="http://schemas.microsoft.com/office/drawing/2014/main" id="{026256DC-50AC-A58D-509E-B005C823B6C4}"/>
              </a:ext>
            </a:extLst>
          </p:cNvPr>
          <p:cNvSpPr txBox="1"/>
          <p:nvPr/>
        </p:nvSpPr>
        <p:spPr>
          <a:xfrm>
            <a:off x="6322694" y="3858752"/>
            <a:ext cx="1521874" cy="923330"/>
          </a:xfrm>
          <a:prstGeom prst="rect">
            <a:avLst/>
          </a:prstGeom>
          <a:noFill/>
        </p:spPr>
        <p:txBody>
          <a:bodyPr wrap="square" rtlCol="0">
            <a:spAutoFit/>
          </a:bodyPr>
          <a:lstStyle>
            <a:defPPr>
              <a:defRPr lang="en-US"/>
            </a:defPPr>
            <a:lvl1pPr algn="ctr">
              <a:defRPr>
                <a:solidFill>
                  <a:srgbClr val="017ACD"/>
                </a:solidFill>
              </a:defRPr>
            </a:lvl1pPr>
          </a:lstStyle>
          <a:p>
            <a:pPr defTabSz="914446"/>
            <a:r>
              <a:rPr lang="en-CA" dirty="0">
                <a:solidFill>
                  <a:srgbClr val="D56E48"/>
                </a:solidFill>
                <a:latin typeface="Montserrat" panose="00000500000000000000" pitchFamily="2" charset="0"/>
              </a:rPr>
              <a:t>Dependent Variable</a:t>
            </a:r>
          </a:p>
          <a:p>
            <a:pPr defTabSz="914446"/>
            <a:endParaRPr lang="en-CA" dirty="0">
              <a:solidFill>
                <a:srgbClr val="D56E48"/>
              </a:solidFill>
              <a:latin typeface="Montserrat" panose="00000500000000000000" pitchFamily="2" charset="0"/>
            </a:endParaRPr>
          </a:p>
        </p:txBody>
      </p:sp>
      <p:cxnSp>
        <p:nvCxnSpPr>
          <p:cNvPr id="56" name="Straight Arrow Connector 55">
            <a:extLst>
              <a:ext uri="{FF2B5EF4-FFF2-40B4-BE49-F238E27FC236}">
                <a16:creationId xmlns:a16="http://schemas.microsoft.com/office/drawing/2014/main" id="{5343E27F-95CA-3BDF-D111-1246DAAD7C3F}"/>
              </a:ext>
            </a:extLst>
          </p:cNvPr>
          <p:cNvCxnSpPr>
            <a:cxnSpLocks/>
          </p:cNvCxnSpPr>
          <p:nvPr/>
        </p:nvCxnSpPr>
        <p:spPr>
          <a:xfrm>
            <a:off x="9138084" y="3513996"/>
            <a:ext cx="0" cy="390133"/>
          </a:xfrm>
          <a:prstGeom prst="straightConnector1">
            <a:avLst/>
          </a:prstGeom>
          <a:noFill/>
          <a:ln w="57150" cap="flat" cmpd="sng" algn="ctr">
            <a:solidFill>
              <a:srgbClr val="0C1752"/>
            </a:solidFill>
            <a:prstDash val="solid"/>
            <a:miter lim="800000"/>
            <a:tailEnd type="triangle"/>
          </a:ln>
          <a:effectLst/>
        </p:spPr>
      </p:cxnSp>
      <p:cxnSp>
        <p:nvCxnSpPr>
          <p:cNvPr id="57" name="Straight Arrow Connector 56">
            <a:extLst>
              <a:ext uri="{FF2B5EF4-FFF2-40B4-BE49-F238E27FC236}">
                <a16:creationId xmlns:a16="http://schemas.microsoft.com/office/drawing/2014/main" id="{F8700723-1F0A-ABD6-9C73-42651FB94D4E}"/>
              </a:ext>
            </a:extLst>
          </p:cNvPr>
          <p:cNvCxnSpPr>
            <a:cxnSpLocks/>
          </p:cNvCxnSpPr>
          <p:nvPr/>
        </p:nvCxnSpPr>
        <p:spPr>
          <a:xfrm>
            <a:off x="7115647" y="3513996"/>
            <a:ext cx="0" cy="390133"/>
          </a:xfrm>
          <a:prstGeom prst="straightConnector1">
            <a:avLst/>
          </a:prstGeom>
          <a:noFill/>
          <a:ln w="57150" cap="flat" cmpd="sng" algn="ctr">
            <a:solidFill>
              <a:srgbClr val="0C1752"/>
            </a:solidFill>
            <a:prstDash val="solid"/>
            <a:miter lim="800000"/>
            <a:tailEnd type="triangle"/>
          </a:ln>
          <a:effectLst/>
        </p:spPr>
      </p:cxn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B28451FE-2A59-A7DC-4C51-69BD9AB61097}"/>
                  </a:ext>
                </a:extLst>
              </p:cNvPr>
              <p:cNvSpPr/>
              <p:nvPr/>
            </p:nvSpPr>
            <p:spPr>
              <a:xfrm>
                <a:off x="3371149" y="3752887"/>
                <a:ext cx="1412374" cy="379656"/>
              </a:xfrm>
              <a:prstGeom prst="rect">
                <a:avLst/>
              </a:prstGeom>
            </p:spPr>
            <p:txBody>
              <a:bodyPr wrap="none">
                <a:spAutoFit/>
              </a:bodyPr>
              <a:lstStyle/>
              <a:p>
                <a:pPr defTabSz="914446"/>
                <a14:m>
                  <m:oMathPara xmlns:m="http://schemas.openxmlformats.org/officeDocument/2006/math">
                    <m:oMathParaPr>
                      <m:jc m:val="centerGroup"/>
                    </m:oMathParaPr>
                    <m:oMath xmlns:m="http://schemas.openxmlformats.org/officeDocument/2006/math">
                      <m:r>
                        <a:rPr lang="en-US" sz="1867" b="1" i="1">
                          <a:solidFill>
                            <a:srgbClr val="062E6D"/>
                          </a:solidFill>
                          <a:latin typeface="Cambria Math" panose="02040503050406030204" pitchFamily="18" charset="0"/>
                        </a:rPr>
                        <m:t>𝑺𝒍𝒐𝒑𝒆</m:t>
                      </m:r>
                      <m:r>
                        <a:rPr lang="en-US" sz="1867" b="1" i="1">
                          <a:solidFill>
                            <a:srgbClr val="062E6D"/>
                          </a:solidFill>
                          <a:latin typeface="Cambria Math" panose="02040503050406030204" pitchFamily="18" charset="0"/>
                        </a:rPr>
                        <m:t>=</m:t>
                      </m:r>
                      <m:r>
                        <a:rPr lang="en-CA" sz="1867" b="1" i="1">
                          <a:solidFill>
                            <a:srgbClr val="062E6D"/>
                          </a:solidFill>
                          <a:latin typeface="Cambria Math" panose="02040503050406030204" pitchFamily="18" charset="0"/>
                        </a:rPr>
                        <m:t>𝒎</m:t>
                      </m:r>
                    </m:oMath>
                  </m:oMathPara>
                </a14:m>
                <a:endParaRPr lang="en-CA" sz="1867" b="1" i="1" dirty="0">
                  <a:solidFill>
                    <a:srgbClr val="062E6D"/>
                  </a:solidFill>
                  <a:latin typeface="Cambria Math" panose="02040503050406030204" pitchFamily="18" charset="0"/>
                </a:endParaRPr>
              </a:p>
            </p:txBody>
          </p:sp>
        </mc:Choice>
        <mc:Fallback xmlns="">
          <p:sp>
            <p:nvSpPr>
              <p:cNvPr id="58" name="Rectangle 57">
                <a:extLst>
                  <a:ext uri="{FF2B5EF4-FFF2-40B4-BE49-F238E27FC236}">
                    <a16:creationId xmlns:a16="http://schemas.microsoft.com/office/drawing/2014/main" id="{B28451FE-2A59-A7DC-4C51-69BD9AB61097}"/>
                  </a:ext>
                </a:extLst>
              </p:cNvPr>
              <p:cNvSpPr>
                <a:spLocks noRot="1" noChangeAspect="1" noMove="1" noResize="1" noEditPoints="1" noAdjustHandles="1" noChangeArrowheads="1" noChangeShapeType="1" noTextEdit="1"/>
              </p:cNvSpPr>
              <p:nvPr/>
            </p:nvSpPr>
            <p:spPr>
              <a:xfrm>
                <a:off x="3371149" y="3752887"/>
                <a:ext cx="1412374" cy="379656"/>
              </a:xfrm>
              <a:prstGeom prst="rect">
                <a:avLst/>
              </a:prstGeom>
              <a:blipFill>
                <a:blip r:embed="rId6"/>
                <a:stretch>
                  <a:fillRect b="-16129"/>
                </a:stretch>
              </a:blipFill>
            </p:spPr>
            <p:txBody>
              <a:bodyPr/>
              <a:lstStyle/>
              <a:p>
                <a:r>
                  <a:rPr lang="en-US">
                    <a:noFill/>
                  </a:rPr>
                  <a:t> </a:t>
                </a:r>
              </a:p>
            </p:txBody>
          </p:sp>
        </mc:Fallback>
      </mc:AlternateContent>
      <p:sp>
        <p:nvSpPr>
          <p:cNvPr id="59" name="Left Brace 58">
            <a:extLst>
              <a:ext uri="{FF2B5EF4-FFF2-40B4-BE49-F238E27FC236}">
                <a16:creationId xmlns:a16="http://schemas.microsoft.com/office/drawing/2014/main" id="{0EE0B663-379E-34AA-A835-AD2998D952CF}"/>
              </a:ext>
            </a:extLst>
          </p:cNvPr>
          <p:cNvSpPr/>
          <p:nvPr/>
        </p:nvSpPr>
        <p:spPr>
          <a:xfrm>
            <a:off x="1620981" y="4325586"/>
            <a:ext cx="166727" cy="313072"/>
          </a:xfrm>
          <a:prstGeom prst="leftBrace">
            <a:avLst>
              <a:gd name="adj1" fmla="val 36766"/>
              <a:gd name="adj2" fmla="val 50000"/>
            </a:avLst>
          </a:prstGeom>
          <a:noFill/>
          <a:ln w="57150" cap="flat" cmpd="sng" algn="ctr">
            <a:solidFill>
              <a:srgbClr val="0C1752"/>
            </a:solid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17ACD"/>
              </a:solidFill>
              <a:effectLst/>
              <a:uLnTx/>
              <a:uFillTx/>
              <a:latin typeface="Cambria" panose="02040503050406030204"/>
              <a:ea typeface="+mn-ea"/>
              <a:cs typeface="+mn-cs"/>
            </a:endParaRPr>
          </a:p>
        </p:txBody>
      </p:sp>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AC5497A2-A867-F6E8-1D02-BD2F75C194BC}"/>
                  </a:ext>
                </a:extLst>
              </p:cNvPr>
              <p:cNvSpPr/>
              <p:nvPr/>
            </p:nvSpPr>
            <p:spPr>
              <a:xfrm>
                <a:off x="1218253" y="4223122"/>
                <a:ext cx="439544" cy="461665"/>
              </a:xfrm>
              <a:prstGeom prst="rect">
                <a:avLst/>
              </a:prstGeom>
            </p:spPr>
            <p:txBody>
              <a:bodyPr wrap="none">
                <a:spAutoFit/>
              </a:bodyPr>
              <a:lstStyle/>
              <a:p>
                <a:pPr defTabSz="914446"/>
                <a14:m>
                  <m:oMathPara xmlns:m="http://schemas.openxmlformats.org/officeDocument/2006/math">
                    <m:oMathParaPr>
                      <m:jc m:val="centerGroup"/>
                    </m:oMathParaPr>
                    <m:oMath xmlns:m="http://schemas.openxmlformats.org/officeDocument/2006/math">
                      <m:r>
                        <a:rPr lang="en-CA" sz="2400" b="1" i="1">
                          <a:solidFill>
                            <a:srgbClr val="062E6D"/>
                          </a:solidFill>
                          <a:latin typeface="Cambria Math" panose="02040503050406030204" pitchFamily="18" charset="0"/>
                        </a:rPr>
                        <m:t>𝒃</m:t>
                      </m:r>
                    </m:oMath>
                  </m:oMathPara>
                </a14:m>
                <a:endParaRPr lang="en-CA" sz="2400" b="1" i="1" dirty="0">
                  <a:solidFill>
                    <a:srgbClr val="062E6D"/>
                  </a:solidFill>
                  <a:latin typeface="Cambria" panose="02040503050406030204"/>
                </a:endParaRPr>
              </a:p>
            </p:txBody>
          </p:sp>
        </mc:Choice>
        <mc:Fallback xmlns="">
          <p:sp>
            <p:nvSpPr>
              <p:cNvPr id="60" name="Rectangle 59">
                <a:extLst>
                  <a:ext uri="{FF2B5EF4-FFF2-40B4-BE49-F238E27FC236}">
                    <a16:creationId xmlns:a16="http://schemas.microsoft.com/office/drawing/2014/main" id="{AC5497A2-A867-F6E8-1D02-BD2F75C194BC}"/>
                  </a:ext>
                </a:extLst>
              </p:cNvPr>
              <p:cNvSpPr>
                <a:spLocks noRot="1" noChangeAspect="1" noMove="1" noResize="1" noEditPoints="1" noAdjustHandles="1" noChangeArrowheads="1" noChangeShapeType="1" noTextEdit="1"/>
              </p:cNvSpPr>
              <p:nvPr/>
            </p:nvSpPr>
            <p:spPr>
              <a:xfrm>
                <a:off x="1218253" y="4223122"/>
                <a:ext cx="439544" cy="461665"/>
              </a:xfrm>
              <a:prstGeom prst="rect">
                <a:avLst/>
              </a:prstGeom>
              <a:blipFill>
                <a:blip r:embed="rId7"/>
                <a:stretch>
                  <a:fillRect/>
                </a:stretch>
              </a:blipFill>
            </p:spPr>
            <p:txBody>
              <a:bodyPr/>
              <a:lstStyle/>
              <a:p>
                <a:r>
                  <a:rPr lang="en-US">
                    <a:noFill/>
                  </a:rPr>
                  <a:t> </a:t>
                </a:r>
              </a:p>
            </p:txBody>
          </p:sp>
        </mc:Fallback>
      </mc:AlternateContent>
      <p:cxnSp>
        <p:nvCxnSpPr>
          <p:cNvPr id="61" name="Straight Connector 60">
            <a:extLst>
              <a:ext uri="{FF2B5EF4-FFF2-40B4-BE49-F238E27FC236}">
                <a16:creationId xmlns:a16="http://schemas.microsoft.com/office/drawing/2014/main" id="{032EEDF3-C41F-6965-B447-2C7832FC02D9}"/>
              </a:ext>
            </a:extLst>
          </p:cNvPr>
          <p:cNvCxnSpPr>
            <a:cxnSpLocks/>
          </p:cNvCxnSpPr>
          <p:nvPr/>
        </p:nvCxnSpPr>
        <p:spPr>
          <a:xfrm>
            <a:off x="4743488" y="2536100"/>
            <a:ext cx="26762" cy="2073117"/>
          </a:xfrm>
          <a:prstGeom prst="line">
            <a:avLst/>
          </a:prstGeom>
          <a:noFill/>
          <a:ln w="57150" cap="flat" cmpd="sng" algn="ctr">
            <a:solidFill>
              <a:srgbClr val="D56E48"/>
            </a:solidFill>
            <a:prstDash val="sysDash"/>
            <a:miter lim="800000"/>
            <a:headEnd type="arrow" w="med" len="med"/>
            <a:tailEnd type="none" w="med" len="med"/>
          </a:ln>
          <a:effectLst/>
        </p:spPr>
      </p:cxnSp>
      <p:cxnSp>
        <p:nvCxnSpPr>
          <p:cNvPr id="62" name="Straight Connector 61">
            <a:extLst>
              <a:ext uri="{FF2B5EF4-FFF2-40B4-BE49-F238E27FC236}">
                <a16:creationId xmlns:a16="http://schemas.microsoft.com/office/drawing/2014/main" id="{D1C9B632-5C79-C030-B284-BB71026C8A7E}"/>
              </a:ext>
            </a:extLst>
          </p:cNvPr>
          <p:cNvCxnSpPr>
            <a:cxnSpLocks/>
            <a:stCxn id="64" idx="3"/>
          </p:cNvCxnSpPr>
          <p:nvPr/>
        </p:nvCxnSpPr>
        <p:spPr>
          <a:xfrm flipV="1">
            <a:off x="1860852" y="2520622"/>
            <a:ext cx="2886802" cy="55082"/>
          </a:xfrm>
          <a:prstGeom prst="line">
            <a:avLst/>
          </a:prstGeom>
          <a:noFill/>
          <a:ln w="57150" cap="flat" cmpd="sng" algn="ctr">
            <a:solidFill>
              <a:srgbClr val="D56E48"/>
            </a:solidFill>
            <a:prstDash val="sysDash"/>
            <a:miter lim="800000"/>
            <a:headEnd type="arrow" w="med" len="med"/>
            <a:tailEnd type="none" w="med" len="med"/>
          </a:ln>
          <a:effectLst/>
        </p:spPr>
      </p:cxnSp>
      <p:sp>
        <p:nvSpPr>
          <p:cNvPr id="63" name="TextBox 62">
            <a:extLst>
              <a:ext uri="{FF2B5EF4-FFF2-40B4-BE49-F238E27FC236}">
                <a16:creationId xmlns:a16="http://schemas.microsoft.com/office/drawing/2014/main" id="{CDF15691-CAA5-9F77-1F29-19E9C5EF6CD2}"/>
              </a:ext>
            </a:extLst>
          </p:cNvPr>
          <p:cNvSpPr txBox="1"/>
          <p:nvPr/>
        </p:nvSpPr>
        <p:spPr>
          <a:xfrm>
            <a:off x="4414541" y="4673857"/>
            <a:ext cx="1440692" cy="369332"/>
          </a:xfrm>
          <a:prstGeom prst="rect">
            <a:avLst/>
          </a:prstGeom>
          <a:noFill/>
        </p:spPr>
        <p:txBody>
          <a:bodyPr wrap="square" rtlCol="0">
            <a:spAutoFit/>
          </a:bodyPr>
          <a:lstStyle>
            <a:defPPr>
              <a:defRPr lang="en-US"/>
            </a:defPPr>
            <a:lvl1pPr algn="ctr">
              <a:defRPr sz="2200">
                <a:solidFill>
                  <a:srgbClr val="017ACD"/>
                </a:solidFill>
              </a:defRPr>
            </a:lvl1pPr>
          </a:lstStyle>
          <a:p>
            <a:pPr defTabSz="914446"/>
            <a:r>
              <a:rPr lang="en-CA" sz="1800" dirty="0">
                <a:solidFill>
                  <a:srgbClr val="D56E48"/>
                </a:solidFill>
                <a:latin typeface="Cambria" panose="02040503050406030204"/>
              </a:rPr>
              <a:t>2000 sqft</a:t>
            </a:r>
          </a:p>
        </p:txBody>
      </p:sp>
      <p:sp>
        <p:nvSpPr>
          <p:cNvPr id="64" name="TextBox 63">
            <a:extLst>
              <a:ext uri="{FF2B5EF4-FFF2-40B4-BE49-F238E27FC236}">
                <a16:creationId xmlns:a16="http://schemas.microsoft.com/office/drawing/2014/main" id="{4A767955-E7F6-16BA-F0A5-1A2FF62E4D33}"/>
              </a:ext>
            </a:extLst>
          </p:cNvPr>
          <p:cNvSpPr txBox="1"/>
          <p:nvPr/>
        </p:nvSpPr>
        <p:spPr>
          <a:xfrm>
            <a:off x="746373" y="2406427"/>
            <a:ext cx="1114479" cy="338554"/>
          </a:xfrm>
          <a:prstGeom prst="rect">
            <a:avLst/>
          </a:prstGeom>
          <a:noFill/>
        </p:spPr>
        <p:txBody>
          <a:bodyPr wrap="square" rtlCol="0">
            <a:spAutoFit/>
          </a:bodyPr>
          <a:lstStyle>
            <a:defPPr>
              <a:defRPr lang="en-US"/>
            </a:defPPr>
            <a:lvl1pPr algn="ctr">
              <a:defRPr>
                <a:solidFill>
                  <a:srgbClr val="017ACD"/>
                </a:solidFill>
              </a:defRPr>
            </a:lvl1pPr>
          </a:lstStyle>
          <a:p>
            <a:pPr defTabSz="914446"/>
            <a:r>
              <a:rPr lang="en-CA" sz="1600" dirty="0">
                <a:solidFill>
                  <a:srgbClr val="D56E48"/>
                </a:solidFill>
                <a:latin typeface="Cambria" panose="02040503050406030204"/>
              </a:rPr>
              <a:t>$800,000</a:t>
            </a:r>
          </a:p>
        </p:txBody>
      </p:sp>
      <p:sp>
        <p:nvSpPr>
          <p:cNvPr id="65" name="TextBox 64">
            <a:extLst>
              <a:ext uri="{FF2B5EF4-FFF2-40B4-BE49-F238E27FC236}">
                <a16:creationId xmlns:a16="http://schemas.microsoft.com/office/drawing/2014/main" id="{2B4B628B-B0BD-EC78-915E-DC7A3A783174}"/>
              </a:ext>
            </a:extLst>
          </p:cNvPr>
          <p:cNvSpPr txBox="1"/>
          <p:nvPr/>
        </p:nvSpPr>
        <p:spPr>
          <a:xfrm>
            <a:off x="6951056" y="1993442"/>
            <a:ext cx="1694048" cy="646331"/>
          </a:xfrm>
          <a:prstGeom prst="rect">
            <a:avLst/>
          </a:prstGeom>
          <a:noFill/>
        </p:spPr>
        <p:txBody>
          <a:bodyPr wrap="square" rtlCol="0">
            <a:spAutoFit/>
          </a:bodyPr>
          <a:lstStyle>
            <a:defPPr>
              <a:defRPr lang="en-US"/>
            </a:defPPr>
            <a:lvl1pPr algn="ctr">
              <a:defRPr>
                <a:solidFill>
                  <a:srgbClr val="017ACD"/>
                </a:solidFill>
              </a:defRPr>
            </a:lvl1pPr>
          </a:lstStyle>
          <a:p>
            <a:pPr defTabSz="914446"/>
            <a:r>
              <a:rPr lang="en-CA" dirty="0">
                <a:solidFill>
                  <a:srgbClr val="D56E48"/>
                </a:solidFill>
                <a:latin typeface="Montserrat" panose="00000500000000000000" pitchFamily="2" charset="0"/>
              </a:rPr>
              <a:t>Y-Intercept</a:t>
            </a:r>
          </a:p>
          <a:p>
            <a:pPr defTabSz="914446"/>
            <a:endParaRPr lang="en-CA" dirty="0">
              <a:solidFill>
                <a:srgbClr val="D56E48"/>
              </a:solidFill>
              <a:latin typeface="Montserrat" panose="00000500000000000000" pitchFamily="2" charset="0"/>
            </a:endParaRPr>
          </a:p>
        </p:txBody>
      </p:sp>
      <p:cxnSp>
        <p:nvCxnSpPr>
          <p:cNvPr id="66" name="Straight Arrow Connector 65">
            <a:extLst>
              <a:ext uri="{FF2B5EF4-FFF2-40B4-BE49-F238E27FC236}">
                <a16:creationId xmlns:a16="http://schemas.microsoft.com/office/drawing/2014/main" id="{6343C11C-9BE0-960D-D1D1-A8DF63F7A3AF}"/>
              </a:ext>
            </a:extLst>
          </p:cNvPr>
          <p:cNvCxnSpPr>
            <a:cxnSpLocks/>
          </p:cNvCxnSpPr>
          <p:nvPr/>
        </p:nvCxnSpPr>
        <p:spPr>
          <a:xfrm flipV="1">
            <a:off x="7843584" y="2316607"/>
            <a:ext cx="984" cy="764888"/>
          </a:xfrm>
          <a:prstGeom prst="straightConnector1">
            <a:avLst/>
          </a:prstGeom>
          <a:noFill/>
          <a:ln w="57150" cap="flat" cmpd="sng" algn="ctr">
            <a:solidFill>
              <a:srgbClr val="0C1752"/>
            </a:solidFill>
            <a:prstDash val="solid"/>
            <a:miter lim="800000"/>
            <a:tailEnd type="triangle"/>
          </a:ln>
          <a:effectLst/>
        </p:spPr>
      </p:cxnSp>
      <p:cxnSp>
        <p:nvCxnSpPr>
          <p:cNvPr id="67" name="Straight Arrow Connector 66">
            <a:extLst>
              <a:ext uri="{FF2B5EF4-FFF2-40B4-BE49-F238E27FC236}">
                <a16:creationId xmlns:a16="http://schemas.microsoft.com/office/drawing/2014/main" id="{1FBF6B62-678B-04FC-9B93-A018243EA2B0}"/>
              </a:ext>
            </a:extLst>
          </p:cNvPr>
          <p:cNvCxnSpPr>
            <a:cxnSpLocks/>
          </p:cNvCxnSpPr>
          <p:nvPr/>
        </p:nvCxnSpPr>
        <p:spPr>
          <a:xfrm flipV="1">
            <a:off x="8591129" y="2780477"/>
            <a:ext cx="0" cy="325160"/>
          </a:xfrm>
          <a:prstGeom prst="straightConnector1">
            <a:avLst/>
          </a:prstGeom>
          <a:noFill/>
          <a:ln w="57150" cap="flat" cmpd="sng" algn="ctr">
            <a:solidFill>
              <a:srgbClr val="0C1752"/>
            </a:solidFill>
            <a:prstDash val="solid"/>
            <a:miter lim="800000"/>
            <a:tailEnd type="triangle"/>
          </a:ln>
          <a:effectLst/>
        </p:spPr>
      </p:cxnSp>
      <p:sp>
        <p:nvSpPr>
          <p:cNvPr id="68" name="TextBox 67">
            <a:extLst>
              <a:ext uri="{FF2B5EF4-FFF2-40B4-BE49-F238E27FC236}">
                <a16:creationId xmlns:a16="http://schemas.microsoft.com/office/drawing/2014/main" id="{418600A6-AAE3-DF07-7B7E-7A2214E2C28B}"/>
              </a:ext>
            </a:extLst>
          </p:cNvPr>
          <p:cNvSpPr txBox="1"/>
          <p:nvPr/>
        </p:nvSpPr>
        <p:spPr>
          <a:xfrm>
            <a:off x="7971677" y="2395181"/>
            <a:ext cx="1315613" cy="646331"/>
          </a:xfrm>
          <a:prstGeom prst="rect">
            <a:avLst/>
          </a:prstGeom>
          <a:noFill/>
        </p:spPr>
        <p:txBody>
          <a:bodyPr wrap="square" rtlCol="0">
            <a:spAutoFit/>
          </a:bodyPr>
          <a:lstStyle>
            <a:defPPr>
              <a:defRPr lang="en-US"/>
            </a:defPPr>
            <a:lvl1pPr algn="ctr">
              <a:defRPr>
                <a:solidFill>
                  <a:srgbClr val="017ACD"/>
                </a:solidFill>
              </a:defRPr>
            </a:lvl1pPr>
          </a:lstStyle>
          <a:p>
            <a:pPr defTabSz="914446"/>
            <a:r>
              <a:rPr lang="en-CA" dirty="0">
                <a:solidFill>
                  <a:srgbClr val="D56E48"/>
                </a:solidFill>
                <a:latin typeface="Montserrat" panose="00000500000000000000" pitchFamily="2" charset="0"/>
              </a:rPr>
              <a:t>Slope</a:t>
            </a:r>
          </a:p>
          <a:p>
            <a:pPr defTabSz="914446"/>
            <a:endParaRPr lang="en-CA" dirty="0">
              <a:solidFill>
                <a:srgbClr val="D56E48"/>
              </a:solidFill>
              <a:latin typeface="Montserrat" panose="00000500000000000000" pitchFamily="2" charset="0"/>
            </a:endParaRPr>
          </a:p>
        </p:txBody>
      </p:sp>
      <p:cxnSp>
        <p:nvCxnSpPr>
          <p:cNvPr id="69" name="Connector: Curved 68">
            <a:extLst>
              <a:ext uri="{FF2B5EF4-FFF2-40B4-BE49-F238E27FC236}">
                <a16:creationId xmlns:a16="http://schemas.microsoft.com/office/drawing/2014/main" id="{B3F6F7B5-EE4B-F16D-8A85-58E118EB9FEB}"/>
              </a:ext>
            </a:extLst>
          </p:cNvPr>
          <p:cNvCxnSpPr>
            <a:cxnSpLocks/>
          </p:cNvCxnSpPr>
          <p:nvPr/>
        </p:nvCxnSpPr>
        <p:spPr>
          <a:xfrm>
            <a:off x="3040155" y="3592678"/>
            <a:ext cx="418547" cy="321054"/>
          </a:xfrm>
          <a:prstGeom prst="curvedConnector3">
            <a:avLst/>
          </a:prstGeom>
          <a:noFill/>
          <a:ln w="57150" cap="flat" cmpd="sng" algn="ctr">
            <a:solidFill>
              <a:srgbClr val="0C1752"/>
            </a:solidFill>
            <a:prstDash val="solid"/>
            <a:miter lim="800000"/>
            <a:tailEnd type="triangle"/>
          </a:ln>
          <a:effectLst/>
        </p:spPr>
      </p:cxnSp>
      <p:cxnSp>
        <p:nvCxnSpPr>
          <p:cNvPr id="70" name="Straight Connector 69">
            <a:extLst>
              <a:ext uri="{FF2B5EF4-FFF2-40B4-BE49-F238E27FC236}">
                <a16:creationId xmlns:a16="http://schemas.microsoft.com/office/drawing/2014/main" id="{6F21AF66-A2A6-0F5C-D322-AAB17B6A8D91}"/>
              </a:ext>
            </a:extLst>
          </p:cNvPr>
          <p:cNvCxnSpPr>
            <a:cxnSpLocks/>
          </p:cNvCxnSpPr>
          <p:nvPr/>
        </p:nvCxnSpPr>
        <p:spPr>
          <a:xfrm flipH="1">
            <a:off x="1844021" y="2246093"/>
            <a:ext cx="3303977" cy="2098120"/>
          </a:xfrm>
          <a:prstGeom prst="line">
            <a:avLst/>
          </a:prstGeom>
          <a:noFill/>
          <a:ln w="57150" cap="flat" cmpd="sng" algn="ctr">
            <a:solidFill>
              <a:srgbClr val="062E6D"/>
            </a:solidFill>
            <a:prstDash val="solid"/>
            <a:miter lim="800000"/>
          </a:ln>
          <a:effectLst/>
        </p:spPr>
      </p:cxnSp>
      <p:sp>
        <p:nvSpPr>
          <p:cNvPr id="71" name="Oval 70">
            <a:extLst>
              <a:ext uri="{FF2B5EF4-FFF2-40B4-BE49-F238E27FC236}">
                <a16:creationId xmlns:a16="http://schemas.microsoft.com/office/drawing/2014/main" id="{0C6809BC-FA58-3BC6-5E5B-7AEA4A335481}"/>
              </a:ext>
            </a:extLst>
          </p:cNvPr>
          <p:cNvSpPr/>
          <p:nvPr/>
        </p:nvSpPr>
        <p:spPr>
          <a:xfrm>
            <a:off x="4762599" y="2100119"/>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Cambria" panose="02040503050406030204"/>
              <a:ea typeface="+mn-ea"/>
              <a:cs typeface="+mn-cs"/>
            </a:endParaRPr>
          </a:p>
        </p:txBody>
      </p:sp>
      <p:sp>
        <p:nvSpPr>
          <p:cNvPr id="72" name="Oval 71">
            <a:extLst>
              <a:ext uri="{FF2B5EF4-FFF2-40B4-BE49-F238E27FC236}">
                <a16:creationId xmlns:a16="http://schemas.microsoft.com/office/drawing/2014/main" id="{59D5AF43-DF74-DC59-DB9C-6D04AE9B5004}"/>
              </a:ext>
            </a:extLst>
          </p:cNvPr>
          <p:cNvSpPr/>
          <p:nvPr/>
        </p:nvSpPr>
        <p:spPr>
          <a:xfrm>
            <a:off x="4830587" y="2457871"/>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Cambria" panose="02040503050406030204"/>
              <a:ea typeface="+mn-ea"/>
              <a:cs typeface="+mn-cs"/>
            </a:endParaRPr>
          </a:p>
        </p:txBody>
      </p:sp>
    </p:spTree>
    <p:extLst>
      <p:ext uri="{BB962C8B-B14F-4D97-AF65-F5344CB8AC3E}">
        <p14:creationId xmlns:p14="http://schemas.microsoft.com/office/powerpoint/2010/main" val="103516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500" fill="hold"/>
                                        <p:tgtEl>
                                          <p:spTgt spid="46"/>
                                        </p:tgtEl>
                                        <p:attrNameLst>
                                          <p:attrName>ppt_x</p:attrName>
                                        </p:attrNameLst>
                                      </p:cBhvr>
                                      <p:tavLst>
                                        <p:tav tm="0">
                                          <p:val>
                                            <p:strVal val="#ppt_x"/>
                                          </p:val>
                                        </p:tav>
                                        <p:tav tm="100000">
                                          <p:val>
                                            <p:strVal val="#ppt_x"/>
                                          </p:val>
                                        </p:tav>
                                      </p:tavLst>
                                    </p:anim>
                                    <p:anim calcmode="lin" valueType="num">
                                      <p:cBhvr additive="base">
                                        <p:cTn id="16" dur="500" fill="hold"/>
                                        <p:tgtEl>
                                          <p:spTgt spid="4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ppt_x"/>
                                          </p:val>
                                        </p:tav>
                                        <p:tav tm="100000">
                                          <p:val>
                                            <p:strVal val="#ppt_x"/>
                                          </p:val>
                                        </p:tav>
                                      </p:tavLst>
                                    </p:anim>
                                    <p:anim calcmode="lin" valueType="num">
                                      <p:cBhvr additive="base">
                                        <p:cTn id="20" dur="500" fill="hold"/>
                                        <p:tgtEl>
                                          <p:spTgt spid="4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ppt_x"/>
                                          </p:val>
                                        </p:tav>
                                        <p:tav tm="100000">
                                          <p:val>
                                            <p:strVal val="#ppt_x"/>
                                          </p:val>
                                        </p:tav>
                                      </p:tavLst>
                                    </p:anim>
                                    <p:anim calcmode="lin" valueType="num">
                                      <p:cBhvr additive="base">
                                        <p:cTn id="24" dur="500" fill="hold"/>
                                        <p:tgtEl>
                                          <p:spTgt spid="4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fill="hold"/>
                                        <p:tgtEl>
                                          <p:spTgt spid="49"/>
                                        </p:tgtEl>
                                        <p:attrNameLst>
                                          <p:attrName>ppt_x</p:attrName>
                                        </p:attrNameLst>
                                      </p:cBhvr>
                                      <p:tavLst>
                                        <p:tav tm="0">
                                          <p:val>
                                            <p:strVal val="#ppt_x"/>
                                          </p:val>
                                        </p:tav>
                                        <p:tav tm="100000">
                                          <p:val>
                                            <p:strVal val="#ppt_x"/>
                                          </p:val>
                                        </p:tav>
                                      </p:tavLst>
                                    </p:anim>
                                    <p:anim calcmode="lin" valueType="num">
                                      <p:cBhvr additive="base">
                                        <p:cTn id="32" dur="500" fill="hold"/>
                                        <p:tgtEl>
                                          <p:spTgt spid="4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anim calcmode="lin" valueType="num">
                                      <p:cBhvr additive="base">
                                        <p:cTn id="35" dur="500" fill="hold"/>
                                        <p:tgtEl>
                                          <p:spTgt spid="72"/>
                                        </p:tgtEl>
                                        <p:attrNameLst>
                                          <p:attrName>ppt_x</p:attrName>
                                        </p:attrNameLst>
                                      </p:cBhvr>
                                      <p:tavLst>
                                        <p:tav tm="0">
                                          <p:val>
                                            <p:strVal val="#ppt_x"/>
                                          </p:val>
                                        </p:tav>
                                        <p:tav tm="100000">
                                          <p:val>
                                            <p:strVal val="#ppt_x"/>
                                          </p:val>
                                        </p:tav>
                                      </p:tavLst>
                                    </p:anim>
                                    <p:anim calcmode="lin" valueType="num">
                                      <p:cBhvr additive="base">
                                        <p:cTn id="36" dur="500" fill="hold"/>
                                        <p:tgtEl>
                                          <p:spTgt spid="7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anim calcmode="lin" valueType="num">
                                      <p:cBhvr additive="base">
                                        <p:cTn id="39" dur="500" fill="hold"/>
                                        <p:tgtEl>
                                          <p:spTgt spid="71"/>
                                        </p:tgtEl>
                                        <p:attrNameLst>
                                          <p:attrName>ppt_x</p:attrName>
                                        </p:attrNameLst>
                                      </p:cBhvr>
                                      <p:tavLst>
                                        <p:tav tm="0">
                                          <p:val>
                                            <p:strVal val="#ppt_x"/>
                                          </p:val>
                                        </p:tav>
                                        <p:tav tm="100000">
                                          <p:val>
                                            <p:strVal val="#ppt_x"/>
                                          </p:val>
                                        </p:tav>
                                      </p:tavLst>
                                    </p:anim>
                                    <p:anim calcmode="lin" valueType="num">
                                      <p:cBhvr additive="base">
                                        <p:cTn id="40"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 calcmode="lin" valueType="num">
                                      <p:cBhvr additive="base">
                                        <p:cTn id="45" dur="500" fill="hold"/>
                                        <p:tgtEl>
                                          <p:spTgt spid="70"/>
                                        </p:tgtEl>
                                        <p:attrNameLst>
                                          <p:attrName>ppt_x</p:attrName>
                                        </p:attrNameLst>
                                      </p:cBhvr>
                                      <p:tavLst>
                                        <p:tav tm="0">
                                          <p:val>
                                            <p:strVal val="#ppt_x"/>
                                          </p:val>
                                        </p:tav>
                                        <p:tav tm="100000">
                                          <p:val>
                                            <p:strVal val="#ppt_x"/>
                                          </p:val>
                                        </p:tav>
                                      </p:tavLst>
                                    </p:anim>
                                    <p:anim calcmode="lin" valueType="num">
                                      <p:cBhvr additive="base">
                                        <p:cTn id="46"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additive="base">
                                        <p:cTn id="51" dur="500" fill="hold"/>
                                        <p:tgtEl>
                                          <p:spTgt spid="69"/>
                                        </p:tgtEl>
                                        <p:attrNameLst>
                                          <p:attrName>ppt_x</p:attrName>
                                        </p:attrNameLst>
                                      </p:cBhvr>
                                      <p:tavLst>
                                        <p:tav tm="0">
                                          <p:val>
                                            <p:strVal val="#ppt_x"/>
                                          </p:val>
                                        </p:tav>
                                        <p:tav tm="100000">
                                          <p:val>
                                            <p:strVal val="#ppt_x"/>
                                          </p:val>
                                        </p:tav>
                                      </p:tavLst>
                                    </p:anim>
                                    <p:anim calcmode="lin" valueType="num">
                                      <p:cBhvr additive="base">
                                        <p:cTn id="52" dur="500" fill="hold"/>
                                        <p:tgtEl>
                                          <p:spTgt spid="6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 calcmode="lin" valueType="num">
                                      <p:cBhvr additive="base">
                                        <p:cTn id="55" dur="500" fill="hold"/>
                                        <p:tgtEl>
                                          <p:spTgt spid="58"/>
                                        </p:tgtEl>
                                        <p:attrNameLst>
                                          <p:attrName>ppt_x</p:attrName>
                                        </p:attrNameLst>
                                      </p:cBhvr>
                                      <p:tavLst>
                                        <p:tav tm="0">
                                          <p:val>
                                            <p:strVal val="#ppt_x"/>
                                          </p:val>
                                        </p:tav>
                                        <p:tav tm="100000">
                                          <p:val>
                                            <p:strVal val="#ppt_x"/>
                                          </p:val>
                                        </p:tav>
                                      </p:tavLst>
                                    </p:anim>
                                    <p:anim calcmode="lin" valueType="num">
                                      <p:cBhvr additive="base">
                                        <p:cTn id="56" dur="500" fill="hold"/>
                                        <p:tgtEl>
                                          <p:spTgt spid="5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anim calcmode="lin" valueType="num">
                                      <p:cBhvr additive="base">
                                        <p:cTn id="59" dur="500" fill="hold"/>
                                        <p:tgtEl>
                                          <p:spTgt spid="60"/>
                                        </p:tgtEl>
                                        <p:attrNameLst>
                                          <p:attrName>ppt_x</p:attrName>
                                        </p:attrNameLst>
                                      </p:cBhvr>
                                      <p:tavLst>
                                        <p:tav tm="0">
                                          <p:val>
                                            <p:strVal val="#ppt_x"/>
                                          </p:val>
                                        </p:tav>
                                        <p:tav tm="100000">
                                          <p:val>
                                            <p:strVal val="#ppt_x"/>
                                          </p:val>
                                        </p:tav>
                                      </p:tavLst>
                                    </p:anim>
                                    <p:anim calcmode="lin" valueType="num">
                                      <p:cBhvr additive="base">
                                        <p:cTn id="60" dur="500" fill="hold"/>
                                        <p:tgtEl>
                                          <p:spTgt spid="6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anim calcmode="lin" valueType="num">
                                      <p:cBhvr additive="base">
                                        <p:cTn id="63" dur="500" fill="hold"/>
                                        <p:tgtEl>
                                          <p:spTgt spid="59"/>
                                        </p:tgtEl>
                                        <p:attrNameLst>
                                          <p:attrName>ppt_x</p:attrName>
                                        </p:attrNameLst>
                                      </p:cBhvr>
                                      <p:tavLst>
                                        <p:tav tm="0">
                                          <p:val>
                                            <p:strVal val="#ppt_x"/>
                                          </p:val>
                                        </p:tav>
                                        <p:tav tm="100000">
                                          <p:val>
                                            <p:strVal val="#ppt_x"/>
                                          </p:val>
                                        </p:tav>
                                      </p:tavLst>
                                    </p:anim>
                                    <p:anim calcmode="lin" valueType="num">
                                      <p:cBhvr additive="base">
                                        <p:cTn id="64" dur="500" fill="hold"/>
                                        <p:tgtEl>
                                          <p:spTgt spid="5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ppt_x"/>
                                          </p:val>
                                        </p:tav>
                                        <p:tav tm="100000">
                                          <p:val>
                                            <p:strVal val="#ppt_x"/>
                                          </p:val>
                                        </p:tav>
                                      </p:tavLst>
                                    </p:anim>
                                    <p:anim calcmode="lin" valueType="num">
                                      <p:cBhvr additive="base">
                                        <p:cTn id="68" dur="500" fill="hold"/>
                                        <p:tgtEl>
                                          <p:spTgt spid="41"/>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additive="base">
                                        <p:cTn id="71" dur="500" fill="hold"/>
                                        <p:tgtEl>
                                          <p:spTgt spid="56"/>
                                        </p:tgtEl>
                                        <p:attrNameLst>
                                          <p:attrName>ppt_x</p:attrName>
                                        </p:attrNameLst>
                                      </p:cBhvr>
                                      <p:tavLst>
                                        <p:tav tm="0">
                                          <p:val>
                                            <p:strVal val="#ppt_x"/>
                                          </p:val>
                                        </p:tav>
                                        <p:tav tm="100000">
                                          <p:val>
                                            <p:strVal val="#ppt_x"/>
                                          </p:val>
                                        </p:tav>
                                      </p:tavLst>
                                    </p:anim>
                                    <p:anim calcmode="lin" valueType="num">
                                      <p:cBhvr additive="base">
                                        <p:cTn id="72" dur="500" fill="hold"/>
                                        <p:tgtEl>
                                          <p:spTgt spid="56"/>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 calcmode="lin" valueType="num">
                                      <p:cBhvr additive="base">
                                        <p:cTn id="75" dur="500" fill="hold"/>
                                        <p:tgtEl>
                                          <p:spTgt spid="57"/>
                                        </p:tgtEl>
                                        <p:attrNameLst>
                                          <p:attrName>ppt_x</p:attrName>
                                        </p:attrNameLst>
                                      </p:cBhvr>
                                      <p:tavLst>
                                        <p:tav tm="0">
                                          <p:val>
                                            <p:strVal val="#ppt_x"/>
                                          </p:val>
                                        </p:tav>
                                        <p:tav tm="100000">
                                          <p:val>
                                            <p:strVal val="#ppt_x"/>
                                          </p:val>
                                        </p:tav>
                                      </p:tavLst>
                                    </p:anim>
                                    <p:anim calcmode="lin" valueType="num">
                                      <p:cBhvr additive="base">
                                        <p:cTn id="76" dur="500" fill="hold"/>
                                        <p:tgtEl>
                                          <p:spTgt spid="57"/>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anim calcmode="lin" valueType="num">
                                      <p:cBhvr additive="base">
                                        <p:cTn id="79" dur="500" fill="hold"/>
                                        <p:tgtEl>
                                          <p:spTgt spid="65"/>
                                        </p:tgtEl>
                                        <p:attrNameLst>
                                          <p:attrName>ppt_x</p:attrName>
                                        </p:attrNameLst>
                                      </p:cBhvr>
                                      <p:tavLst>
                                        <p:tav tm="0">
                                          <p:val>
                                            <p:strVal val="#ppt_x"/>
                                          </p:val>
                                        </p:tav>
                                        <p:tav tm="100000">
                                          <p:val>
                                            <p:strVal val="#ppt_x"/>
                                          </p:val>
                                        </p:tav>
                                      </p:tavLst>
                                    </p:anim>
                                    <p:anim calcmode="lin" valueType="num">
                                      <p:cBhvr additive="base">
                                        <p:cTn id="80" dur="500" fill="hold"/>
                                        <p:tgtEl>
                                          <p:spTgt spid="6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66"/>
                                        </p:tgtEl>
                                        <p:attrNameLst>
                                          <p:attrName>style.visibility</p:attrName>
                                        </p:attrNameLst>
                                      </p:cBhvr>
                                      <p:to>
                                        <p:strVal val="visible"/>
                                      </p:to>
                                    </p:set>
                                    <p:anim calcmode="lin" valueType="num">
                                      <p:cBhvr additive="base">
                                        <p:cTn id="83" dur="500" fill="hold"/>
                                        <p:tgtEl>
                                          <p:spTgt spid="66"/>
                                        </p:tgtEl>
                                        <p:attrNameLst>
                                          <p:attrName>ppt_x</p:attrName>
                                        </p:attrNameLst>
                                      </p:cBhvr>
                                      <p:tavLst>
                                        <p:tav tm="0">
                                          <p:val>
                                            <p:strVal val="#ppt_x"/>
                                          </p:val>
                                        </p:tav>
                                        <p:tav tm="100000">
                                          <p:val>
                                            <p:strVal val="#ppt_x"/>
                                          </p:val>
                                        </p:tav>
                                      </p:tavLst>
                                    </p:anim>
                                    <p:anim calcmode="lin" valueType="num">
                                      <p:cBhvr additive="base">
                                        <p:cTn id="84" dur="500" fill="hold"/>
                                        <p:tgtEl>
                                          <p:spTgt spid="6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67"/>
                                        </p:tgtEl>
                                        <p:attrNameLst>
                                          <p:attrName>style.visibility</p:attrName>
                                        </p:attrNameLst>
                                      </p:cBhvr>
                                      <p:to>
                                        <p:strVal val="visible"/>
                                      </p:to>
                                    </p:set>
                                    <p:anim calcmode="lin" valueType="num">
                                      <p:cBhvr additive="base">
                                        <p:cTn id="87" dur="500" fill="hold"/>
                                        <p:tgtEl>
                                          <p:spTgt spid="67"/>
                                        </p:tgtEl>
                                        <p:attrNameLst>
                                          <p:attrName>ppt_x</p:attrName>
                                        </p:attrNameLst>
                                      </p:cBhvr>
                                      <p:tavLst>
                                        <p:tav tm="0">
                                          <p:val>
                                            <p:strVal val="#ppt_x"/>
                                          </p:val>
                                        </p:tav>
                                        <p:tav tm="100000">
                                          <p:val>
                                            <p:strVal val="#ppt_x"/>
                                          </p:val>
                                        </p:tav>
                                      </p:tavLst>
                                    </p:anim>
                                    <p:anim calcmode="lin" valueType="num">
                                      <p:cBhvr additive="base">
                                        <p:cTn id="88" dur="500" fill="hold"/>
                                        <p:tgtEl>
                                          <p:spTgt spid="67"/>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68"/>
                                        </p:tgtEl>
                                        <p:attrNameLst>
                                          <p:attrName>style.visibility</p:attrName>
                                        </p:attrNameLst>
                                      </p:cBhvr>
                                      <p:to>
                                        <p:strVal val="visible"/>
                                      </p:to>
                                    </p:set>
                                    <p:anim calcmode="lin" valueType="num">
                                      <p:cBhvr additive="base">
                                        <p:cTn id="91" dur="500" fill="hold"/>
                                        <p:tgtEl>
                                          <p:spTgt spid="68"/>
                                        </p:tgtEl>
                                        <p:attrNameLst>
                                          <p:attrName>ppt_x</p:attrName>
                                        </p:attrNameLst>
                                      </p:cBhvr>
                                      <p:tavLst>
                                        <p:tav tm="0">
                                          <p:val>
                                            <p:strVal val="#ppt_x"/>
                                          </p:val>
                                        </p:tav>
                                        <p:tav tm="100000">
                                          <p:val>
                                            <p:strVal val="#ppt_x"/>
                                          </p:val>
                                        </p:tav>
                                      </p:tavLst>
                                    </p:anim>
                                    <p:anim calcmode="lin" valueType="num">
                                      <p:cBhvr additive="base">
                                        <p:cTn id="92" dur="500" fill="hold"/>
                                        <p:tgtEl>
                                          <p:spTgt spid="68"/>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 calcmode="lin" valueType="num">
                                      <p:cBhvr additive="base">
                                        <p:cTn id="95" dur="500" fill="hold"/>
                                        <p:tgtEl>
                                          <p:spTgt spid="55"/>
                                        </p:tgtEl>
                                        <p:attrNameLst>
                                          <p:attrName>ppt_x</p:attrName>
                                        </p:attrNameLst>
                                      </p:cBhvr>
                                      <p:tavLst>
                                        <p:tav tm="0">
                                          <p:val>
                                            <p:strVal val="#ppt_x"/>
                                          </p:val>
                                        </p:tav>
                                        <p:tav tm="100000">
                                          <p:val>
                                            <p:strVal val="#ppt_x"/>
                                          </p:val>
                                        </p:tav>
                                      </p:tavLst>
                                    </p:anim>
                                    <p:anim calcmode="lin" valueType="num">
                                      <p:cBhvr additive="base">
                                        <p:cTn id="96" dur="500" fill="hold"/>
                                        <p:tgtEl>
                                          <p:spTgt spid="55"/>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anim calcmode="lin" valueType="num">
                                      <p:cBhvr additive="base">
                                        <p:cTn id="99" dur="500" fill="hold"/>
                                        <p:tgtEl>
                                          <p:spTgt spid="53"/>
                                        </p:tgtEl>
                                        <p:attrNameLst>
                                          <p:attrName>ppt_x</p:attrName>
                                        </p:attrNameLst>
                                      </p:cBhvr>
                                      <p:tavLst>
                                        <p:tav tm="0">
                                          <p:val>
                                            <p:strVal val="#ppt_x"/>
                                          </p:val>
                                        </p:tav>
                                        <p:tav tm="100000">
                                          <p:val>
                                            <p:strVal val="#ppt_x"/>
                                          </p:val>
                                        </p:tav>
                                      </p:tavLst>
                                    </p:anim>
                                    <p:anim calcmode="lin" valueType="num">
                                      <p:cBhvr additive="base">
                                        <p:cTn id="100"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nodeType="click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wipe(down)">
                                      <p:cBhvr>
                                        <p:cTn id="105" dur="500"/>
                                        <p:tgtEl>
                                          <p:spTgt spid="62"/>
                                        </p:tgtEl>
                                      </p:cBhvr>
                                    </p:animEffect>
                                  </p:childTnLst>
                                </p:cTn>
                              </p:par>
                              <p:par>
                                <p:cTn id="106" presetID="22" presetClass="entr" presetSubtype="4" fill="hold" nodeType="withEffect">
                                  <p:stCondLst>
                                    <p:cond delay="0"/>
                                  </p:stCondLst>
                                  <p:childTnLst>
                                    <p:set>
                                      <p:cBhvr>
                                        <p:cTn id="107" dur="1" fill="hold">
                                          <p:stCondLst>
                                            <p:cond delay="0"/>
                                          </p:stCondLst>
                                        </p:cTn>
                                        <p:tgtEl>
                                          <p:spTgt spid="61"/>
                                        </p:tgtEl>
                                        <p:attrNameLst>
                                          <p:attrName>style.visibility</p:attrName>
                                        </p:attrNameLst>
                                      </p:cBhvr>
                                      <p:to>
                                        <p:strVal val="visible"/>
                                      </p:to>
                                    </p:set>
                                    <p:animEffect transition="in" filter="wipe(down)">
                                      <p:cBhvr>
                                        <p:cTn id="108" dur="500"/>
                                        <p:tgtEl>
                                          <p:spTgt spid="61"/>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64"/>
                                        </p:tgtEl>
                                        <p:attrNameLst>
                                          <p:attrName>style.visibility</p:attrName>
                                        </p:attrNameLst>
                                      </p:cBhvr>
                                      <p:to>
                                        <p:strVal val="visible"/>
                                      </p:to>
                                    </p:set>
                                    <p:animEffect transition="in" filter="wipe(down)">
                                      <p:cBhvr>
                                        <p:cTn id="111" dur="500"/>
                                        <p:tgtEl>
                                          <p:spTgt spid="64"/>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63"/>
                                        </p:tgtEl>
                                        <p:attrNameLst>
                                          <p:attrName>style.visibility</p:attrName>
                                        </p:attrNameLst>
                                      </p:cBhvr>
                                      <p:to>
                                        <p:strVal val="visible"/>
                                      </p:to>
                                    </p:set>
                                    <p:animEffect transition="in" filter="wipe(down)">
                                      <p:cBhvr>
                                        <p:cTn id="11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4" grpId="0" animBg="1"/>
      <p:bldP spid="45" grpId="0" animBg="1"/>
      <p:bldP spid="46" grpId="0" animBg="1"/>
      <p:bldP spid="47" grpId="0" animBg="1"/>
      <p:bldP spid="48" grpId="0" animBg="1"/>
      <p:bldP spid="49" grpId="0" animBg="1"/>
      <p:bldP spid="50" grpId="0" animBg="1"/>
      <p:bldP spid="53" grpId="0"/>
      <p:bldP spid="55" grpId="0"/>
      <p:bldP spid="58" grpId="0"/>
      <p:bldP spid="59" grpId="0" animBg="1"/>
      <p:bldP spid="60" grpId="0"/>
      <p:bldP spid="63" grpId="0"/>
      <p:bldP spid="64" grpId="0"/>
      <p:bldP spid="65" grpId="0"/>
      <p:bldP spid="68" grpId="0"/>
      <p:bldP spid="71" grpId="0" animBg="1"/>
      <p:bldP spid="7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7534B-6D22-4019-9414-25A899C83C1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5A9EDD7-B7EC-A10A-7B16-C7AA7CD2E070}"/>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56E0DD9F-97A1-24A8-1368-07378AC0AE75}"/>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4402CC06-48FB-CC4D-3C12-CB8BD726EF5A}"/>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Multiple Linear Regression</a:t>
            </a:r>
          </a:p>
        </p:txBody>
      </p:sp>
      <p:sp>
        <p:nvSpPr>
          <p:cNvPr id="9" name="TextBox 8">
            <a:extLst>
              <a:ext uri="{FF2B5EF4-FFF2-40B4-BE49-F238E27FC236}">
                <a16:creationId xmlns:a16="http://schemas.microsoft.com/office/drawing/2014/main" id="{02B263B9-4E15-1E38-19D3-3066A1CF60FD}"/>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20" name="Text Placeholder 4">
            <a:extLst>
              <a:ext uri="{FF2B5EF4-FFF2-40B4-BE49-F238E27FC236}">
                <a16:creationId xmlns:a16="http://schemas.microsoft.com/office/drawing/2014/main" id="{CB3E5EA9-0C83-1E54-5F3A-EEE3FD64AD32}"/>
              </a:ext>
            </a:extLst>
          </p:cNvPr>
          <p:cNvSpPr txBox="1">
            <a:spLocks/>
          </p:cNvSpPr>
          <p:nvPr/>
        </p:nvSpPr>
        <p:spPr>
          <a:xfrm>
            <a:off x="318806" y="1011357"/>
            <a:ext cx="11428435" cy="4762500"/>
          </a:xfrm>
          <a:prstGeom prst="rect">
            <a:avLst/>
          </a:prstGeom>
        </p:spPr>
        <p:txBody>
          <a:bodyPr vert="horz" lIns="91440" tIns="45720" rIns="91440" bIns="45720" rtlCol="0">
            <a:no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0000500000000000000" pitchFamily="2" charset="0"/>
              </a:rPr>
              <a:t>Multiple Linear Regression examines the relationship between more than two variables.</a:t>
            </a: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0000500000000000000" pitchFamily="2" charset="0"/>
              </a:rPr>
              <a:t>Each independent variable has its own corresponding coefficient.</a:t>
            </a: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Montserrat" panose="00000500000000000000" pitchFamily="2" charset="0"/>
            </a:endParaRP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Montserrat" panose="00000500000000000000" pitchFamily="2" charset="0"/>
            </a:endParaRP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Montserrat" panose="00000500000000000000" pitchFamily="2" charset="0"/>
            </a:endParaRPr>
          </a:p>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Montserrat" panose="00000500000000000000" pitchFamily="2"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01998A-D8B3-814C-C47D-D0BE8B483B18}"/>
                  </a:ext>
                </a:extLst>
              </p:cNvPr>
              <p:cNvSpPr txBox="1"/>
              <p:nvPr/>
            </p:nvSpPr>
            <p:spPr>
              <a:xfrm>
                <a:off x="1504294" y="3673402"/>
                <a:ext cx="8891343" cy="451405"/>
              </a:xfrm>
              <a:prstGeom prst="rect">
                <a:avLst/>
              </a:prstGeom>
            </p:spPr>
            <p:txBody>
              <a:bodyPr/>
              <a:lstStyle>
                <a:defPPr>
                  <a:defRPr lang="en-US"/>
                </a:defPPr>
                <a:lvl1pPr indent="0" algn="ctr" defTabSz="609585">
                  <a:spcBef>
                    <a:spcPct val="20000"/>
                  </a:spcBef>
                  <a:buFont typeface="Arial"/>
                  <a:buNone/>
                  <a:defRPr sz="4400" b="1">
                    <a:solidFill>
                      <a:srgbClr val="062E6D"/>
                    </a:solidFill>
                    <a:latin typeface="Cambria Math" panose="02040503050406030204" pitchFamily="18" charset="0"/>
                  </a:defRPr>
                </a:lvl1pPr>
                <a:lvl2pPr marL="990575" indent="-380990" defTabSz="609585">
                  <a:spcBef>
                    <a:spcPct val="20000"/>
                  </a:spcBef>
                  <a:buFont typeface="Arial"/>
                  <a:buChar char="–"/>
                  <a:defRPr sz="2133"/>
                </a:lvl2pPr>
                <a:lvl3pPr marL="1523962" indent="-304792" defTabSz="609585">
                  <a:spcBef>
                    <a:spcPct val="20000"/>
                  </a:spcBef>
                  <a:buFont typeface="Arial"/>
                  <a:buChar char="•"/>
                  <a:defRPr sz="2133"/>
                </a:lvl3pPr>
                <a:lvl4pPr marL="2133547" indent="-304792" defTabSz="609585">
                  <a:spcBef>
                    <a:spcPct val="20000"/>
                  </a:spcBef>
                  <a:buFont typeface="Arial"/>
                  <a:buChar char="–"/>
                  <a:defRPr sz="2133"/>
                </a:lvl4pPr>
                <a:lvl5pPr marL="2743131" indent="-304792" defTabSz="609585">
                  <a:spcBef>
                    <a:spcPct val="20000"/>
                  </a:spcBef>
                  <a:buFont typeface="Arial"/>
                  <a:buChar char="»"/>
                  <a:defRPr sz="2133"/>
                </a:lvl5pPr>
                <a:lvl6pPr marL="3352716" indent="-304792" defTabSz="609585">
                  <a:spcBef>
                    <a:spcPct val="20000"/>
                  </a:spcBef>
                  <a:buFont typeface="Arial"/>
                  <a:buChar char="•"/>
                  <a:defRPr sz="2667"/>
                </a:lvl6pPr>
                <a:lvl7pPr marL="3962301" indent="-304792" defTabSz="609585">
                  <a:spcBef>
                    <a:spcPct val="20000"/>
                  </a:spcBef>
                  <a:buFont typeface="Arial"/>
                  <a:buChar char="•"/>
                  <a:defRPr sz="2667"/>
                </a:lvl7pPr>
                <a:lvl8pPr marL="4571886" indent="-304792" defTabSz="609585">
                  <a:spcBef>
                    <a:spcPct val="20000"/>
                  </a:spcBef>
                  <a:buFont typeface="Arial"/>
                  <a:buChar char="•"/>
                  <a:defRPr sz="2667"/>
                </a:lvl8pPr>
                <a:lvl9pPr marL="5181470" indent="-304792" defTabSz="609585">
                  <a:spcBef>
                    <a:spcPct val="20000"/>
                  </a:spcBef>
                  <a:buFont typeface="Arial"/>
                  <a:buChar char="•"/>
                  <a:defRPr sz="2667"/>
                </a:lvl9pPr>
              </a:lstStyle>
              <a:p>
                <a:pPr marL="0" marR="0" lvl="0" indent="0" algn="ctr" defTabSz="406410" eaLnBrk="1" fontAlgn="auto" latinLnBrk="0" hangingPunct="1">
                  <a:lnSpc>
                    <a:spcPct val="100000"/>
                  </a:lnSpc>
                  <a:spcBef>
                    <a:spcPct val="2000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4000" b="0" i="1" u="none" strike="noStrike" kern="0" cap="none" spc="0" normalizeH="0" baseline="0" noProof="0">
                          <a:ln>
                            <a:noFill/>
                          </a:ln>
                          <a:solidFill>
                            <a:srgbClr val="062E6D"/>
                          </a:solidFill>
                          <a:effectLst/>
                          <a:uLnTx/>
                          <a:uFillTx/>
                          <a:latin typeface="Cambria Math" panose="02040503050406030204" pitchFamily="18" charset="0"/>
                        </a:rPr>
                        <m:t>𝑌</m:t>
                      </m:r>
                      <m:r>
                        <a:rPr kumimoji="0" lang="en-CA" sz="4000" b="0" i="1" u="none" strike="noStrike" kern="0" cap="none" spc="0" normalizeH="0" baseline="0" noProof="0">
                          <a:ln>
                            <a:noFill/>
                          </a:ln>
                          <a:solidFill>
                            <a:srgbClr val="062E6D"/>
                          </a:solidFill>
                          <a:effectLst/>
                          <a:uLnTx/>
                          <a:uFillTx/>
                          <a:latin typeface="Cambria Math" panose="02040503050406030204" pitchFamily="18" charset="0"/>
                        </a:rPr>
                        <m:t>=</m:t>
                      </m:r>
                      <m:sSub>
                        <m:sSubPr>
                          <m:ctrlPr>
                            <a:rPr kumimoji="0" lang="en-CA" sz="4000" b="0" i="1" u="none" strike="noStrike" kern="0" cap="none" spc="0" normalizeH="0" baseline="0" noProof="0">
                              <a:ln>
                                <a:noFill/>
                              </a:ln>
                              <a:solidFill>
                                <a:srgbClr val="062E6D"/>
                              </a:solidFill>
                              <a:effectLst/>
                              <a:uLnTx/>
                              <a:uFillTx/>
                              <a:latin typeface="Cambria Math" panose="02040503050406030204" pitchFamily="18" charset="0"/>
                            </a:rPr>
                          </m:ctrlPr>
                        </m:sSubPr>
                        <m:e>
                          <m:r>
                            <a:rPr kumimoji="0" lang="en-CA" sz="4000" b="0" i="1" u="none" strike="noStrike" kern="0" cap="none" spc="0" normalizeH="0" baseline="0" noProof="0">
                              <a:ln>
                                <a:noFill/>
                              </a:ln>
                              <a:solidFill>
                                <a:srgbClr val="062E6D"/>
                              </a:solidFill>
                              <a:effectLst/>
                              <a:uLnTx/>
                              <a:uFillTx/>
                              <a:latin typeface="Cambria Math" panose="02040503050406030204" pitchFamily="18" charset="0"/>
                            </a:rPr>
                            <m:t>𝑏</m:t>
                          </m:r>
                        </m:e>
                        <m:sub>
                          <m:r>
                            <a:rPr kumimoji="0" lang="en-CA" sz="4000" b="0" i="1" u="none" strike="noStrike" kern="0" cap="none" spc="0" normalizeH="0" baseline="0" noProof="0">
                              <a:ln>
                                <a:noFill/>
                              </a:ln>
                              <a:solidFill>
                                <a:srgbClr val="062E6D"/>
                              </a:solidFill>
                              <a:effectLst/>
                              <a:uLnTx/>
                              <a:uFillTx/>
                              <a:latin typeface="Cambria Math" panose="02040503050406030204" pitchFamily="18" charset="0"/>
                            </a:rPr>
                            <m:t>0</m:t>
                          </m:r>
                        </m:sub>
                      </m:sSub>
                      <m:r>
                        <a:rPr kumimoji="0" lang="en-CA" sz="4000" b="0" i="1" u="none" strike="noStrike" kern="0" cap="none" spc="0" normalizeH="0" baseline="0" noProof="0">
                          <a:ln>
                            <a:noFill/>
                          </a:ln>
                          <a:solidFill>
                            <a:srgbClr val="062E6D"/>
                          </a:solidFill>
                          <a:effectLst/>
                          <a:uLnTx/>
                          <a:uFillTx/>
                          <a:latin typeface="Cambria Math" panose="02040503050406030204" pitchFamily="18" charset="0"/>
                        </a:rPr>
                        <m:t>+</m:t>
                      </m:r>
                      <m:sSub>
                        <m:sSubPr>
                          <m:ctrlPr>
                            <a:rPr kumimoji="0" lang="en-CA" sz="4000" b="0" i="1" u="none" strike="noStrike" kern="0" cap="none" spc="0" normalizeH="0" baseline="0" noProof="0">
                              <a:ln>
                                <a:noFill/>
                              </a:ln>
                              <a:solidFill>
                                <a:srgbClr val="062E6D"/>
                              </a:solidFill>
                              <a:effectLst/>
                              <a:uLnTx/>
                              <a:uFillTx/>
                              <a:latin typeface="Cambria Math" panose="02040503050406030204" pitchFamily="18" charset="0"/>
                            </a:rPr>
                          </m:ctrlPr>
                        </m:sSubPr>
                        <m:e>
                          <m:r>
                            <a:rPr kumimoji="0" lang="en-CA" sz="4000" b="0" i="1" u="none" strike="noStrike" kern="0" cap="none" spc="0" normalizeH="0" baseline="0" noProof="0">
                              <a:ln>
                                <a:noFill/>
                              </a:ln>
                              <a:solidFill>
                                <a:srgbClr val="062E6D"/>
                              </a:solidFill>
                              <a:effectLst/>
                              <a:uLnTx/>
                              <a:uFillTx/>
                              <a:latin typeface="Cambria Math" panose="02040503050406030204" pitchFamily="18" charset="0"/>
                            </a:rPr>
                            <m:t>𝑏</m:t>
                          </m:r>
                        </m:e>
                        <m:sub>
                          <m:r>
                            <a:rPr kumimoji="0" lang="en-CA" sz="4000" b="0" i="1" u="none" strike="noStrike" kern="0" cap="none" spc="0" normalizeH="0" baseline="0" noProof="0">
                              <a:ln>
                                <a:noFill/>
                              </a:ln>
                              <a:solidFill>
                                <a:srgbClr val="062E6D"/>
                              </a:solidFill>
                              <a:effectLst/>
                              <a:uLnTx/>
                              <a:uFillTx/>
                              <a:latin typeface="Cambria Math" panose="02040503050406030204" pitchFamily="18" charset="0"/>
                            </a:rPr>
                            <m:t>1</m:t>
                          </m:r>
                        </m:sub>
                      </m:sSub>
                      <m:r>
                        <a:rPr kumimoji="0" lang="en-CA" sz="4000" b="0" i="1" u="none" strike="noStrike" kern="0" cap="none" spc="0" normalizeH="0" baseline="0" noProof="0">
                          <a:ln>
                            <a:noFill/>
                          </a:ln>
                          <a:solidFill>
                            <a:srgbClr val="062E6D"/>
                          </a:solidFill>
                          <a:effectLst/>
                          <a:uLnTx/>
                          <a:uFillTx/>
                          <a:latin typeface="Cambria Math" panose="02040503050406030204" pitchFamily="18" charset="0"/>
                        </a:rPr>
                        <m:t>∗</m:t>
                      </m:r>
                      <m:sSub>
                        <m:sSubPr>
                          <m:ctrlPr>
                            <a:rPr kumimoji="0" lang="en-CA" sz="4000" b="0" i="1" u="none" strike="noStrike" kern="0" cap="none" spc="0" normalizeH="0" baseline="0" noProof="0">
                              <a:ln>
                                <a:noFill/>
                              </a:ln>
                              <a:solidFill>
                                <a:srgbClr val="062E6D"/>
                              </a:solidFill>
                              <a:effectLst/>
                              <a:uLnTx/>
                              <a:uFillTx/>
                              <a:latin typeface="Cambria Math" panose="02040503050406030204" pitchFamily="18" charset="0"/>
                            </a:rPr>
                          </m:ctrlPr>
                        </m:sSubPr>
                        <m:e>
                          <m:r>
                            <a:rPr kumimoji="0" lang="en-US" sz="4000" b="0" i="1" u="none" strike="noStrike" kern="0" cap="none" spc="0" normalizeH="0" baseline="0" noProof="0">
                              <a:ln>
                                <a:noFill/>
                              </a:ln>
                              <a:solidFill>
                                <a:srgbClr val="062E6D"/>
                              </a:solidFill>
                              <a:effectLst/>
                              <a:uLnTx/>
                              <a:uFillTx/>
                              <a:latin typeface="Cambria Math" panose="02040503050406030204" pitchFamily="18" charset="0"/>
                            </a:rPr>
                            <m:t>𝑋</m:t>
                          </m:r>
                        </m:e>
                        <m:sub>
                          <m:r>
                            <a:rPr kumimoji="0" lang="en-CA" sz="4000" b="0" i="1" u="none" strike="noStrike" kern="0" cap="none" spc="0" normalizeH="0" baseline="0" noProof="0">
                              <a:ln>
                                <a:noFill/>
                              </a:ln>
                              <a:solidFill>
                                <a:srgbClr val="062E6D"/>
                              </a:solidFill>
                              <a:effectLst/>
                              <a:uLnTx/>
                              <a:uFillTx/>
                              <a:latin typeface="Cambria Math" panose="02040503050406030204" pitchFamily="18" charset="0"/>
                            </a:rPr>
                            <m:t>1</m:t>
                          </m:r>
                        </m:sub>
                      </m:sSub>
                      <m:r>
                        <a:rPr kumimoji="0" lang="en-CA" sz="4000" b="0" i="1" u="none" strike="noStrike" kern="0" cap="none" spc="0" normalizeH="0" baseline="0" noProof="0">
                          <a:ln>
                            <a:noFill/>
                          </a:ln>
                          <a:solidFill>
                            <a:srgbClr val="062E6D"/>
                          </a:solidFill>
                          <a:effectLst/>
                          <a:uLnTx/>
                          <a:uFillTx/>
                          <a:latin typeface="Cambria Math" panose="02040503050406030204" pitchFamily="18" charset="0"/>
                        </a:rPr>
                        <m:t>+</m:t>
                      </m:r>
                      <m:sSub>
                        <m:sSubPr>
                          <m:ctrlPr>
                            <a:rPr kumimoji="0" lang="en-CA" sz="4000" b="0" i="1" u="none" strike="noStrike" kern="0" cap="none" spc="0" normalizeH="0" baseline="0" noProof="0">
                              <a:ln>
                                <a:noFill/>
                              </a:ln>
                              <a:solidFill>
                                <a:srgbClr val="062E6D"/>
                              </a:solidFill>
                              <a:effectLst/>
                              <a:uLnTx/>
                              <a:uFillTx/>
                              <a:latin typeface="Cambria Math" panose="02040503050406030204" pitchFamily="18" charset="0"/>
                            </a:rPr>
                          </m:ctrlPr>
                        </m:sSubPr>
                        <m:e>
                          <m:r>
                            <a:rPr kumimoji="0" lang="en-CA" sz="4000" b="0" i="1" u="none" strike="noStrike" kern="0" cap="none" spc="0" normalizeH="0" baseline="0" noProof="0">
                              <a:ln>
                                <a:noFill/>
                              </a:ln>
                              <a:solidFill>
                                <a:srgbClr val="062E6D"/>
                              </a:solidFill>
                              <a:effectLst/>
                              <a:uLnTx/>
                              <a:uFillTx/>
                              <a:latin typeface="Cambria Math" panose="02040503050406030204" pitchFamily="18" charset="0"/>
                            </a:rPr>
                            <m:t>𝑏</m:t>
                          </m:r>
                        </m:e>
                        <m:sub>
                          <m:r>
                            <a:rPr kumimoji="0" lang="en-CA" sz="4000" b="0" i="1" u="none" strike="noStrike" kern="0" cap="none" spc="0" normalizeH="0" baseline="0" noProof="0">
                              <a:ln>
                                <a:noFill/>
                              </a:ln>
                              <a:solidFill>
                                <a:srgbClr val="062E6D"/>
                              </a:solidFill>
                              <a:effectLst/>
                              <a:uLnTx/>
                              <a:uFillTx/>
                              <a:latin typeface="Cambria Math" panose="02040503050406030204" pitchFamily="18" charset="0"/>
                            </a:rPr>
                            <m:t>2</m:t>
                          </m:r>
                        </m:sub>
                      </m:sSub>
                      <m:r>
                        <a:rPr kumimoji="0" lang="en-CA" sz="4000" b="0" i="1" u="none" strike="noStrike" kern="0" cap="none" spc="0" normalizeH="0" baseline="0" noProof="0">
                          <a:ln>
                            <a:noFill/>
                          </a:ln>
                          <a:solidFill>
                            <a:srgbClr val="062E6D"/>
                          </a:solidFill>
                          <a:effectLst/>
                          <a:uLnTx/>
                          <a:uFillTx/>
                          <a:latin typeface="Cambria Math" panose="02040503050406030204" pitchFamily="18" charset="0"/>
                        </a:rPr>
                        <m:t>∗</m:t>
                      </m:r>
                      <m:sSub>
                        <m:sSubPr>
                          <m:ctrlPr>
                            <a:rPr kumimoji="0" lang="en-CA" sz="4000" b="0" i="1" u="none" strike="noStrike" kern="0" cap="none" spc="0" normalizeH="0" baseline="0" noProof="0">
                              <a:ln>
                                <a:noFill/>
                              </a:ln>
                              <a:solidFill>
                                <a:srgbClr val="062E6D"/>
                              </a:solidFill>
                              <a:effectLst/>
                              <a:uLnTx/>
                              <a:uFillTx/>
                              <a:latin typeface="Cambria Math" panose="02040503050406030204" pitchFamily="18" charset="0"/>
                            </a:rPr>
                          </m:ctrlPr>
                        </m:sSubPr>
                        <m:e>
                          <m:r>
                            <a:rPr kumimoji="0" lang="en-US" sz="4000" b="0" i="1" u="none" strike="noStrike" kern="0" cap="none" spc="0" normalizeH="0" baseline="0" noProof="0">
                              <a:ln>
                                <a:noFill/>
                              </a:ln>
                              <a:solidFill>
                                <a:srgbClr val="062E6D"/>
                              </a:solidFill>
                              <a:effectLst/>
                              <a:uLnTx/>
                              <a:uFillTx/>
                              <a:latin typeface="Cambria Math" panose="02040503050406030204" pitchFamily="18" charset="0"/>
                            </a:rPr>
                            <m:t>𝑋</m:t>
                          </m:r>
                        </m:e>
                        <m:sub>
                          <m:r>
                            <a:rPr kumimoji="0" lang="en-CA" sz="4000" b="0" i="1" u="none" strike="noStrike" kern="0" cap="none" spc="0" normalizeH="0" baseline="0" noProof="0">
                              <a:ln>
                                <a:noFill/>
                              </a:ln>
                              <a:solidFill>
                                <a:srgbClr val="062E6D"/>
                              </a:solidFill>
                              <a:effectLst/>
                              <a:uLnTx/>
                              <a:uFillTx/>
                              <a:latin typeface="Cambria Math" panose="02040503050406030204" pitchFamily="18" charset="0"/>
                            </a:rPr>
                            <m:t>2</m:t>
                          </m:r>
                        </m:sub>
                      </m:sSub>
                      <m:r>
                        <a:rPr kumimoji="0" lang="en-CA" sz="4000" b="0" i="1" u="none" strike="noStrike" kern="0" cap="none" spc="0" normalizeH="0" baseline="0" noProof="0">
                          <a:ln>
                            <a:noFill/>
                          </a:ln>
                          <a:solidFill>
                            <a:srgbClr val="062E6D"/>
                          </a:solidFill>
                          <a:effectLst/>
                          <a:uLnTx/>
                          <a:uFillTx/>
                          <a:latin typeface="Cambria Math" panose="02040503050406030204" pitchFamily="18" charset="0"/>
                        </a:rPr>
                        <m:t>+..+</m:t>
                      </m:r>
                      <m:sSub>
                        <m:sSubPr>
                          <m:ctrlPr>
                            <a:rPr kumimoji="0" lang="en-CA" sz="4000" b="0" i="1" u="none" strike="noStrike" kern="0" cap="none" spc="0" normalizeH="0" baseline="0" noProof="0">
                              <a:ln>
                                <a:noFill/>
                              </a:ln>
                              <a:solidFill>
                                <a:srgbClr val="062E6D"/>
                              </a:solidFill>
                              <a:effectLst/>
                              <a:uLnTx/>
                              <a:uFillTx/>
                              <a:latin typeface="Cambria Math" panose="02040503050406030204" pitchFamily="18" charset="0"/>
                            </a:rPr>
                          </m:ctrlPr>
                        </m:sSubPr>
                        <m:e>
                          <m:r>
                            <a:rPr kumimoji="0" lang="en-CA" sz="4000" b="0" i="1" u="none" strike="noStrike" kern="0" cap="none" spc="0" normalizeH="0" baseline="0" noProof="0">
                              <a:ln>
                                <a:noFill/>
                              </a:ln>
                              <a:solidFill>
                                <a:srgbClr val="062E6D"/>
                              </a:solidFill>
                              <a:effectLst/>
                              <a:uLnTx/>
                              <a:uFillTx/>
                              <a:latin typeface="Cambria Math" panose="02040503050406030204" pitchFamily="18" charset="0"/>
                            </a:rPr>
                            <m:t>𝑏</m:t>
                          </m:r>
                        </m:e>
                        <m:sub>
                          <m:r>
                            <a:rPr kumimoji="0" lang="en-CA" sz="4000" b="0" i="1" u="none" strike="noStrike" kern="0" cap="none" spc="0" normalizeH="0" baseline="0" noProof="0">
                              <a:ln>
                                <a:noFill/>
                              </a:ln>
                              <a:solidFill>
                                <a:srgbClr val="062E6D"/>
                              </a:solidFill>
                              <a:effectLst/>
                              <a:uLnTx/>
                              <a:uFillTx/>
                              <a:latin typeface="Cambria Math" panose="02040503050406030204" pitchFamily="18" charset="0"/>
                            </a:rPr>
                            <m:t>𝑛</m:t>
                          </m:r>
                        </m:sub>
                      </m:sSub>
                      <m:sSub>
                        <m:sSubPr>
                          <m:ctrlPr>
                            <a:rPr kumimoji="0" lang="en-CA" sz="4000" b="0" i="1" u="none" strike="noStrike" kern="0" cap="none" spc="0" normalizeH="0" baseline="0" noProof="0">
                              <a:ln>
                                <a:noFill/>
                              </a:ln>
                              <a:solidFill>
                                <a:srgbClr val="062E6D"/>
                              </a:solidFill>
                              <a:effectLst/>
                              <a:uLnTx/>
                              <a:uFillTx/>
                              <a:latin typeface="Cambria Math" panose="02040503050406030204" pitchFamily="18" charset="0"/>
                            </a:rPr>
                          </m:ctrlPr>
                        </m:sSubPr>
                        <m:e>
                          <m:r>
                            <a:rPr kumimoji="0" lang="en-US" sz="4000" b="0" i="1" u="none" strike="noStrike" kern="0" cap="none" spc="0" normalizeH="0" baseline="0" noProof="0">
                              <a:ln>
                                <a:noFill/>
                              </a:ln>
                              <a:solidFill>
                                <a:srgbClr val="062E6D"/>
                              </a:solidFill>
                              <a:effectLst/>
                              <a:uLnTx/>
                              <a:uFillTx/>
                              <a:latin typeface="Cambria Math" panose="02040503050406030204" pitchFamily="18" charset="0"/>
                            </a:rPr>
                            <m:t>𝑋</m:t>
                          </m:r>
                        </m:e>
                        <m:sub>
                          <m:r>
                            <a:rPr kumimoji="0" lang="en-CA" sz="4000" b="0" i="1" u="none" strike="noStrike" kern="0" cap="none" spc="0" normalizeH="0" baseline="0" noProof="0">
                              <a:ln>
                                <a:noFill/>
                              </a:ln>
                              <a:solidFill>
                                <a:srgbClr val="062E6D"/>
                              </a:solidFill>
                              <a:effectLst/>
                              <a:uLnTx/>
                              <a:uFillTx/>
                              <a:latin typeface="Cambria Math" panose="02040503050406030204" pitchFamily="18" charset="0"/>
                            </a:rPr>
                            <m:t>𝑛</m:t>
                          </m:r>
                        </m:sub>
                      </m:sSub>
                    </m:oMath>
                  </m:oMathPara>
                </a14:m>
                <a:endParaRPr kumimoji="0" lang="en-CA" sz="4000" b="0" i="1" u="none" strike="noStrike" kern="0" cap="none" spc="0" normalizeH="0" baseline="0" noProof="0" dirty="0">
                  <a:ln>
                    <a:noFill/>
                  </a:ln>
                  <a:solidFill>
                    <a:srgbClr val="062E6D"/>
                  </a:solidFill>
                  <a:effectLst/>
                  <a:uLnTx/>
                  <a:uFillTx/>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9E01998A-D8B3-814C-C47D-D0BE8B483B18}"/>
                  </a:ext>
                </a:extLst>
              </p:cNvPr>
              <p:cNvSpPr txBox="1">
                <a:spLocks noRot="1" noChangeAspect="1" noMove="1" noResize="1" noEditPoints="1" noAdjustHandles="1" noChangeArrowheads="1" noChangeShapeType="1" noTextEdit="1"/>
              </p:cNvSpPr>
              <p:nvPr/>
            </p:nvSpPr>
            <p:spPr>
              <a:xfrm>
                <a:off x="1504294" y="3673402"/>
                <a:ext cx="8891343" cy="451405"/>
              </a:xfrm>
              <a:prstGeom prst="rect">
                <a:avLst/>
              </a:prstGeom>
              <a:blipFill>
                <a:blip r:embed="rId4"/>
                <a:stretch>
                  <a:fillRect b="-43243"/>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9D461856-2C94-97A3-BD34-0E43656B3BA4}"/>
              </a:ext>
            </a:extLst>
          </p:cNvPr>
          <p:cNvSpPr txBox="1"/>
          <p:nvPr/>
        </p:nvSpPr>
        <p:spPr>
          <a:xfrm>
            <a:off x="809052" y="5077877"/>
            <a:ext cx="2744991" cy="923330"/>
          </a:xfrm>
          <a:prstGeom prst="rect">
            <a:avLst/>
          </a:prstGeom>
          <a:noFill/>
        </p:spPr>
        <p:txBody>
          <a:bodyPr wrap="square" rtlCol="0">
            <a:spAutoFit/>
          </a:bodyPr>
          <a:lstStyle>
            <a:defPPr>
              <a:defRPr lang="en-US"/>
            </a:defPPr>
            <a:lvl1pPr algn="ctr">
              <a:defRPr>
                <a:solidFill>
                  <a:srgbClr val="017ACD"/>
                </a:solidFill>
              </a:defRPr>
            </a:lvl1pPr>
          </a:lstStyle>
          <a:p>
            <a:pPr defTabSz="914446"/>
            <a:r>
              <a:rPr lang="en-CA" dirty="0">
                <a:solidFill>
                  <a:srgbClr val="D56E48"/>
                </a:solidFill>
                <a:latin typeface="Montserrat" panose="00000500000000000000" pitchFamily="2" charset="0"/>
              </a:rPr>
              <a:t>Dependent Variable (House Price)</a:t>
            </a:r>
          </a:p>
          <a:p>
            <a:pPr defTabSz="914446"/>
            <a:endParaRPr lang="en-CA" dirty="0">
              <a:solidFill>
                <a:srgbClr val="D56E48"/>
              </a:solidFill>
              <a:latin typeface="Montserrat" panose="00000500000000000000" pitchFamily="2" charset="0"/>
            </a:endParaRPr>
          </a:p>
        </p:txBody>
      </p:sp>
      <p:cxnSp>
        <p:nvCxnSpPr>
          <p:cNvPr id="23" name="Straight Arrow Connector 22">
            <a:extLst>
              <a:ext uri="{FF2B5EF4-FFF2-40B4-BE49-F238E27FC236}">
                <a16:creationId xmlns:a16="http://schemas.microsoft.com/office/drawing/2014/main" id="{93C0388C-BEE6-5005-83B5-C3B1D75CD040}"/>
              </a:ext>
            </a:extLst>
          </p:cNvPr>
          <p:cNvCxnSpPr>
            <a:cxnSpLocks/>
          </p:cNvCxnSpPr>
          <p:nvPr/>
        </p:nvCxnSpPr>
        <p:spPr>
          <a:xfrm>
            <a:off x="1987317" y="4518666"/>
            <a:ext cx="0" cy="476288"/>
          </a:xfrm>
          <a:prstGeom prst="straightConnector1">
            <a:avLst/>
          </a:prstGeom>
          <a:noFill/>
          <a:ln w="57150" cap="flat" cmpd="sng" algn="ctr">
            <a:solidFill>
              <a:srgbClr val="0C1752"/>
            </a:solidFill>
            <a:prstDash val="solid"/>
            <a:miter lim="800000"/>
            <a:tailEnd type="triangle"/>
          </a:ln>
          <a:effectLst/>
        </p:spPr>
      </p:cxnSp>
      <p:sp>
        <p:nvSpPr>
          <p:cNvPr id="24" name="TextBox 23">
            <a:extLst>
              <a:ext uri="{FF2B5EF4-FFF2-40B4-BE49-F238E27FC236}">
                <a16:creationId xmlns:a16="http://schemas.microsoft.com/office/drawing/2014/main" id="{BD098220-8935-35B4-E028-BB9A499A0C9C}"/>
              </a:ext>
            </a:extLst>
          </p:cNvPr>
          <p:cNvSpPr txBox="1"/>
          <p:nvPr/>
        </p:nvSpPr>
        <p:spPr>
          <a:xfrm>
            <a:off x="4673737" y="5077877"/>
            <a:ext cx="5531952" cy="923330"/>
          </a:xfrm>
          <a:prstGeom prst="rect">
            <a:avLst/>
          </a:prstGeom>
          <a:noFill/>
        </p:spPr>
        <p:txBody>
          <a:bodyPr wrap="square" rtlCol="0">
            <a:spAutoFit/>
          </a:bodyPr>
          <a:lstStyle>
            <a:defPPr>
              <a:defRPr lang="en-US"/>
            </a:defPPr>
            <a:lvl1pPr algn="ctr">
              <a:defRPr>
                <a:solidFill>
                  <a:srgbClr val="017ACD"/>
                </a:solidFill>
              </a:defRPr>
            </a:lvl1pPr>
          </a:lstStyle>
          <a:p>
            <a:pPr defTabSz="914446"/>
            <a:r>
              <a:rPr lang="en-CA" dirty="0">
                <a:solidFill>
                  <a:srgbClr val="D56E48"/>
                </a:solidFill>
                <a:latin typeface="Montserrat" panose="00000500000000000000" pitchFamily="2" charset="0"/>
              </a:rPr>
              <a:t>Independent Variables (House Size, Number of Bedrooms, Number of Bathrooms..</a:t>
            </a:r>
            <a:r>
              <a:rPr lang="en-CA" dirty="0" err="1">
                <a:solidFill>
                  <a:srgbClr val="D56E48"/>
                </a:solidFill>
                <a:latin typeface="Montserrat" panose="00000500000000000000" pitchFamily="2" charset="0"/>
              </a:rPr>
              <a:t>etc</a:t>
            </a:r>
            <a:r>
              <a:rPr lang="en-CA" dirty="0">
                <a:solidFill>
                  <a:srgbClr val="D56E48"/>
                </a:solidFill>
                <a:latin typeface="Montserrat" panose="00000500000000000000" pitchFamily="2" charset="0"/>
              </a:rPr>
              <a:t>.)</a:t>
            </a:r>
          </a:p>
          <a:p>
            <a:pPr defTabSz="914446"/>
            <a:endParaRPr lang="en-CA" dirty="0">
              <a:solidFill>
                <a:srgbClr val="D56E48"/>
              </a:solidFill>
              <a:latin typeface="Montserrat" panose="00000500000000000000" pitchFamily="2" charset="0"/>
            </a:endParaRPr>
          </a:p>
        </p:txBody>
      </p:sp>
      <p:cxnSp>
        <p:nvCxnSpPr>
          <p:cNvPr id="25" name="Straight Arrow Connector 24">
            <a:extLst>
              <a:ext uri="{FF2B5EF4-FFF2-40B4-BE49-F238E27FC236}">
                <a16:creationId xmlns:a16="http://schemas.microsoft.com/office/drawing/2014/main" id="{B8B59E06-B85E-234D-45CA-4E0A4B047CFB}"/>
              </a:ext>
            </a:extLst>
          </p:cNvPr>
          <p:cNvCxnSpPr>
            <a:cxnSpLocks/>
          </p:cNvCxnSpPr>
          <p:nvPr/>
        </p:nvCxnSpPr>
        <p:spPr>
          <a:xfrm>
            <a:off x="7309005" y="4479974"/>
            <a:ext cx="0" cy="451405"/>
          </a:xfrm>
          <a:prstGeom prst="straightConnector1">
            <a:avLst/>
          </a:prstGeom>
          <a:noFill/>
          <a:ln w="57150" cap="flat" cmpd="sng" algn="ctr">
            <a:solidFill>
              <a:srgbClr val="0C1752"/>
            </a:solidFill>
            <a:prstDash val="solid"/>
            <a:miter lim="800000"/>
            <a:tailEnd type="triangle"/>
          </a:ln>
          <a:effectLst/>
        </p:spPr>
      </p:cxnSp>
      <p:cxnSp>
        <p:nvCxnSpPr>
          <p:cNvPr id="26" name="Straight Arrow Connector 25">
            <a:extLst>
              <a:ext uri="{FF2B5EF4-FFF2-40B4-BE49-F238E27FC236}">
                <a16:creationId xmlns:a16="http://schemas.microsoft.com/office/drawing/2014/main" id="{5EC37722-8671-4F67-930D-0D0039C509CA}"/>
              </a:ext>
            </a:extLst>
          </p:cNvPr>
          <p:cNvCxnSpPr>
            <a:cxnSpLocks/>
          </p:cNvCxnSpPr>
          <p:nvPr/>
        </p:nvCxnSpPr>
        <p:spPr>
          <a:xfrm flipV="1">
            <a:off x="3058076" y="3156133"/>
            <a:ext cx="0" cy="553998"/>
          </a:xfrm>
          <a:prstGeom prst="straightConnector1">
            <a:avLst/>
          </a:prstGeom>
          <a:noFill/>
          <a:ln w="57150" cap="flat" cmpd="sng" algn="ctr">
            <a:solidFill>
              <a:srgbClr val="0C1752"/>
            </a:solidFill>
            <a:prstDash val="solid"/>
            <a:miter lim="800000"/>
            <a:tailEnd type="triangle"/>
          </a:ln>
          <a:effectLst/>
        </p:spPr>
      </p:cxnSp>
      <p:cxnSp>
        <p:nvCxnSpPr>
          <p:cNvPr id="27" name="Straight Arrow Connector 26">
            <a:extLst>
              <a:ext uri="{FF2B5EF4-FFF2-40B4-BE49-F238E27FC236}">
                <a16:creationId xmlns:a16="http://schemas.microsoft.com/office/drawing/2014/main" id="{26A48418-2DDA-13CA-1247-C28C77524D70}"/>
              </a:ext>
            </a:extLst>
          </p:cNvPr>
          <p:cNvCxnSpPr>
            <a:cxnSpLocks/>
          </p:cNvCxnSpPr>
          <p:nvPr/>
        </p:nvCxnSpPr>
        <p:spPr>
          <a:xfrm flipV="1">
            <a:off x="4287412" y="3187243"/>
            <a:ext cx="0" cy="521302"/>
          </a:xfrm>
          <a:prstGeom prst="straightConnector1">
            <a:avLst/>
          </a:prstGeom>
          <a:noFill/>
          <a:ln w="57150" cap="flat" cmpd="sng" algn="ctr">
            <a:solidFill>
              <a:srgbClr val="0C1752"/>
            </a:solidFill>
            <a:prstDash val="solid"/>
            <a:miter lim="800000"/>
            <a:tailEnd type="triangle"/>
          </a:ln>
          <a:effectLst/>
        </p:spPr>
      </p:cxnSp>
      <p:sp>
        <p:nvSpPr>
          <p:cNvPr id="28" name="TextBox 27">
            <a:extLst>
              <a:ext uri="{FF2B5EF4-FFF2-40B4-BE49-F238E27FC236}">
                <a16:creationId xmlns:a16="http://schemas.microsoft.com/office/drawing/2014/main" id="{3A9EF0A4-ECF1-900A-E247-C50EBDFEE06F}"/>
              </a:ext>
            </a:extLst>
          </p:cNvPr>
          <p:cNvSpPr txBox="1"/>
          <p:nvPr/>
        </p:nvSpPr>
        <p:spPr>
          <a:xfrm>
            <a:off x="2594513" y="2464867"/>
            <a:ext cx="2233465" cy="923330"/>
          </a:xfrm>
          <a:prstGeom prst="rect">
            <a:avLst/>
          </a:prstGeom>
          <a:noFill/>
        </p:spPr>
        <p:txBody>
          <a:bodyPr wrap="square" rtlCol="0">
            <a:spAutoFit/>
          </a:bodyPr>
          <a:lstStyle>
            <a:defPPr>
              <a:defRPr lang="en-US"/>
            </a:defPPr>
            <a:lvl1pPr algn="ctr">
              <a:defRPr>
                <a:solidFill>
                  <a:srgbClr val="017ACD"/>
                </a:solidFill>
              </a:defRPr>
            </a:lvl1pPr>
          </a:lstStyle>
          <a:p>
            <a:pPr defTabSz="914446"/>
            <a:r>
              <a:rPr lang="en-CA" dirty="0">
                <a:solidFill>
                  <a:srgbClr val="D56E48"/>
                </a:solidFill>
                <a:latin typeface="Montserrat" panose="00000500000000000000" pitchFamily="2" charset="0"/>
              </a:rPr>
              <a:t>Model Coefficients</a:t>
            </a:r>
          </a:p>
          <a:p>
            <a:pPr defTabSz="914446"/>
            <a:endParaRPr lang="en-CA" dirty="0">
              <a:solidFill>
                <a:srgbClr val="D56E48"/>
              </a:solidFill>
              <a:latin typeface="Montserrat" panose="00000500000000000000" pitchFamily="2" charset="0"/>
            </a:endParaRPr>
          </a:p>
        </p:txBody>
      </p:sp>
      <p:cxnSp>
        <p:nvCxnSpPr>
          <p:cNvPr id="29" name="Straight Arrow Connector 28">
            <a:extLst>
              <a:ext uri="{FF2B5EF4-FFF2-40B4-BE49-F238E27FC236}">
                <a16:creationId xmlns:a16="http://schemas.microsoft.com/office/drawing/2014/main" id="{609DCA44-A232-EB50-0E82-1BE4F72BF8E9}"/>
              </a:ext>
            </a:extLst>
          </p:cNvPr>
          <p:cNvCxnSpPr>
            <a:cxnSpLocks/>
          </p:cNvCxnSpPr>
          <p:nvPr/>
        </p:nvCxnSpPr>
        <p:spPr>
          <a:xfrm>
            <a:off x="5240013" y="4479974"/>
            <a:ext cx="0" cy="451405"/>
          </a:xfrm>
          <a:prstGeom prst="straightConnector1">
            <a:avLst/>
          </a:prstGeom>
          <a:noFill/>
          <a:ln w="57150" cap="flat" cmpd="sng" algn="ctr">
            <a:solidFill>
              <a:srgbClr val="0C1752"/>
            </a:solidFill>
            <a:prstDash val="solid"/>
            <a:miter lim="800000"/>
            <a:tailEnd type="triangle"/>
          </a:ln>
          <a:effectLst/>
        </p:spPr>
      </p:cxnSp>
      <p:cxnSp>
        <p:nvCxnSpPr>
          <p:cNvPr id="30" name="Straight Arrow Connector 29">
            <a:extLst>
              <a:ext uri="{FF2B5EF4-FFF2-40B4-BE49-F238E27FC236}">
                <a16:creationId xmlns:a16="http://schemas.microsoft.com/office/drawing/2014/main" id="{F2D5636B-8B5B-F884-7128-58D5741F876B}"/>
              </a:ext>
            </a:extLst>
          </p:cNvPr>
          <p:cNvCxnSpPr>
            <a:cxnSpLocks/>
          </p:cNvCxnSpPr>
          <p:nvPr/>
        </p:nvCxnSpPr>
        <p:spPr>
          <a:xfrm>
            <a:off x="9406625" y="4479974"/>
            <a:ext cx="0" cy="451405"/>
          </a:xfrm>
          <a:prstGeom prst="straightConnector1">
            <a:avLst/>
          </a:prstGeom>
          <a:noFill/>
          <a:ln w="57150" cap="flat" cmpd="sng" algn="ctr">
            <a:solidFill>
              <a:srgbClr val="0C1752"/>
            </a:solidFill>
            <a:prstDash val="solid"/>
            <a:miter lim="800000"/>
            <a:tailEnd type="triangle"/>
          </a:ln>
          <a:effectLst/>
        </p:spPr>
      </p:cxnSp>
    </p:spTree>
    <p:extLst>
      <p:ext uri="{BB962C8B-B14F-4D97-AF65-F5344CB8AC3E}">
        <p14:creationId xmlns:p14="http://schemas.microsoft.com/office/powerpoint/2010/main" val="2580296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7BB36-5505-EA36-EBAA-444C3F0046A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D82163A-5B32-048A-841E-983D520ABDF1}"/>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42B00335-DF9A-4D58-17B6-4BE4BB2DF082}"/>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2FDD61AD-7938-8B02-2BB4-D622BF325D82}"/>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Least Squares Method</a:t>
            </a:r>
          </a:p>
        </p:txBody>
      </p:sp>
      <p:sp>
        <p:nvSpPr>
          <p:cNvPr id="9" name="TextBox 8">
            <a:extLst>
              <a:ext uri="{FF2B5EF4-FFF2-40B4-BE49-F238E27FC236}">
                <a16:creationId xmlns:a16="http://schemas.microsoft.com/office/drawing/2014/main" id="{C72C33DF-D0D0-1A9F-2200-58B9A2D384FD}"/>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mc:AlternateContent xmlns:mc="http://schemas.openxmlformats.org/markup-compatibility/2006" xmlns:a14="http://schemas.microsoft.com/office/drawing/2010/main">
        <mc:Choice Requires="a14">
          <p:sp>
            <p:nvSpPr>
              <p:cNvPr id="25" name="Text Placeholder 4">
                <a:extLst>
                  <a:ext uri="{FF2B5EF4-FFF2-40B4-BE49-F238E27FC236}">
                    <a16:creationId xmlns:a16="http://schemas.microsoft.com/office/drawing/2014/main" id="{8B846B72-274F-1376-9821-5DC5E3966E36}"/>
                  </a:ext>
                </a:extLst>
              </p:cNvPr>
              <p:cNvSpPr txBox="1">
                <a:spLocks/>
              </p:cNvSpPr>
              <p:nvPr/>
            </p:nvSpPr>
            <p:spPr>
              <a:xfrm>
                <a:off x="154722" y="777498"/>
                <a:ext cx="11587160" cy="4762500"/>
              </a:xfrm>
              <a:prstGeom prst="rect">
                <a:avLst/>
              </a:prstGeom>
            </p:spPr>
            <p:txBody>
              <a:bodyPr vert="horz" lIns="91440" tIns="45720" rIns="91440" bIns="45720" rtlCol="0">
                <a:normAutofit/>
              </a:bodyPr>
              <a:lstStyle>
                <a:lvl1pPr marL="228600" indent="-228600">
                  <a:lnSpc>
                    <a:spcPct val="90000"/>
                  </a:lnSpc>
                  <a:spcBef>
                    <a:spcPts val="1000"/>
                  </a:spcBef>
                  <a:buClr>
                    <a:srgbClr val="00B0F0"/>
                  </a:buClr>
                  <a:buFont typeface="Arial" panose="020B0604020202020204" pitchFamily="34" charset="0"/>
                  <a:buChar char="•"/>
                  <a:defRPr>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The least squares method is a widely used approach in regression analysis to estimate the coefficients of a linear regression model.</a:t>
                </a:r>
                <a:endParaRPr lang="en-CA" dirty="0"/>
              </a:p>
              <a:p>
                <a:r>
                  <a:rPr lang="en-CA" dirty="0"/>
                  <a:t>The goal of this method is to find the best-fit line through a set of data points. </a:t>
                </a:r>
              </a:p>
              <a:p>
                <a:r>
                  <a:rPr lang="en-US" dirty="0"/>
                  <a:t>The regression coefficients are chosen to minimize the Residual Sum of Squares (RSS) (i.e., the sum of the squared difference between actual values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𝑌</m:t>
                        </m:r>
                      </m:e>
                      <m:sub>
                        <m:r>
                          <a:rPr lang="en-US">
                            <a:latin typeface="Cambria Math" panose="02040503050406030204" pitchFamily="18" charset="0"/>
                          </a:rPr>
                          <m:t>𝑖</m:t>
                        </m:r>
                      </m:sub>
                    </m:sSub>
                  </m:oMath>
                </a14:m>
                <a:r>
                  <a:rPr lang="en-US" dirty="0"/>
                  <a:t>) and predicted values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panose="02040503050406030204" pitchFamily="18" charset="0"/>
                              </a:rPr>
                              <m:t>𝑌</m:t>
                            </m:r>
                          </m:e>
                        </m:acc>
                      </m:e>
                      <m:sub>
                        <m:r>
                          <a:rPr lang="en-US">
                            <a:latin typeface="Cambria Math" panose="02040503050406030204" pitchFamily="18" charset="0"/>
                          </a:rPr>
                          <m:t>𝑖</m:t>
                        </m:r>
                      </m:sub>
                    </m:sSub>
                    <m:r>
                      <a:rPr lang="en-US">
                        <a:latin typeface="Cambria Math" panose="02040503050406030204" pitchFamily="18" charset="0"/>
                      </a:rPr>
                      <m:t>)</m:t>
                    </m:r>
                  </m:oMath>
                </a14:m>
                <a:r>
                  <a:rPr lang="en-CA" dirty="0"/>
                  <a:t>.</a:t>
                </a:r>
              </a:p>
              <a:p>
                <a:endParaRPr lang="en-US" dirty="0"/>
              </a:p>
              <a:p>
                <a:endParaRPr lang="en-US" dirty="0"/>
              </a:p>
              <a:p>
                <a:endParaRPr lang="en-US" dirty="0"/>
              </a:p>
              <a:p>
                <a:endParaRPr lang="en-US" dirty="0"/>
              </a:p>
            </p:txBody>
          </p:sp>
        </mc:Choice>
        <mc:Fallback xmlns="">
          <p:sp>
            <p:nvSpPr>
              <p:cNvPr id="25" name="Text Placeholder 4">
                <a:extLst>
                  <a:ext uri="{FF2B5EF4-FFF2-40B4-BE49-F238E27FC236}">
                    <a16:creationId xmlns:a16="http://schemas.microsoft.com/office/drawing/2014/main" id="{8B846B72-274F-1376-9821-5DC5E3966E36}"/>
                  </a:ext>
                </a:extLst>
              </p:cNvPr>
              <p:cNvSpPr txBox="1">
                <a:spLocks noRot="1" noChangeAspect="1" noMove="1" noResize="1" noEditPoints="1" noAdjustHandles="1" noChangeArrowheads="1" noChangeShapeType="1" noTextEdit="1"/>
              </p:cNvSpPr>
              <p:nvPr/>
            </p:nvSpPr>
            <p:spPr>
              <a:xfrm>
                <a:off x="154722" y="777498"/>
                <a:ext cx="11587160" cy="4762500"/>
              </a:xfrm>
              <a:prstGeom prst="rect">
                <a:avLst/>
              </a:prstGeom>
              <a:blipFill>
                <a:blip r:embed="rId4"/>
                <a:stretch>
                  <a:fillRect l="-316" t="-1280"/>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0FC82AF6-8F2F-5607-A1A2-117828D0CED3}"/>
              </a:ext>
            </a:extLst>
          </p:cNvPr>
          <p:cNvCxnSpPr/>
          <p:nvPr/>
        </p:nvCxnSpPr>
        <p:spPr>
          <a:xfrm>
            <a:off x="4980012" y="4602718"/>
            <a:ext cx="6245" cy="607083"/>
          </a:xfrm>
          <a:prstGeom prst="line">
            <a:avLst/>
          </a:prstGeom>
          <a:noFill/>
          <a:ln w="57150" cap="flat" cmpd="sng" algn="ctr">
            <a:solidFill>
              <a:srgbClr val="D56E48"/>
            </a:solidFill>
            <a:prstDash val="sysDash"/>
            <a:miter lim="800000"/>
          </a:ln>
          <a:effectLst/>
        </p:spPr>
      </p:cxnSp>
      <p:cxnSp>
        <p:nvCxnSpPr>
          <p:cNvPr id="27" name="Straight Arrow Connector 26">
            <a:extLst>
              <a:ext uri="{FF2B5EF4-FFF2-40B4-BE49-F238E27FC236}">
                <a16:creationId xmlns:a16="http://schemas.microsoft.com/office/drawing/2014/main" id="{56368C61-FD6F-389D-D59C-789CEF6104A2}"/>
              </a:ext>
            </a:extLst>
          </p:cNvPr>
          <p:cNvCxnSpPr>
            <a:cxnSpLocks/>
          </p:cNvCxnSpPr>
          <p:nvPr/>
        </p:nvCxnSpPr>
        <p:spPr>
          <a:xfrm flipV="1">
            <a:off x="3321849" y="5579618"/>
            <a:ext cx="3890714" cy="60780"/>
          </a:xfrm>
          <a:prstGeom prst="straightConnector1">
            <a:avLst/>
          </a:prstGeom>
          <a:noFill/>
          <a:ln w="57150" cap="flat" cmpd="sng" algn="ctr">
            <a:solidFill>
              <a:srgbClr val="062E6D"/>
            </a:solidFill>
            <a:prstDash val="solid"/>
            <a:miter lim="800000"/>
            <a:tailEnd type="triangle"/>
          </a:ln>
          <a:effectLst/>
        </p:spPr>
      </p:cxnSp>
      <p:cxnSp>
        <p:nvCxnSpPr>
          <p:cNvPr id="28" name="Straight Arrow Connector 27">
            <a:extLst>
              <a:ext uri="{FF2B5EF4-FFF2-40B4-BE49-F238E27FC236}">
                <a16:creationId xmlns:a16="http://schemas.microsoft.com/office/drawing/2014/main" id="{06360AB9-44B6-241C-CDD0-7CEF2A3C065E}"/>
              </a:ext>
            </a:extLst>
          </p:cNvPr>
          <p:cNvCxnSpPr>
            <a:cxnSpLocks/>
          </p:cNvCxnSpPr>
          <p:nvPr/>
        </p:nvCxnSpPr>
        <p:spPr>
          <a:xfrm flipH="1" flipV="1">
            <a:off x="3318196" y="2780522"/>
            <a:ext cx="24091" cy="2875228"/>
          </a:xfrm>
          <a:prstGeom prst="straightConnector1">
            <a:avLst/>
          </a:prstGeom>
          <a:noFill/>
          <a:ln w="57150" cap="flat" cmpd="sng" algn="ctr">
            <a:solidFill>
              <a:srgbClr val="062E6D"/>
            </a:solidFill>
            <a:prstDash val="solid"/>
            <a:miter lim="800000"/>
            <a:tailEnd type="triangle"/>
          </a:ln>
          <a:effectLst/>
        </p:spPr>
      </p:cxnSp>
      <p:sp>
        <p:nvSpPr>
          <p:cNvPr id="29" name="Oval 28">
            <a:extLst>
              <a:ext uri="{FF2B5EF4-FFF2-40B4-BE49-F238E27FC236}">
                <a16:creationId xmlns:a16="http://schemas.microsoft.com/office/drawing/2014/main" id="{95046B71-FB72-0C8C-1874-4B3CC813A9A9}"/>
              </a:ext>
            </a:extLst>
          </p:cNvPr>
          <p:cNvSpPr/>
          <p:nvPr/>
        </p:nvSpPr>
        <p:spPr>
          <a:xfrm>
            <a:off x="3689493" y="5049429"/>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Cambria" panose="02040503050406030204"/>
              <a:ea typeface="+mn-ea"/>
              <a:cs typeface="+mn-cs"/>
            </a:endParaRPr>
          </a:p>
        </p:txBody>
      </p:sp>
      <p:sp>
        <p:nvSpPr>
          <p:cNvPr id="30" name="Oval 29">
            <a:extLst>
              <a:ext uri="{FF2B5EF4-FFF2-40B4-BE49-F238E27FC236}">
                <a16:creationId xmlns:a16="http://schemas.microsoft.com/office/drawing/2014/main" id="{2FC38C19-E851-70F6-2279-6C4DBD4C1E4F}"/>
              </a:ext>
            </a:extLst>
          </p:cNvPr>
          <p:cNvSpPr/>
          <p:nvPr/>
        </p:nvSpPr>
        <p:spPr>
          <a:xfrm>
            <a:off x="4207312" y="3937453"/>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Cambria" panose="02040503050406030204"/>
              <a:ea typeface="+mn-ea"/>
              <a:cs typeface="+mn-cs"/>
            </a:endParaRPr>
          </a:p>
        </p:txBody>
      </p:sp>
      <p:sp>
        <p:nvSpPr>
          <p:cNvPr id="31" name="Oval 30">
            <a:extLst>
              <a:ext uri="{FF2B5EF4-FFF2-40B4-BE49-F238E27FC236}">
                <a16:creationId xmlns:a16="http://schemas.microsoft.com/office/drawing/2014/main" id="{3B1BFAE6-B1B9-07EE-F216-62A4A9CB1558}"/>
              </a:ext>
            </a:extLst>
          </p:cNvPr>
          <p:cNvSpPr/>
          <p:nvPr/>
        </p:nvSpPr>
        <p:spPr>
          <a:xfrm>
            <a:off x="4891524" y="5049429"/>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Cambria" panose="02040503050406030204"/>
              <a:ea typeface="+mn-ea"/>
              <a:cs typeface="+mn-cs"/>
            </a:endParaRPr>
          </a:p>
        </p:txBody>
      </p:sp>
      <p:sp>
        <p:nvSpPr>
          <p:cNvPr id="32" name="Oval 31">
            <a:extLst>
              <a:ext uri="{FF2B5EF4-FFF2-40B4-BE49-F238E27FC236}">
                <a16:creationId xmlns:a16="http://schemas.microsoft.com/office/drawing/2014/main" id="{A578BC8F-8B65-D222-4E89-635B4AF5F0B7}"/>
              </a:ext>
            </a:extLst>
          </p:cNvPr>
          <p:cNvSpPr/>
          <p:nvPr/>
        </p:nvSpPr>
        <p:spPr>
          <a:xfrm>
            <a:off x="6467798" y="3826071"/>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Cambria" panose="02040503050406030204"/>
              <a:ea typeface="+mn-ea"/>
              <a:cs typeface="+mn-cs"/>
            </a:endParaRPr>
          </a:p>
        </p:txBody>
      </p:sp>
      <p:cxnSp>
        <p:nvCxnSpPr>
          <p:cNvPr id="33" name="Straight Connector 32">
            <a:extLst>
              <a:ext uri="{FF2B5EF4-FFF2-40B4-BE49-F238E27FC236}">
                <a16:creationId xmlns:a16="http://schemas.microsoft.com/office/drawing/2014/main" id="{7B82D5D3-4898-1637-05C2-E2C76BA4521B}"/>
              </a:ext>
            </a:extLst>
          </p:cNvPr>
          <p:cNvCxnSpPr/>
          <p:nvPr/>
        </p:nvCxnSpPr>
        <p:spPr>
          <a:xfrm flipH="1">
            <a:off x="3356151" y="3856067"/>
            <a:ext cx="2987648" cy="1644310"/>
          </a:xfrm>
          <a:prstGeom prst="line">
            <a:avLst/>
          </a:prstGeom>
          <a:noFill/>
          <a:ln w="57150" cap="flat" cmpd="sng" algn="ctr">
            <a:solidFill>
              <a:srgbClr val="017ACD"/>
            </a:solidFill>
            <a:prstDash val="solid"/>
            <a:miter lim="800000"/>
          </a:ln>
          <a:effectLst/>
        </p:spPr>
      </p:cxnSp>
      <p:cxnSp>
        <p:nvCxnSpPr>
          <p:cNvPr id="34" name="Straight Connector 33">
            <a:extLst>
              <a:ext uri="{FF2B5EF4-FFF2-40B4-BE49-F238E27FC236}">
                <a16:creationId xmlns:a16="http://schemas.microsoft.com/office/drawing/2014/main" id="{9027A8D3-73D9-5FFE-E87F-CD44F0EF31F2}"/>
              </a:ext>
            </a:extLst>
          </p:cNvPr>
          <p:cNvCxnSpPr>
            <a:cxnSpLocks/>
          </p:cNvCxnSpPr>
          <p:nvPr/>
        </p:nvCxnSpPr>
        <p:spPr>
          <a:xfrm flipH="1">
            <a:off x="5567456" y="3650055"/>
            <a:ext cx="956" cy="636188"/>
          </a:xfrm>
          <a:prstGeom prst="line">
            <a:avLst/>
          </a:prstGeom>
          <a:noFill/>
          <a:ln w="57150" cap="flat" cmpd="sng" algn="ctr">
            <a:solidFill>
              <a:srgbClr val="D56E48"/>
            </a:solidFill>
            <a:prstDash val="sysDash"/>
            <a:miter lim="800000"/>
          </a:ln>
          <a:effectLst/>
        </p:spPr>
      </p:cxnSp>
      <p:cxnSp>
        <p:nvCxnSpPr>
          <p:cNvPr id="35" name="Straight Connector 34">
            <a:extLst>
              <a:ext uri="{FF2B5EF4-FFF2-40B4-BE49-F238E27FC236}">
                <a16:creationId xmlns:a16="http://schemas.microsoft.com/office/drawing/2014/main" id="{50F72296-0F8D-25A1-78CE-8A12A8B3F2F3}"/>
              </a:ext>
            </a:extLst>
          </p:cNvPr>
          <p:cNvCxnSpPr/>
          <p:nvPr/>
        </p:nvCxnSpPr>
        <p:spPr>
          <a:xfrm>
            <a:off x="4302045" y="4137532"/>
            <a:ext cx="0" cy="830117"/>
          </a:xfrm>
          <a:prstGeom prst="line">
            <a:avLst/>
          </a:prstGeom>
          <a:noFill/>
          <a:ln w="57150" cap="flat" cmpd="sng" algn="ctr">
            <a:solidFill>
              <a:srgbClr val="D56E48"/>
            </a:solidFill>
            <a:prstDash val="sysDash"/>
            <a:miter lim="800000"/>
          </a:ln>
          <a:effectLst/>
        </p:spPr>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E8A5635-7C40-8459-DCEB-1CB06ED09B79}"/>
                  </a:ext>
                </a:extLst>
              </p:cNvPr>
              <p:cNvSpPr txBox="1"/>
              <p:nvPr/>
            </p:nvSpPr>
            <p:spPr>
              <a:xfrm>
                <a:off x="5697842" y="3396998"/>
                <a:ext cx="1044260" cy="287323"/>
              </a:xfrm>
              <a:prstGeom prst="rect">
                <a:avLst/>
              </a:prstGeom>
              <a:noFill/>
            </p:spPr>
            <p:txBody>
              <a:bodyPr wrap="none" lIns="0" tIns="0" rIns="0" bIns="0" rtlCol="0">
                <a:spAutoFit/>
              </a:bodyPr>
              <a:lstStyle/>
              <a:p>
                <a:pPr defTabSz="914446"/>
                <a14:m>
                  <m:oMath xmlns:m="http://schemas.openxmlformats.org/officeDocument/2006/math">
                    <m:sSub>
                      <m:sSubPr>
                        <m:ctrlPr>
                          <a:rPr lang="en-CA" sz="1867" i="1">
                            <a:solidFill>
                              <a:srgbClr val="062E6D"/>
                            </a:solidFill>
                            <a:latin typeface="Cambria Math" panose="02040503050406030204" pitchFamily="18" charset="0"/>
                          </a:rPr>
                        </m:ctrlPr>
                      </m:sSubPr>
                      <m:e>
                        <m:r>
                          <a:rPr lang="en-US" sz="1867" i="1">
                            <a:solidFill>
                              <a:srgbClr val="062E6D"/>
                            </a:solidFill>
                            <a:latin typeface="Cambria Math" panose="02040503050406030204" pitchFamily="18" charset="0"/>
                          </a:rPr>
                          <m:t>𝑌</m:t>
                        </m:r>
                      </m:e>
                      <m:sub>
                        <m:r>
                          <a:rPr lang="en-CA" sz="1867" i="1">
                            <a:solidFill>
                              <a:srgbClr val="062E6D"/>
                            </a:solidFill>
                            <a:latin typeface="Cambria Math" panose="02040503050406030204" pitchFamily="18" charset="0"/>
                          </a:rPr>
                          <m:t>𝑖</m:t>
                        </m:r>
                      </m:sub>
                    </m:sSub>
                  </m:oMath>
                </a14:m>
                <a:r>
                  <a:rPr lang="en-CA" sz="1867" i="1" dirty="0">
                    <a:solidFill>
                      <a:srgbClr val="062E6D"/>
                    </a:solidFill>
                    <a:latin typeface="Cambria" panose="02040503050406030204"/>
                  </a:rPr>
                  <a:t> (actual)</a:t>
                </a:r>
              </a:p>
            </p:txBody>
          </p:sp>
        </mc:Choice>
        <mc:Fallback xmlns="">
          <p:sp>
            <p:nvSpPr>
              <p:cNvPr id="36" name="TextBox 35">
                <a:extLst>
                  <a:ext uri="{FF2B5EF4-FFF2-40B4-BE49-F238E27FC236}">
                    <a16:creationId xmlns:a16="http://schemas.microsoft.com/office/drawing/2014/main" id="{0E8A5635-7C40-8459-DCEB-1CB06ED09B79}"/>
                  </a:ext>
                </a:extLst>
              </p:cNvPr>
              <p:cNvSpPr txBox="1">
                <a:spLocks noRot="1" noChangeAspect="1" noMove="1" noResize="1" noEditPoints="1" noAdjustHandles="1" noChangeArrowheads="1" noChangeShapeType="1" noTextEdit="1"/>
              </p:cNvSpPr>
              <p:nvPr/>
            </p:nvSpPr>
            <p:spPr>
              <a:xfrm>
                <a:off x="5697842" y="3396998"/>
                <a:ext cx="1044260" cy="287323"/>
              </a:xfrm>
              <a:prstGeom prst="rect">
                <a:avLst/>
              </a:prstGeom>
              <a:blipFill>
                <a:blip r:embed="rId5"/>
                <a:stretch>
                  <a:fillRect l="-8187" t="-25532" r="-13450" b="-5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FF90954-1832-9E82-2C0E-BE3C914AE115}"/>
                  </a:ext>
                </a:extLst>
              </p:cNvPr>
              <p:cNvSpPr txBox="1"/>
              <p:nvPr/>
            </p:nvSpPr>
            <p:spPr>
              <a:xfrm>
                <a:off x="5574844" y="4296290"/>
                <a:ext cx="1337739" cy="295081"/>
              </a:xfrm>
              <a:prstGeom prst="rect">
                <a:avLst/>
              </a:prstGeom>
              <a:noFill/>
            </p:spPr>
            <p:txBody>
              <a:bodyPr wrap="none" lIns="0" tIns="0" rIns="0" bIns="0" rtlCol="0">
                <a:spAutoFit/>
              </a:bodyPr>
              <a:lstStyle/>
              <a:p>
                <a:pPr defTabSz="914446"/>
                <a14:m>
                  <m:oMath xmlns:m="http://schemas.openxmlformats.org/officeDocument/2006/math">
                    <m:sSub>
                      <m:sSubPr>
                        <m:ctrlPr>
                          <a:rPr lang="en-CA" sz="1867" i="1">
                            <a:solidFill>
                              <a:srgbClr val="062E6D"/>
                            </a:solidFill>
                            <a:latin typeface="Cambria Math" panose="02040503050406030204" pitchFamily="18" charset="0"/>
                          </a:rPr>
                        </m:ctrlPr>
                      </m:sSubPr>
                      <m:e>
                        <m:acc>
                          <m:accPr>
                            <m:chr m:val="̂"/>
                            <m:ctrlPr>
                              <a:rPr lang="en-CA" sz="1867" i="1">
                                <a:solidFill>
                                  <a:srgbClr val="062E6D"/>
                                </a:solidFill>
                                <a:latin typeface="Cambria Math" panose="02040503050406030204" pitchFamily="18" charset="0"/>
                              </a:rPr>
                            </m:ctrlPr>
                          </m:accPr>
                          <m:e>
                            <m:r>
                              <a:rPr lang="en-US" sz="1867" i="1">
                                <a:solidFill>
                                  <a:srgbClr val="062E6D"/>
                                </a:solidFill>
                                <a:latin typeface="Cambria Math" panose="02040503050406030204" pitchFamily="18" charset="0"/>
                              </a:rPr>
                              <m:t>𝑌</m:t>
                            </m:r>
                          </m:e>
                        </m:acc>
                      </m:e>
                      <m:sub>
                        <m:r>
                          <a:rPr lang="en-CA" sz="1867" i="1">
                            <a:solidFill>
                              <a:srgbClr val="062E6D"/>
                            </a:solidFill>
                            <a:latin typeface="Cambria Math" panose="02040503050406030204" pitchFamily="18" charset="0"/>
                          </a:rPr>
                          <m:t>𝑖</m:t>
                        </m:r>
                      </m:sub>
                    </m:sSub>
                  </m:oMath>
                </a14:m>
                <a:r>
                  <a:rPr lang="en-CA" sz="1867" i="1" dirty="0">
                    <a:solidFill>
                      <a:srgbClr val="062E6D"/>
                    </a:solidFill>
                    <a:latin typeface="Cambria" panose="02040503050406030204"/>
                  </a:rPr>
                  <a:t>(estimated)</a:t>
                </a:r>
              </a:p>
            </p:txBody>
          </p:sp>
        </mc:Choice>
        <mc:Fallback xmlns="">
          <p:sp>
            <p:nvSpPr>
              <p:cNvPr id="37" name="TextBox 36">
                <a:extLst>
                  <a:ext uri="{FF2B5EF4-FFF2-40B4-BE49-F238E27FC236}">
                    <a16:creationId xmlns:a16="http://schemas.microsoft.com/office/drawing/2014/main" id="{0FF90954-1832-9E82-2C0E-BE3C914AE115}"/>
                  </a:ext>
                </a:extLst>
              </p:cNvPr>
              <p:cNvSpPr txBox="1">
                <a:spLocks noRot="1" noChangeAspect="1" noMove="1" noResize="1" noEditPoints="1" noAdjustHandles="1" noChangeArrowheads="1" noChangeShapeType="1" noTextEdit="1"/>
              </p:cNvSpPr>
              <p:nvPr/>
            </p:nvSpPr>
            <p:spPr>
              <a:xfrm>
                <a:off x="5574844" y="4296290"/>
                <a:ext cx="1337739" cy="295081"/>
              </a:xfrm>
              <a:prstGeom prst="rect">
                <a:avLst/>
              </a:prstGeom>
              <a:blipFill>
                <a:blip r:embed="rId6"/>
                <a:stretch>
                  <a:fillRect l="-6393" t="-22917" r="-1050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C2E5E4F-6AEF-BA55-8FAC-E71471223DA9}"/>
                  </a:ext>
                </a:extLst>
              </p:cNvPr>
              <p:cNvSpPr txBox="1"/>
              <p:nvPr/>
            </p:nvSpPr>
            <p:spPr>
              <a:xfrm>
                <a:off x="4858998" y="3750235"/>
                <a:ext cx="646459" cy="287323"/>
              </a:xfrm>
              <a:prstGeom prst="rect">
                <a:avLst/>
              </a:prstGeom>
              <a:noFill/>
            </p:spPr>
            <p:txBody>
              <a:bodyPr wrap="none" lIns="0" tIns="0" rIns="0" bIns="0" rtlCol="0">
                <a:spAutoFit/>
              </a:bodyPr>
              <a:lstStyle>
                <a:defPPr>
                  <a:defRPr lang="en-US"/>
                </a:defPPr>
                <a:lvl1pPr>
                  <a:defRPr sz="2800" i="1">
                    <a:solidFill>
                      <a:srgbClr val="062E6D"/>
                    </a:solidFill>
                    <a:latin typeface="Cambria Math" panose="02040503050406030204" pitchFamily="18" charset="0"/>
                  </a:defRPr>
                </a:lvl1pPr>
              </a:lstStyle>
              <a:p>
                <a:pPr marL="0" marR="0" lvl="0" indent="0" defTabSz="914446"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67" b="0" i="1" u="none" strike="noStrike" kern="0" cap="none" spc="0" normalizeH="0" baseline="0" noProof="0">
                          <a:ln>
                            <a:noFill/>
                          </a:ln>
                          <a:solidFill>
                            <a:srgbClr val="062E6D"/>
                          </a:solidFill>
                          <a:effectLst/>
                          <a:uLnTx/>
                          <a:uFillTx/>
                          <a:latin typeface="Cambria Math" panose="02040503050406030204" pitchFamily="18" charset="0"/>
                        </a:rPr>
                        <m:t>𝑒𝑟𝑟𝑜𝑟</m:t>
                      </m:r>
                    </m:oMath>
                  </m:oMathPara>
                </a14:m>
                <a:endParaRPr kumimoji="0" lang="en-US" sz="1867" b="0" i="1" u="none" strike="noStrike" kern="0" cap="none" spc="0" normalizeH="0" baseline="0" noProof="0" dirty="0">
                  <a:ln>
                    <a:noFill/>
                  </a:ln>
                  <a:solidFill>
                    <a:srgbClr val="062E6D"/>
                  </a:solidFill>
                  <a:effectLst/>
                  <a:uLnTx/>
                  <a:uFillTx/>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2C2E5E4F-6AEF-BA55-8FAC-E71471223DA9}"/>
                  </a:ext>
                </a:extLst>
              </p:cNvPr>
              <p:cNvSpPr txBox="1">
                <a:spLocks noRot="1" noChangeAspect="1" noMove="1" noResize="1" noEditPoints="1" noAdjustHandles="1" noChangeArrowheads="1" noChangeShapeType="1" noTextEdit="1"/>
              </p:cNvSpPr>
              <p:nvPr/>
            </p:nvSpPr>
            <p:spPr>
              <a:xfrm>
                <a:off x="4858998" y="3750235"/>
                <a:ext cx="646459" cy="287323"/>
              </a:xfrm>
              <a:prstGeom prst="rect">
                <a:avLst/>
              </a:prstGeom>
              <a:blipFill>
                <a:blip r:embed="rId7"/>
                <a:stretch>
                  <a:fillRect l="-4717" r="-4717" b="-2128"/>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CA68FC17-C3B2-2F2B-11FA-8C9D8C9741D0}"/>
              </a:ext>
            </a:extLst>
          </p:cNvPr>
          <p:cNvSpPr txBox="1"/>
          <p:nvPr/>
        </p:nvSpPr>
        <p:spPr>
          <a:xfrm>
            <a:off x="4065828" y="5692158"/>
            <a:ext cx="2720392" cy="369332"/>
          </a:xfrm>
          <a:prstGeom prst="rect">
            <a:avLst/>
          </a:prstGeom>
          <a:noFill/>
        </p:spPr>
        <p:txBody>
          <a:bodyPr wrap="square" rtlCol="0">
            <a:spAutoFit/>
          </a:bodyPr>
          <a:lstStyle>
            <a:defPPr>
              <a:defRPr lang="en-US"/>
            </a:defPPr>
            <a:lvl1pPr algn="ctr">
              <a:defRPr b="1">
                <a:solidFill>
                  <a:srgbClr val="062E6D"/>
                </a:solidFill>
              </a:defRPr>
            </a:lvl1pPr>
          </a:lstStyle>
          <a:p>
            <a:pPr defTabSz="914446"/>
            <a:r>
              <a:rPr lang="en-CA" dirty="0">
                <a:latin typeface="Montserrat" panose="00000500000000000000" pitchFamily="2" charset="0"/>
              </a:rPr>
              <a:t>House Size (Sq. ft.)</a:t>
            </a:r>
          </a:p>
        </p:txBody>
      </p:sp>
      <p:sp>
        <p:nvSpPr>
          <p:cNvPr id="40" name="TextBox 39">
            <a:extLst>
              <a:ext uri="{FF2B5EF4-FFF2-40B4-BE49-F238E27FC236}">
                <a16:creationId xmlns:a16="http://schemas.microsoft.com/office/drawing/2014/main" id="{03EC8CB6-6D55-DCB3-099B-9FAF025AEBC6}"/>
              </a:ext>
            </a:extLst>
          </p:cNvPr>
          <p:cNvSpPr txBox="1"/>
          <p:nvPr/>
        </p:nvSpPr>
        <p:spPr>
          <a:xfrm rot="16200000">
            <a:off x="1862285" y="4048858"/>
            <a:ext cx="2270775" cy="338554"/>
          </a:xfrm>
          <a:prstGeom prst="rect">
            <a:avLst/>
          </a:prstGeom>
          <a:noFill/>
        </p:spPr>
        <p:txBody>
          <a:bodyPr wrap="square" rtlCol="0">
            <a:spAutoFit/>
          </a:bodyPr>
          <a:lstStyle>
            <a:defPPr>
              <a:defRPr lang="en-US"/>
            </a:defPPr>
            <a:lvl1pPr algn="ctr">
              <a:defRPr sz="2000" b="1">
                <a:solidFill>
                  <a:srgbClr val="062E6D"/>
                </a:solidFill>
              </a:defRPr>
            </a:lvl1pPr>
          </a:lstStyle>
          <a:p>
            <a:pPr defTabSz="914446"/>
            <a:r>
              <a:rPr lang="en-CA" sz="1600" dirty="0">
                <a:latin typeface="Montserrat" panose="00000500000000000000" pitchFamily="2" charset="0"/>
              </a:rPr>
              <a:t>House Price ($)</a:t>
            </a:r>
          </a:p>
        </p:txBody>
      </p:sp>
      <p:sp>
        <p:nvSpPr>
          <p:cNvPr id="41" name="Oval 40">
            <a:extLst>
              <a:ext uri="{FF2B5EF4-FFF2-40B4-BE49-F238E27FC236}">
                <a16:creationId xmlns:a16="http://schemas.microsoft.com/office/drawing/2014/main" id="{67A685EF-9C02-8FA6-BCED-63AFACF84E20}"/>
              </a:ext>
            </a:extLst>
          </p:cNvPr>
          <p:cNvSpPr/>
          <p:nvPr/>
        </p:nvSpPr>
        <p:spPr>
          <a:xfrm>
            <a:off x="5468526" y="3463218"/>
            <a:ext cx="189466" cy="200079"/>
          </a:xfrm>
          <a:prstGeom prst="ellipse">
            <a:avLst/>
          </a:prstGeom>
          <a:solidFill>
            <a:srgbClr val="D56E48"/>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Cambria" panose="02040503050406030204"/>
              <a:ea typeface="+mn-ea"/>
              <a:cs typeface="+mn-cs"/>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3F69676-57CC-33DE-3FF4-FEB6152BD810}"/>
                  </a:ext>
                </a:extLst>
              </p:cNvPr>
              <p:cNvSpPr txBox="1"/>
              <p:nvPr/>
            </p:nvSpPr>
            <p:spPr>
              <a:xfrm>
                <a:off x="3878959" y="2368362"/>
                <a:ext cx="5535519" cy="876394"/>
              </a:xfrm>
              <a:prstGeom prst="rect">
                <a:avLst/>
              </a:prstGeom>
              <a:noFill/>
            </p:spPr>
            <p:txBody>
              <a:bodyPr wrap="square">
                <a:spAutoFit/>
              </a:bodyPr>
              <a:lstStyle/>
              <a:p>
                <a:pPr defTabSz="914446"/>
                <a14:m>
                  <m:oMathPara xmlns:m="http://schemas.openxmlformats.org/officeDocument/2006/math">
                    <m:oMathParaPr>
                      <m:jc m:val="centerGroup"/>
                    </m:oMathParaPr>
                    <m:oMath xmlns:m="http://schemas.openxmlformats.org/officeDocument/2006/math">
                      <m:r>
                        <a:rPr lang="en-US" sz="1867" i="1">
                          <a:solidFill>
                            <a:srgbClr val="062E6D"/>
                          </a:solidFill>
                          <a:latin typeface="Cambria Math" panose="02040503050406030204" pitchFamily="18" charset="0"/>
                        </a:rPr>
                        <m:t>𝑅𝑆𝑆</m:t>
                      </m:r>
                      <m:r>
                        <a:rPr lang="en-US" sz="1867" i="1">
                          <a:solidFill>
                            <a:srgbClr val="062E6D"/>
                          </a:solidFill>
                          <a:latin typeface="Cambria Math" panose="02040503050406030204" pitchFamily="18" charset="0"/>
                        </a:rPr>
                        <m:t>(</m:t>
                      </m:r>
                      <m:r>
                        <a:rPr lang="en-US" sz="1867" i="1">
                          <a:solidFill>
                            <a:srgbClr val="062E6D"/>
                          </a:solidFill>
                          <a:latin typeface="Cambria Math" panose="02040503050406030204" pitchFamily="18" charset="0"/>
                        </a:rPr>
                        <m:t>𝑅𝑒𝑠𝑖𝑑𝑢𝑎𝑙</m:t>
                      </m:r>
                      <m:r>
                        <a:rPr lang="en-US" sz="1867" i="1">
                          <a:solidFill>
                            <a:srgbClr val="062E6D"/>
                          </a:solidFill>
                          <a:latin typeface="Cambria Math" panose="02040503050406030204" pitchFamily="18" charset="0"/>
                        </a:rPr>
                        <m:t> </m:t>
                      </m:r>
                      <m:r>
                        <a:rPr lang="en-US" sz="1867" i="1">
                          <a:solidFill>
                            <a:srgbClr val="062E6D"/>
                          </a:solidFill>
                          <a:latin typeface="Cambria Math" panose="02040503050406030204" pitchFamily="18" charset="0"/>
                        </a:rPr>
                        <m:t>𝑆𝑢𝑚</m:t>
                      </m:r>
                      <m:r>
                        <a:rPr lang="en-US" sz="1867" i="1">
                          <a:solidFill>
                            <a:srgbClr val="062E6D"/>
                          </a:solidFill>
                          <a:latin typeface="Cambria Math" panose="02040503050406030204" pitchFamily="18" charset="0"/>
                        </a:rPr>
                        <m:t> </m:t>
                      </m:r>
                      <m:r>
                        <a:rPr lang="en-US" sz="1867" i="1">
                          <a:solidFill>
                            <a:srgbClr val="062E6D"/>
                          </a:solidFill>
                          <a:latin typeface="Cambria Math" panose="02040503050406030204" pitchFamily="18" charset="0"/>
                        </a:rPr>
                        <m:t>𝑜𝑓</m:t>
                      </m:r>
                      <m:r>
                        <a:rPr lang="en-US" sz="1867" i="1">
                          <a:solidFill>
                            <a:srgbClr val="062E6D"/>
                          </a:solidFill>
                          <a:latin typeface="Cambria Math" panose="02040503050406030204" pitchFamily="18" charset="0"/>
                        </a:rPr>
                        <m:t> </m:t>
                      </m:r>
                      <m:r>
                        <a:rPr lang="en-US" sz="1867" i="1">
                          <a:solidFill>
                            <a:srgbClr val="062E6D"/>
                          </a:solidFill>
                          <a:latin typeface="Cambria Math" panose="02040503050406030204" pitchFamily="18" charset="0"/>
                        </a:rPr>
                        <m:t>𝑆𝑞𝑢𝑎𝑟𝑒𝑠</m:t>
                      </m:r>
                      <m:r>
                        <a:rPr lang="en-US" sz="1867" i="1">
                          <a:solidFill>
                            <a:srgbClr val="062E6D"/>
                          </a:solidFill>
                          <a:latin typeface="Cambria Math" panose="02040503050406030204" pitchFamily="18" charset="0"/>
                        </a:rPr>
                        <m:t>)=</m:t>
                      </m:r>
                      <m:nary>
                        <m:naryPr>
                          <m:chr m:val="∑"/>
                          <m:ctrlPr>
                            <a:rPr lang="en-CA" sz="1867" i="1">
                              <a:solidFill>
                                <a:srgbClr val="062E6D"/>
                              </a:solidFill>
                              <a:latin typeface="Cambria Math" panose="02040503050406030204" pitchFamily="18" charset="0"/>
                            </a:rPr>
                          </m:ctrlPr>
                        </m:naryPr>
                        <m:sub>
                          <m:r>
                            <m:rPr>
                              <m:brk m:alnAt="23"/>
                            </m:rPr>
                            <a:rPr lang="en-US" sz="1867" i="1">
                              <a:solidFill>
                                <a:srgbClr val="062E6D"/>
                              </a:solidFill>
                              <a:latin typeface="Cambria Math" panose="02040503050406030204" pitchFamily="18" charset="0"/>
                            </a:rPr>
                            <m:t>𝑖</m:t>
                          </m:r>
                          <m:r>
                            <a:rPr lang="en-US" sz="1867" i="1">
                              <a:solidFill>
                                <a:srgbClr val="062E6D"/>
                              </a:solidFill>
                              <a:latin typeface="Cambria Math" panose="02040503050406030204" pitchFamily="18" charset="0"/>
                            </a:rPr>
                            <m:t>=1</m:t>
                          </m:r>
                        </m:sub>
                        <m:sup>
                          <m:r>
                            <a:rPr lang="en-US" sz="1867" i="1">
                              <a:solidFill>
                                <a:srgbClr val="062E6D"/>
                              </a:solidFill>
                              <a:latin typeface="Cambria Math" panose="02040503050406030204" pitchFamily="18" charset="0"/>
                            </a:rPr>
                            <m:t>𝑛</m:t>
                          </m:r>
                        </m:sup>
                        <m:e>
                          <m:sSup>
                            <m:sSupPr>
                              <m:ctrlPr>
                                <a:rPr lang="en-CA" sz="1867" i="1">
                                  <a:solidFill>
                                    <a:srgbClr val="062E6D"/>
                                  </a:solidFill>
                                  <a:latin typeface="Cambria Math" panose="02040503050406030204" pitchFamily="18" charset="0"/>
                                </a:rPr>
                              </m:ctrlPr>
                            </m:sSupPr>
                            <m:e>
                              <m:d>
                                <m:dPr>
                                  <m:ctrlPr>
                                    <a:rPr lang="en-CA" sz="1867" i="1">
                                      <a:solidFill>
                                        <a:srgbClr val="062E6D"/>
                                      </a:solidFill>
                                      <a:latin typeface="Cambria Math" panose="02040503050406030204" pitchFamily="18" charset="0"/>
                                    </a:rPr>
                                  </m:ctrlPr>
                                </m:dPr>
                                <m:e>
                                  <m:sSub>
                                    <m:sSubPr>
                                      <m:ctrlPr>
                                        <a:rPr lang="en-US" sz="1867" i="1">
                                          <a:solidFill>
                                            <a:srgbClr val="062E6D"/>
                                          </a:solidFill>
                                          <a:latin typeface="Cambria Math" panose="02040503050406030204" pitchFamily="18" charset="0"/>
                                        </a:rPr>
                                      </m:ctrlPr>
                                    </m:sSubPr>
                                    <m:e>
                                      <m:r>
                                        <a:rPr lang="en-US" sz="1867" i="1">
                                          <a:solidFill>
                                            <a:srgbClr val="062E6D"/>
                                          </a:solidFill>
                                          <a:latin typeface="Cambria Math" panose="02040503050406030204" pitchFamily="18" charset="0"/>
                                        </a:rPr>
                                        <m:t>𝑌</m:t>
                                      </m:r>
                                    </m:e>
                                    <m:sub>
                                      <m:r>
                                        <a:rPr lang="en-US" sz="1867" i="1">
                                          <a:solidFill>
                                            <a:srgbClr val="062E6D"/>
                                          </a:solidFill>
                                          <a:latin typeface="Cambria Math" panose="02040503050406030204" pitchFamily="18" charset="0"/>
                                        </a:rPr>
                                        <m:t>𝑖</m:t>
                                      </m:r>
                                    </m:sub>
                                  </m:sSub>
                                  <m:r>
                                    <a:rPr lang="en-US" sz="1867" i="1">
                                      <a:solidFill>
                                        <a:srgbClr val="062E6D"/>
                                      </a:solidFill>
                                      <a:latin typeface="Cambria Math" panose="02040503050406030204" pitchFamily="18" charset="0"/>
                                    </a:rPr>
                                    <m:t>−</m:t>
                                  </m:r>
                                  <m:sSub>
                                    <m:sSubPr>
                                      <m:ctrlPr>
                                        <a:rPr lang="en-US" sz="1867" i="1">
                                          <a:solidFill>
                                            <a:srgbClr val="062E6D"/>
                                          </a:solidFill>
                                          <a:latin typeface="Cambria Math" panose="02040503050406030204" pitchFamily="18" charset="0"/>
                                        </a:rPr>
                                      </m:ctrlPr>
                                    </m:sSubPr>
                                    <m:e>
                                      <m:acc>
                                        <m:accPr>
                                          <m:chr m:val="̂"/>
                                          <m:ctrlPr>
                                            <a:rPr lang="en-US" sz="1867" i="1">
                                              <a:solidFill>
                                                <a:srgbClr val="062E6D"/>
                                              </a:solidFill>
                                              <a:latin typeface="Cambria Math" panose="02040503050406030204" pitchFamily="18" charset="0"/>
                                            </a:rPr>
                                          </m:ctrlPr>
                                        </m:accPr>
                                        <m:e>
                                          <m:r>
                                            <a:rPr lang="en-US" sz="1867" i="1">
                                              <a:solidFill>
                                                <a:srgbClr val="062E6D"/>
                                              </a:solidFill>
                                              <a:latin typeface="Cambria Math" panose="02040503050406030204" pitchFamily="18" charset="0"/>
                                            </a:rPr>
                                            <m:t>𝑌</m:t>
                                          </m:r>
                                        </m:e>
                                      </m:acc>
                                    </m:e>
                                    <m:sub>
                                      <m:r>
                                        <a:rPr lang="en-US" sz="1867" i="1">
                                          <a:solidFill>
                                            <a:srgbClr val="062E6D"/>
                                          </a:solidFill>
                                          <a:latin typeface="Cambria Math" panose="02040503050406030204" pitchFamily="18" charset="0"/>
                                        </a:rPr>
                                        <m:t>𝑖</m:t>
                                      </m:r>
                                    </m:sub>
                                  </m:sSub>
                                </m:e>
                              </m:d>
                            </m:e>
                            <m:sup>
                              <m:r>
                                <a:rPr lang="en-CA" sz="1867" i="1">
                                  <a:solidFill>
                                    <a:srgbClr val="062E6D"/>
                                  </a:solidFill>
                                  <a:latin typeface="Cambria Math" panose="02040503050406030204" pitchFamily="18" charset="0"/>
                                </a:rPr>
                                <m:t>2</m:t>
                              </m:r>
                            </m:sup>
                          </m:sSup>
                        </m:e>
                      </m:nary>
                    </m:oMath>
                  </m:oMathPara>
                </a14:m>
                <a:endParaRPr lang="en-US" sz="1867" dirty="0">
                  <a:solidFill>
                    <a:srgbClr val="000000"/>
                  </a:solidFill>
                  <a:latin typeface="Cambria" panose="02040503050406030204"/>
                </a:endParaRPr>
              </a:p>
            </p:txBody>
          </p:sp>
        </mc:Choice>
        <mc:Fallback xmlns="">
          <p:sp>
            <p:nvSpPr>
              <p:cNvPr id="42" name="TextBox 41">
                <a:extLst>
                  <a:ext uri="{FF2B5EF4-FFF2-40B4-BE49-F238E27FC236}">
                    <a16:creationId xmlns:a16="http://schemas.microsoft.com/office/drawing/2014/main" id="{B3F69676-57CC-33DE-3FF4-FEB6152BD810}"/>
                  </a:ext>
                </a:extLst>
              </p:cNvPr>
              <p:cNvSpPr txBox="1">
                <a:spLocks noRot="1" noChangeAspect="1" noMove="1" noResize="1" noEditPoints="1" noAdjustHandles="1" noChangeArrowheads="1" noChangeShapeType="1" noTextEdit="1"/>
              </p:cNvSpPr>
              <p:nvPr/>
            </p:nvSpPr>
            <p:spPr>
              <a:xfrm>
                <a:off x="3878959" y="2368362"/>
                <a:ext cx="5535519" cy="876394"/>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7472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210BA7-83D5-BA28-4169-3E936CE312BE}"/>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9A5E0EF4-240B-8B5B-8335-CAC6327B8523}"/>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5BEFE33B-7EE9-7BFB-A39F-0F81915A5525}"/>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Module Agenda</a:t>
            </a:r>
          </a:p>
        </p:txBody>
      </p:sp>
      <p:sp>
        <p:nvSpPr>
          <p:cNvPr id="8" name="Content Placeholder 2">
            <a:extLst>
              <a:ext uri="{FF2B5EF4-FFF2-40B4-BE49-F238E27FC236}">
                <a16:creationId xmlns:a16="http://schemas.microsoft.com/office/drawing/2014/main" id="{7D11B2EF-B147-91BD-0F78-2F139C8FF923}"/>
              </a:ext>
            </a:extLst>
          </p:cNvPr>
          <p:cNvSpPr>
            <a:spLocks noGrp="1"/>
          </p:cNvSpPr>
          <p:nvPr>
            <p:ph idx="1"/>
          </p:nvPr>
        </p:nvSpPr>
        <p:spPr>
          <a:xfrm>
            <a:off x="337331" y="1168129"/>
            <a:ext cx="11214759" cy="5106142"/>
          </a:xfrm>
        </p:spPr>
        <p:txBody>
          <a:bodyPr>
            <a:normAutofit/>
          </a:bodyPr>
          <a:lstStyle/>
          <a:p>
            <a:pPr>
              <a:buClr>
                <a:srgbClr val="00B0F0"/>
              </a:buClr>
            </a:pPr>
            <a:r>
              <a:rPr lang="en-US" sz="2000" dirty="0">
                <a:latin typeface="Montserrat" panose="00000500000000000000" pitchFamily="2" charset="0"/>
              </a:rPr>
              <a:t>Machine Learning 101</a:t>
            </a:r>
          </a:p>
          <a:p>
            <a:pPr>
              <a:buClr>
                <a:srgbClr val="00B0F0"/>
              </a:buClr>
            </a:pPr>
            <a:r>
              <a:rPr lang="en-US" sz="2000" dirty="0">
                <a:latin typeface="Montserrat" panose="00000500000000000000" pitchFamily="2" charset="0"/>
              </a:rPr>
              <a:t>Simple Linear Regression</a:t>
            </a:r>
          </a:p>
          <a:p>
            <a:pPr>
              <a:buClr>
                <a:srgbClr val="00B0F0"/>
              </a:buClr>
            </a:pPr>
            <a:r>
              <a:rPr lang="en-US" sz="2000" dirty="0">
                <a:latin typeface="Montserrat" panose="00000500000000000000" pitchFamily="2" charset="0"/>
              </a:rPr>
              <a:t>Multiple Linear Regression</a:t>
            </a:r>
          </a:p>
          <a:p>
            <a:pPr>
              <a:buClr>
                <a:srgbClr val="00B0F0"/>
              </a:buClr>
            </a:pPr>
            <a:r>
              <a:rPr lang="en-US" sz="2000" dirty="0">
                <a:latin typeface="Montserrat" panose="00000500000000000000" pitchFamily="2" charset="0"/>
              </a:rPr>
              <a:t>Least Squares</a:t>
            </a:r>
          </a:p>
          <a:p>
            <a:pPr>
              <a:buClr>
                <a:srgbClr val="00B0F0"/>
              </a:buClr>
            </a:pPr>
            <a:r>
              <a:rPr lang="en-US" sz="2000" dirty="0">
                <a:latin typeface="Montserrat" panose="00000500000000000000" pitchFamily="2" charset="0"/>
              </a:rPr>
              <a:t>Training vs. Testing vs. Validation Split</a:t>
            </a:r>
          </a:p>
          <a:p>
            <a:pPr>
              <a:buClr>
                <a:srgbClr val="00B0F0"/>
              </a:buClr>
            </a:pPr>
            <a:r>
              <a:rPr lang="en-US" sz="2000" dirty="0">
                <a:latin typeface="Montserrat" panose="00000500000000000000" pitchFamily="2" charset="0"/>
              </a:rPr>
              <a:t>Decision Trees and Random Forest Intuition</a:t>
            </a:r>
          </a:p>
          <a:p>
            <a:pPr>
              <a:buClr>
                <a:srgbClr val="00B0F0"/>
              </a:buClr>
            </a:pPr>
            <a:r>
              <a:rPr lang="en-US" sz="2000" b="1" dirty="0">
                <a:latin typeface="Montserrat" panose="00000500000000000000" pitchFamily="2" charset="0"/>
              </a:rPr>
              <a:t>Live Demo: </a:t>
            </a:r>
            <a:r>
              <a:rPr lang="en-US" sz="2000" dirty="0">
                <a:latin typeface="Montserrat" panose="00000500000000000000" pitchFamily="2" charset="0"/>
              </a:rPr>
              <a:t>Financial Prediction with </a:t>
            </a:r>
            <a:r>
              <a:rPr lang="en-US" sz="2000" dirty="0" err="1">
                <a:latin typeface="Montserrat" panose="00000500000000000000" pitchFamily="2" charset="0"/>
              </a:rPr>
              <a:t>GenAI</a:t>
            </a:r>
            <a:endParaRPr lang="en-US" sz="2000" dirty="0">
              <a:latin typeface="Montserrat" panose="00000500000000000000" pitchFamily="2" charset="0"/>
            </a:endParaRPr>
          </a:p>
          <a:p>
            <a:pPr>
              <a:buClr>
                <a:srgbClr val="00B0F0"/>
              </a:buClr>
            </a:pPr>
            <a:r>
              <a:rPr lang="en-US" sz="2000" dirty="0">
                <a:latin typeface="Montserrat" panose="00000500000000000000" pitchFamily="2" charset="0"/>
              </a:rPr>
              <a:t>Practice Opportunity</a:t>
            </a:r>
          </a:p>
        </p:txBody>
      </p:sp>
      <p:sp>
        <p:nvSpPr>
          <p:cNvPr id="9" name="TextBox 8">
            <a:extLst>
              <a:ext uri="{FF2B5EF4-FFF2-40B4-BE49-F238E27FC236}">
                <a16:creationId xmlns:a16="http://schemas.microsoft.com/office/drawing/2014/main" id="{8FF4BF6C-937D-3A93-9865-C5DE26F44C25}"/>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Tree>
    <p:extLst>
      <p:ext uri="{BB962C8B-B14F-4D97-AF65-F5344CB8AC3E}">
        <p14:creationId xmlns:p14="http://schemas.microsoft.com/office/powerpoint/2010/main" val="2093928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F3CD6-B0FF-E88C-9C15-D407E790D5B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161D763-629D-2333-7501-EE595296B411}"/>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0A358952-6AE9-AE78-0F98-244A3A2D3FC6}"/>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398FCD04-CF6C-AB1A-CD25-F8372D20C3BB}"/>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Simple Linear Regression: Reading Materials</a:t>
            </a:r>
          </a:p>
        </p:txBody>
      </p:sp>
      <p:sp>
        <p:nvSpPr>
          <p:cNvPr id="9" name="TextBox 8">
            <a:extLst>
              <a:ext uri="{FF2B5EF4-FFF2-40B4-BE49-F238E27FC236}">
                <a16:creationId xmlns:a16="http://schemas.microsoft.com/office/drawing/2014/main" id="{C8FA18ED-2A4F-3D5B-FD94-087A67734811}"/>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2" name="Content Placeholder 2">
            <a:extLst>
              <a:ext uri="{FF2B5EF4-FFF2-40B4-BE49-F238E27FC236}">
                <a16:creationId xmlns:a16="http://schemas.microsoft.com/office/drawing/2014/main" id="{1DD66A51-A6F8-447B-3104-0688890EA31B}"/>
              </a:ext>
            </a:extLst>
          </p:cNvPr>
          <p:cNvSpPr txBox="1">
            <a:spLocks/>
          </p:cNvSpPr>
          <p:nvPr/>
        </p:nvSpPr>
        <p:spPr>
          <a:xfrm>
            <a:off x="1100138" y="1157949"/>
            <a:ext cx="5105400" cy="3025168"/>
          </a:xfrm>
          <a:prstGeom prst="rect">
            <a:avLst/>
          </a:prstGeom>
        </p:spPr>
        <p:txBody>
          <a:bodyPr vert="horz" lIns="91440" tIns="45720" rIns="91440" bIns="45720" rtlCol="0">
            <a:normAutofit/>
          </a:bodyPr>
          <a:lstStyle>
            <a:lvl1pPr marL="228600" indent="-228600">
              <a:lnSpc>
                <a:spcPct val="90000"/>
              </a:lnSpc>
              <a:spcBef>
                <a:spcPts val="1000"/>
              </a:spcBef>
              <a:buClr>
                <a:srgbClr val="00B0F0"/>
              </a:buClr>
              <a:buFont typeface="Arial" panose="020B0604020202020204" pitchFamily="34" charset="0"/>
              <a:buChar char="•"/>
              <a:defRPr>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CA" dirty="0"/>
              <a:t>Additional Resources, Page #123: </a:t>
            </a:r>
            <a:r>
              <a:rPr lang="en-CA" dirty="0">
                <a:hlinkClick r:id="rId4"/>
              </a:rPr>
              <a:t>http://www.cs.huji.ac.il/~shais/UnderstandingMachineLearning/understanding-machine-learning-theory-algorithms.pdf</a:t>
            </a:r>
            <a:endParaRPr lang="en-CA" dirty="0"/>
          </a:p>
          <a:p>
            <a:endParaRPr lang="en-CA" dirty="0"/>
          </a:p>
          <a:p>
            <a:endParaRPr lang="en-CA" dirty="0"/>
          </a:p>
          <a:p>
            <a:endParaRPr lang="en-CA" dirty="0"/>
          </a:p>
        </p:txBody>
      </p:sp>
      <p:pic>
        <p:nvPicPr>
          <p:cNvPr id="3" name="Picture 2">
            <a:extLst>
              <a:ext uri="{FF2B5EF4-FFF2-40B4-BE49-F238E27FC236}">
                <a16:creationId xmlns:a16="http://schemas.microsoft.com/office/drawing/2014/main" id="{99668C13-99DC-5DA9-DD83-978D2992A272}"/>
              </a:ext>
            </a:extLst>
          </p:cNvPr>
          <p:cNvPicPr>
            <a:picLocks noChangeAspect="1"/>
          </p:cNvPicPr>
          <p:nvPr/>
        </p:nvPicPr>
        <p:blipFill>
          <a:blip r:embed="rId5"/>
          <a:stretch>
            <a:fillRect/>
          </a:stretch>
        </p:blipFill>
        <p:spPr>
          <a:xfrm>
            <a:off x="1843658" y="2540876"/>
            <a:ext cx="2320422" cy="3284483"/>
          </a:xfrm>
          <a:prstGeom prst="rect">
            <a:avLst/>
          </a:prstGeom>
        </p:spPr>
      </p:pic>
      <p:sp>
        <p:nvSpPr>
          <p:cNvPr id="4" name="Content Placeholder 2">
            <a:extLst>
              <a:ext uri="{FF2B5EF4-FFF2-40B4-BE49-F238E27FC236}">
                <a16:creationId xmlns:a16="http://schemas.microsoft.com/office/drawing/2014/main" id="{665C88F2-4B03-C34A-3BD4-729A85BFECD3}"/>
              </a:ext>
            </a:extLst>
          </p:cNvPr>
          <p:cNvSpPr txBox="1">
            <a:spLocks/>
          </p:cNvSpPr>
          <p:nvPr/>
        </p:nvSpPr>
        <p:spPr>
          <a:xfrm>
            <a:off x="6205538" y="1157949"/>
            <a:ext cx="4362148" cy="3025168"/>
          </a:xfrm>
          <a:prstGeom prst="rect">
            <a:avLst/>
          </a:prstGeom>
        </p:spPr>
        <p:txBody>
          <a:bodyPr vert="horz" lIns="91440" tIns="45720" rIns="91440" bIns="45720" rtlCol="0">
            <a:normAutofit/>
          </a:bodyPr>
          <a:lstStyle>
            <a:defPPr>
              <a:defRPr lang="en-US"/>
            </a:defPPr>
            <a:lvl1pPr marL="228600" indent="-228600">
              <a:lnSpc>
                <a:spcPct val="90000"/>
              </a:lnSpc>
              <a:spcBef>
                <a:spcPts val="1000"/>
              </a:spcBef>
              <a:buClr>
                <a:srgbClr val="00B0F0"/>
              </a:buClr>
              <a:buFont typeface="Arial" panose="020B0604020202020204" pitchFamily="34" charset="0"/>
              <a:buChar char="•"/>
              <a:defRPr>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CA" dirty="0"/>
              <a:t>Additional Resources, Page #61: </a:t>
            </a:r>
            <a:r>
              <a:rPr lang="en-CA" dirty="0">
                <a:hlinkClick r:id="rId6"/>
              </a:rPr>
              <a:t>http://www-bcf.usc.edu/~gareth/ISL/ISLR%20Seventh%20Printing.pdf</a:t>
            </a:r>
            <a:endParaRPr lang="en-CA" dirty="0"/>
          </a:p>
          <a:p>
            <a:endParaRPr lang="en-CA" dirty="0"/>
          </a:p>
          <a:p>
            <a:pPr marL="0" indent="0">
              <a:buNone/>
            </a:pPr>
            <a:endParaRPr lang="en-CA" dirty="0"/>
          </a:p>
          <a:p>
            <a:endParaRPr lang="en-CA" dirty="0"/>
          </a:p>
        </p:txBody>
      </p:sp>
      <p:pic>
        <p:nvPicPr>
          <p:cNvPr id="10" name="Picture 9">
            <a:extLst>
              <a:ext uri="{FF2B5EF4-FFF2-40B4-BE49-F238E27FC236}">
                <a16:creationId xmlns:a16="http://schemas.microsoft.com/office/drawing/2014/main" id="{C6782F0B-D3C3-F49F-A515-565EAF3ECC85}"/>
              </a:ext>
            </a:extLst>
          </p:cNvPr>
          <p:cNvPicPr>
            <a:picLocks noChangeAspect="1"/>
          </p:cNvPicPr>
          <p:nvPr/>
        </p:nvPicPr>
        <p:blipFill>
          <a:blip r:embed="rId7"/>
          <a:stretch>
            <a:fillRect/>
          </a:stretch>
        </p:blipFill>
        <p:spPr>
          <a:xfrm>
            <a:off x="7650802" y="2538082"/>
            <a:ext cx="2217099" cy="3287276"/>
          </a:xfrm>
          <a:prstGeom prst="rect">
            <a:avLst/>
          </a:prstGeom>
        </p:spPr>
      </p:pic>
    </p:spTree>
    <p:extLst>
      <p:ext uri="{BB962C8B-B14F-4D97-AF65-F5344CB8AC3E}">
        <p14:creationId xmlns:p14="http://schemas.microsoft.com/office/powerpoint/2010/main" val="2639572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DCF70-E5E4-0929-E3FF-C4DB9B6DA79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4E35791-0BEA-803E-C09F-B39C974E269C}"/>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8B7C7EA-03E7-1C01-A7EC-0B1AA23746FC}"/>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4422B271-8E90-EBAE-3CD0-E50B59A1420D}"/>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7C31FE5C-8F8B-93E2-286D-0D3FE60EC193}"/>
              </a:ext>
            </a:extLst>
          </p:cNvPr>
          <p:cNvSpPr txBox="1"/>
          <p:nvPr/>
        </p:nvSpPr>
        <p:spPr>
          <a:xfrm>
            <a:off x="550506" y="536130"/>
            <a:ext cx="4844454" cy="1323439"/>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dirty="0"/>
              <a:t>PRACTICE OPPORTUNITY</a:t>
            </a:r>
          </a:p>
        </p:txBody>
      </p:sp>
    </p:spTree>
    <p:extLst>
      <p:ext uri="{BB962C8B-B14F-4D97-AF65-F5344CB8AC3E}">
        <p14:creationId xmlns:p14="http://schemas.microsoft.com/office/powerpoint/2010/main" val="4217252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D2112-3359-87E7-74BC-247742B1C9F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FC78146-755C-5812-1ED8-17BB3A7B67B2}"/>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BC90C452-F802-887F-BF69-6B1A6C09B50C}"/>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DC850B4A-EF26-0740-6D18-962EED1A277F}"/>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Practice Opportunity</a:t>
            </a:r>
          </a:p>
        </p:txBody>
      </p:sp>
      <p:sp>
        <p:nvSpPr>
          <p:cNvPr id="9" name="TextBox 8">
            <a:extLst>
              <a:ext uri="{FF2B5EF4-FFF2-40B4-BE49-F238E27FC236}">
                <a16:creationId xmlns:a16="http://schemas.microsoft.com/office/drawing/2014/main" id="{C073E37D-A336-7E85-15C1-C0DF3BF9D88F}"/>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4" name="Content Placeholder 2">
            <a:extLst>
              <a:ext uri="{FF2B5EF4-FFF2-40B4-BE49-F238E27FC236}">
                <a16:creationId xmlns:a16="http://schemas.microsoft.com/office/drawing/2014/main" id="{FD6D100A-900F-6CBF-85BF-1EBB56736251}"/>
              </a:ext>
            </a:extLst>
          </p:cNvPr>
          <p:cNvSpPr txBox="1">
            <a:spLocks/>
          </p:cNvSpPr>
          <p:nvPr/>
        </p:nvSpPr>
        <p:spPr>
          <a:xfrm>
            <a:off x="154722" y="953209"/>
            <a:ext cx="11788004" cy="4525963"/>
          </a:xfrm>
          <a:prstGeom prst="rect">
            <a:avLst/>
          </a:prstGeom>
        </p:spPr>
        <p:txBody>
          <a:bodyPr vert="horz" lIns="91440" tIns="45720" rIns="91440" bIns="45720" rtlCol="0">
            <a:normAutofit/>
          </a:bodyPr>
          <a:lstStyle>
            <a:defPPr>
              <a:defRPr lang="en-US"/>
            </a:defPPr>
            <a:lvl1pPr marL="228600" indent="-228600">
              <a:lnSpc>
                <a:spcPct val="90000"/>
              </a:lnSpc>
              <a:spcBef>
                <a:spcPts val="1000"/>
              </a:spcBef>
              <a:buClr>
                <a:srgbClr val="00B0F0"/>
              </a:buClr>
              <a:buFont typeface="Arial" panose="020B0604020202020204" pitchFamily="34" charset="0"/>
              <a:buChar char="•"/>
              <a:defRPr>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CA" dirty="0"/>
              <a:t>Can you draw these equations?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0F75141-70AF-FAB3-E92B-337216D35993}"/>
                  </a:ext>
                </a:extLst>
              </p:cNvPr>
              <p:cNvSpPr txBox="1"/>
              <p:nvPr/>
            </p:nvSpPr>
            <p:spPr>
              <a:xfrm>
                <a:off x="5654400" y="1362241"/>
                <a:ext cx="2508957" cy="430887"/>
              </a:xfrm>
              <a:prstGeom prst="rect">
                <a:avLst/>
              </a:prstGeom>
              <a:noFill/>
            </p:spPr>
            <p:txBody>
              <a:bodyPr wrap="none" lIns="0" tIns="0" rIns="0" bIns="0" rtlCol="0">
                <a:spAutoFit/>
              </a:bodyPr>
              <a:lstStyle/>
              <a:p>
                <a:pPr defTabSz="914446"/>
                <a14:m>
                  <m:oMathPara xmlns:m="http://schemas.openxmlformats.org/officeDocument/2006/math">
                    <m:oMathParaPr>
                      <m:jc m:val="centerGroup"/>
                    </m:oMathParaPr>
                    <m:oMath xmlns:m="http://schemas.openxmlformats.org/officeDocument/2006/math">
                      <m:r>
                        <a:rPr lang="en-CA" sz="2800" i="1">
                          <a:solidFill>
                            <a:srgbClr val="000000"/>
                          </a:solidFill>
                          <a:latin typeface="Cambria Math" panose="02040503050406030204" pitchFamily="18" charset="0"/>
                        </a:rPr>
                        <m:t>𝑦</m:t>
                      </m:r>
                      <m:r>
                        <a:rPr lang="en-CA" sz="2800" i="1">
                          <a:solidFill>
                            <a:srgbClr val="000000"/>
                          </a:solidFill>
                          <a:latin typeface="Cambria Math" panose="02040503050406030204" pitchFamily="18" charset="0"/>
                        </a:rPr>
                        <m:t>=15−10∗</m:t>
                      </m:r>
                      <m:r>
                        <a:rPr lang="en-CA" sz="2800" i="1">
                          <a:solidFill>
                            <a:srgbClr val="000000"/>
                          </a:solidFill>
                          <a:latin typeface="Cambria Math" panose="02040503050406030204" pitchFamily="18" charset="0"/>
                        </a:rPr>
                        <m:t>𝑥</m:t>
                      </m:r>
                    </m:oMath>
                  </m:oMathPara>
                </a14:m>
                <a:endParaRPr lang="en-CA" sz="2800" dirty="0">
                  <a:solidFill>
                    <a:srgbClr val="000000"/>
                  </a:solidFill>
                  <a:latin typeface="Cambria" panose="02040503050406030204"/>
                </a:endParaRPr>
              </a:p>
            </p:txBody>
          </p:sp>
        </mc:Choice>
        <mc:Fallback xmlns="">
          <p:sp>
            <p:nvSpPr>
              <p:cNvPr id="10" name="TextBox 9">
                <a:extLst>
                  <a:ext uri="{FF2B5EF4-FFF2-40B4-BE49-F238E27FC236}">
                    <a16:creationId xmlns:a16="http://schemas.microsoft.com/office/drawing/2014/main" id="{A0F75141-70AF-FAB3-E92B-337216D35993}"/>
                  </a:ext>
                </a:extLst>
              </p:cNvPr>
              <p:cNvSpPr txBox="1">
                <a:spLocks noRot="1" noChangeAspect="1" noMove="1" noResize="1" noEditPoints="1" noAdjustHandles="1" noChangeArrowheads="1" noChangeShapeType="1" noTextEdit="1"/>
              </p:cNvSpPr>
              <p:nvPr/>
            </p:nvSpPr>
            <p:spPr>
              <a:xfrm>
                <a:off x="5654400" y="1362241"/>
                <a:ext cx="2508957"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D4A3901-B82F-F584-73DF-7F4A8C41B352}"/>
                  </a:ext>
                </a:extLst>
              </p:cNvPr>
              <p:cNvSpPr txBox="1"/>
              <p:nvPr/>
            </p:nvSpPr>
            <p:spPr>
              <a:xfrm>
                <a:off x="3760586" y="1363061"/>
                <a:ext cx="1485407" cy="430887"/>
              </a:xfrm>
              <a:prstGeom prst="rect">
                <a:avLst/>
              </a:prstGeom>
              <a:noFill/>
            </p:spPr>
            <p:txBody>
              <a:bodyPr wrap="none" lIns="0" tIns="0" rIns="0" bIns="0" rtlCol="0">
                <a:spAutoFit/>
              </a:bodyPr>
              <a:lstStyle/>
              <a:p>
                <a:pPr defTabSz="914446"/>
                <a14:m>
                  <m:oMathPara xmlns:m="http://schemas.openxmlformats.org/officeDocument/2006/math">
                    <m:oMathParaPr>
                      <m:jc m:val="centerGroup"/>
                    </m:oMathParaPr>
                    <m:oMath xmlns:m="http://schemas.openxmlformats.org/officeDocument/2006/math">
                      <m:r>
                        <a:rPr lang="en-CA" sz="2800" i="1">
                          <a:solidFill>
                            <a:srgbClr val="000000"/>
                          </a:solidFill>
                          <a:latin typeface="Cambria Math" panose="02040503050406030204" pitchFamily="18" charset="0"/>
                        </a:rPr>
                        <m:t>𝑦</m:t>
                      </m:r>
                      <m:r>
                        <a:rPr lang="en-CA" sz="2800" i="1">
                          <a:solidFill>
                            <a:srgbClr val="000000"/>
                          </a:solidFill>
                          <a:latin typeface="Cambria Math" panose="02040503050406030204" pitchFamily="18" charset="0"/>
                        </a:rPr>
                        <m:t>=3∗</m:t>
                      </m:r>
                      <m:r>
                        <a:rPr lang="en-CA" sz="2800" i="1">
                          <a:solidFill>
                            <a:srgbClr val="000000"/>
                          </a:solidFill>
                          <a:latin typeface="Cambria Math" panose="02040503050406030204" pitchFamily="18" charset="0"/>
                        </a:rPr>
                        <m:t>𝑥</m:t>
                      </m:r>
                    </m:oMath>
                  </m:oMathPara>
                </a14:m>
                <a:endParaRPr lang="en-CA" sz="2800" dirty="0">
                  <a:solidFill>
                    <a:srgbClr val="000000"/>
                  </a:solidFill>
                  <a:latin typeface="Cambria" panose="02040503050406030204"/>
                </a:endParaRPr>
              </a:p>
            </p:txBody>
          </p:sp>
        </mc:Choice>
        <mc:Fallback xmlns="">
          <p:sp>
            <p:nvSpPr>
              <p:cNvPr id="25" name="TextBox 24">
                <a:extLst>
                  <a:ext uri="{FF2B5EF4-FFF2-40B4-BE49-F238E27FC236}">
                    <a16:creationId xmlns:a16="http://schemas.microsoft.com/office/drawing/2014/main" id="{9D4A3901-B82F-F584-73DF-7F4A8C41B352}"/>
                  </a:ext>
                </a:extLst>
              </p:cNvPr>
              <p:cNvSpPr txBox="1">
                <a:spLocks noRot="1" noChangeAspect="1" noMove="1" noResize="1" noEditPoints="1" noAdjustHandles="1" noChangeArrowheads="1" noChangeShapeType="1" noTextEdit="1"/>
              </p:cNvSpPr>
              <p:nvPr/>
            </p:nvSpPr>
            <p:spPr>
              <a:xfrm>
                <a:off x="3760586" y="1363061"/>
                <a:ext cx="1485407" cy="430887"/>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6398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59868-3107-B044-CC1F-CBFA8D6DF82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652FC81-A09F-F5D6-4649-B39799AB7B97}"/>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0BF425F1-2CA8-5FA2-7324-2542B035DBE7}"/>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B0445179-379E-8D9D-6BAA-50DEB19E57BA}"/>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Practice Opportunity Solution</a:t>
            </a:r>
          </a:p>
        </p:txBody>
      </p:sp>
      <p:sp>
        <p:nvSpPr>
          <p:cNvPr id="9" name="TextBox 8">
            <a:extLst>
              <a:ext uri="{FF2B5EF4-FFF2-40B4-BE49-F238E27FC236}">
                <a16:creationId xmlns:a16="http://schemas.microsoft.com/office/drawing/2014/main" id="{1E584D0F-F40D-3B3C-29F5-E8C9B3B438C1}"/>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4" name="Content Placeholder 2">
            <a:extLst>
              <a:ext uri="{FF2B5EF4-FFF2-40B4-BE49-F238E27FC236}">
                <a16:creationId xmlns:a16="http://schemas.microsoft.com/office/drawing/2014/main" id="{650E6E90-23D5-619A-E8EE-95C8ADF1D8C3}"/>
              </a:ext>
            </a:extLst>
          </p:cNvPr>
          <p:cNvSpPr txBox="1">
            <a:spLocks/>
          </p:cNvSpPr>
          <p:nvPr/>
        </p:nvSpPr>
        <p:spPr>
          <a:xfrm>
            <a:off x="154722" y="953209"/>
            <a:ext cx="11788004" cy="4525963"/>
          </a:xfrm>
          <a:prstGeom prst="rect">
            <a:avLst/>
          </a:prstGeom>
        </p:spPr>
        <p:txBody>
          <a:bodyPr vert="horz" lIns="91440" tIns="45720" rIns="91440" bIns="45720" rtlCol="0">
            <a:normAutofit/>
          </a:bodyPr>
          <a:lstStyle>
            <a:defPPr>
              <a:defRPr lang="en-US"/>
            </a:defPPr>
            <a:lvl1pPr marL="228600" indent="-228600">
              <a:lnSpc>
                <a:spcPct val="90000"/>
              </a:lnSpc>
              <a:spcBef>
                <a:spcPts val="1000"/>
              </a:spcBef>
              <a:buClr>
                <a:srgbClr val="00B0F0"/>
              </a:buClr>
              <a:buFont typeface="Arial" panose="020B0604020202020204" pitchFamily="34" charset="0"/>
              <a:buChar char="•"/>
              <a:defRPr>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CA" dirty="0"/>
              <a:t>Can you draw these equations?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3AA7BD-4D26-9B5B-4231-D2408BAAFF22}"/>
                  </a:ext>
                </a:extLst>
              </p:cNvPr>
              <p:cNvSpPr txBox="1"/>
              <p:nvPr/>
            </p:nvSpPr>
            <p:spPr>
              <a:xfrm>
                <a:off x="5654400" y="1362241"/>
                <a:ext cx="2508957" cy="430887"/>
              </a:xfrm>
              <a:prstGeom prst="rect">
                <a:avLst/>
              </a:prstGeom>
              <a:noFill/>
            </p:spPr>
            <p:txBody>
              <a:bodyPr wrap="none" lIns="0" tIns="0" rIns="0" bIns="0" rtlCol="0">
                <a:spAutoFit/>
              </a:bodyPr>
              <a:lstStyle/>
              <a:p>
                <a:pPr defTabSz="914446"/>
                <a14:m>
                  <m:oMathPara xmlns:m="http://schemas.openxmlformats.org/officeDocument/2006/math">
                    <m:oMathParaPr>
                      <m:jc m:val="centerGroup"/>
                    </m:oMathParaPr>
                    <m:oMath xmlns:m="http://schemas.openxmlformats.org/officeDocument/2006/math">
                      <m:r>
                        <a:rPr lang="en-CA" sz="2800" i="1">
                          <a:solidFill>
                            <a:srgbClr val="000000"/>
                          </a:solidFill>
                          <a:latin typeface="Cambria Math" panose="02040503050406030204" pitchFamily="18" charset="0"/>
                        </a:rPr>
                        <m:t>𝑦</m:t>
                      </m:r>
                      <m:r>
                        <a:rPr lang="en-CA" sz="2800" i="1">
                          <a:solidFill>
                            <a:srgbClr val="000000"/>
                          </a:solidFill>
                          <a:latin typeface="Cambria Math" panose="02040503050406030204" pitchFamily="18" charset="0"/>
                        </a:rPr>
                        <m:t>=15−10∗</m:t>
                      </m:r>
                      <m:r>
                        <a:rPr lang="en-CA" sz="2800" i="1">
                          <a:solidFill>
                            <a:srgbClr val="000000"/>
                          </a:solidFill>
                          <a:latin typeface="Cambria Math" panose="02040503050406030204" pitchFamily="18" charset="0"/>
                        </a:rPr>
                        <m:t>𝑥</m:t>
                      </m:r>
                    </m:oMath>
                  </m:oMathPara>
                </a14:m>
                <a:endParaRPr lang="en-CA" sz="2800" dirty="0">
                  <a:solidFill>
                    <a:srgbClr val="000000"/>
                  </a:solidFill>
                  <a:latin typeface="Cambria" panose="02040503050406030204"/>
                </a:endParaRPr>
              </a:p>
            </p:txBody>
          </p:sp>
        </mc:Choice>
        <mc:Fallback xmlns="">
          <p:sp>
            <p:nvSpPr>
              <p:cNvPr id="10" name="TextBox 9">
                <a:extLst>
                  <a:ext uri="{FF2B5EF4-FFF2-40B4-BE49-F238E27FC236}">
                    <a16:creationId xmlns:a16="http://schemas.microsoft.com/office/drawing/2014/main" id="{A0F75141-70AF-FAB3-E92B-337216D35993}"/>
                  </a:ext>
                </a:extLst>
              </p:cNvPr>
              <p:cNvSpPr txBox="1">
                <a:spLocks noRot="1" noChangeAspect="1" noMove="1" noResize="1" noEditPoints="1" noAdjustHandles="1" noChangeArrowheads="1" noChangeShapeType="1" noTextEdit="1"/>
              </p:cNvSpPr>
              <p:nvPr/>
            </p:nvSpPr>
            <p:spPr>
              <a:xfrm>
                <a:off x="5654400" y="1362241"/>
                <a:ext cx="2508957" cy="430887"/>
              </a:xfrm>
              <a:prstGeom prst="rect">
                <a:avLst/>
              </a:prstGeom>
              <a:blipFill>
                <a:blip r:embed="rId4"/>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55C2674-EE1E-D528-323F-98C2B59817C2}"/>
              </a:ext>
            </a:extLst>
          </p:cNvPr>
          <p:cNvCxnSpPr/>
          <p:nvPr/>
        </p:nvCxnSpPr>
        <p:spPr>
          <a:xfrm flipV="1">
            <a:off x="1275784" y="5352240"/>
            <a:ext cx="3907020" cy="25073"/>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0BF6E64-59EB-1EFC-6C9C-E359D14FA104}"/>
              </a:ext>
            </a:extLst>
          </p:cNvPr>
          <p:cNvCxnSpPr/>
          <p:nvPr/>
        </p:nvCxnSpPr>
        <p:spPr>
          <a:xfrm flipH="1" flipV="1">
            <a:off x="1303284" y="1905000"/>
            <a:ext cx="3159" cy="3495340"/>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E336539-CD3B-D0BA-DD1B-36B93884DFC2}"/>
              </a:ext>
            </a:extLst>
          </p:cNvPr>
          <p:cNvSpPr/>
          <p:nvPr/>
        </p:nvSpPr>
        <p:spPr>
          <a:xfrm>
            <a:off x="1851459" y="4476172"/>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4" name="Oval 13">
            <a:extLst>
              <a:ext uri="{FF2B5EF4-FFF2-40B4-BE49-F238E27FC236}">
                <a16:creationId xmlns:a16="http://schemas.microsoft.com/office/drawing/2014/main" id="{7C1470A5-A20D-8936-14B3-C0CCDA9D7816}"/>
              </a:ext>
            </a:extLst>
          </p:cNvPr>
          <p:cNvSpPr/>
          <p:nvPr/>
        </p:nvSpPr>
        <p:spPr>
          <a:xfrm>
            <a:off x="2461881" y="3860298"/>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5" name="Oval 14">
            <a:extLst>
              <a:ext uri="{FF2B5EF4-FFF2-40B4-BE49-F238E27FC236}">
                <a16:creationId xmlns:a16="http://schemas.microsoft.com/office/drawing/2014/main" id="{B452D7D2-B068-D38C-53F2-781977E5A4F5}"/>
              </a:ext>
            </a:extLst>
          </p:cNvPr>
          <p:cNvSpPr/>
          <p:nvPr/>
        </p:nvSpPr>
        <p:spPr>
          <a:xfrm>
            <a:off x="2005345" y="4936154"/>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6" name="Oval 15">
            <a:extLst>
              <a:ext uri="{FF2B5EF4-FFF2-40B4-BE49-F238E27FC236}">
                <a16:creationId xmlns:a16="http://schemas.microsoft.com/office/drawing/2014/main" id="{A917DB11-240E-B655-3522-6000D3E937AC}"/>
              </a:ext>
            </a:extLst>
          </p:cNvPr>
          <p:cNvSpPr/>
          <p:nvPr/>
        </p:nvSpPr>
        <p:spPr>
          <a:xfrm>
            <a:off x="3152857" y="3314840"/>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7" name="Oval 16">
            <a:extLst>
              <a:ext uri="{FF2B5EF4-FFF2-40B4-BE49-F238E27FC236}">
                <a16:creationId xmlns:a16="http://schemas.microsoft.com/office/drawing/2014/main" id="{9F31E690-FFBD-119A-AF66-A0F4134B0CFB}"/>
              </a:ext>
            </a:extLst>
          </p:cNvPr>
          <p:cNvSpPr/>
          <p:nvPr/>
        </p:nvSpPr>
        <p:spPr>
          <a:xfrm>
            <a:off x="4492684" y="2477126"/>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8" name="Oval 17">
            <a:extLst>
              <a:ext uri="{FF2B5EF4-FFF2-40B4-BE49-F238E27FC236}">
                <a16:creationId xmlns:a16="http://schemas.microsoft.com/office/drawing/2014/main" id="{76CA58E5-AE52-589C-D1B8-F320247AEA22}"/>
              </a:ext>
            </a:extLst>
          </p:cNvPr>
          <p:cNvSpPr/>
          <p:nvPr/>
        </p:nvSpPr>
        <p:spPr>
          <a:xfrm>
            <a:off x="3892438" y="2986302"/>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9" name="Oval 18">
            <a:extLst>
              <a:ext uri="{FF2B5EF4-FFF2-40B4-BE49-F238E27FC236}">
                <a16:creationId xmlns:a16="http://schemas.microsoft.com/office/drawing/2014/main" id="{0951D437-CA5A-8042-AC05-A646A3AC4DA9}"/>
              </a:ext>
            </a:extLst>
          </p:cNvPr>
          <p:cNvSpPr/>
          <p:nvPr/>
        </p:nvSpPr>
        <p:spPr>
          <a:xfrm>
            <a:off x="4034537" y="3492506"/>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20" name="Oval 19">
            <a:extLst>
              <a:ext uri="{FF2B5EF4-FFF2-40B4-BE49-F238E27FC236}">
                <a16:creationId xmlns:a16="http://schemas.microsoft.com/office/drawing/2014/main" id="{760A779E-A2FD-F39F-A8BE-F58E127003FB}"/>
              </a:ext>
            </a:extLst>
          </p:cNvPr>
          <p:cNvSpPr/>
          <p:nvPr/>
        </p:nvSpPr>
        <p:spPr>
          <a:xfrm>
            <a:off x="2906165" y="4281460"/>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21" name="Oval 20">
            <a:extLst>
              <a:ext uri="{FF2B5EF4-FFF2-40B4-BE49-F238E27FC236}">
                <a16:creationId xmlns:a16="http://schemas.microsoft.com/office/drawing/2014/main" id="{2AD8667F-5E1B-1D59-DF11-9388B623F27A}"/>
              </a:ext>
            </a:extLst>
          </p:cNvPr>
          <p:cNvSpPr/>
          <p:nvPr/>
        </p:nvSpPr>
        <p:spPr>
          <a:xfrm>
            <a:off x="4632016" y="2992784"/>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46F5D3D-E8C0-E584-C65A-FEDDFF40CFD9}"/>
                  </a:ext>
                </a:extLst>
              </p:cNvPr>
              <p:cNvSpPr txBox="1"/>
              <p:nvPr/>
            </p:nvSpPr>
            <p:spPr>
              <a:xfrm>
                <a:off x="2857366" y="5352240"/>
                <a:ext cx="429926" cy="461665"/>
              </a:xfrm>
              <a:prstGeom prst="rect">
                <a:avLst/>
              </a:prstGeom>
              <a:noFill/>
            </p:spPr>
            <p:txBody>
              <a:bodyPr wrap="none" rtlCol="0">
                <a:spAutoFit/>
              </a:bodyPr>
              <a:lstStyle/>
              <a:p>
                <a:pPr defTabSz="914446"/>
                <a14:m>
                  <m:oMathPara xmlns:m="http://schemas.openxmlformats.org/officeDocument/2006/math">
                    <m:oMathParaPr>
                      <m:jc m:val="centerGroup"/>
                    </m:oMathParaPr>
                    <m:oMath xmlns:m="http://schemas.openxmlformats.org/officeDocument/2006/math">
                      <m:r>
                        <a:rPr lang="en-CA" sz="2400" b="1" i="1" dirty="0">
                          <a:solidFill>
                            <a:srgbClr val="000000"/>
                          </a:solidFill>
                          <a:latin typeface="Cambria Math" panose="02040503050406030204" pitchFamily="18" charset="0"/>
                        </a:rPr>
                        <m:t>𝒙</m:t>
                      </m:r>
                    </m:oMath>
                  </m:oMathPara>
                </a14:m>
                <a:endParaRPr lang="en-CA" sz="2400" b="1" dirty="0">
                  <a:solidFill>
                    <a:srgbClr val="000000"/>
                  </a:solidFill>
                  <a:latin typeface="Cambria" panose="02040503050406030204"/>
                </a:endParaRPr>
              </a:p>
            </p:txBody>
          </p:sp>
        </mc:Choice>
        <mc:Fallback xmlns="">
          <p:sp>
            <p:nvSpPr>
              <p:cNvPr id="22" name="TextBox 21">
                <a:extLst>
                  <a:ext uri="{FF2B5EF4-FFF2-40B4-BE49-F238E27FC236}">
                    <a16:creationId xmlns:a16="http://schemas.microsoft.com/office/drawing/2014/main" id="{9794ED41-F926-1938-EB32-E7F08318BA36}"/>
                  </a:ext>
                </a:extLst>
              </p:cNvPr>
              <p:cNvSpPr txBox="1">
                <a:spLocks noRot="1" noChangeAspect="1" noMove="1" noResize="1" noEditPoints="1" noAdjustHandles="1" noChangeArrowheads="1" noChangeShapeType="1" noTextEdit="1"/>
              </p:cNvSpPr>
              <p:nvPr/>
            </p:nvSpPr>
            <p:spPr>
              <a:xfrm>
                <a:off x="2857366" y="5352240"/>
                <a:ext cx="429926"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1EBB971-3A6E-2D83-0672-85776EFB6C65}"/>
                  </a:ext>
                </a:extLst>
              </p:cNvPr>
              <p:cNvSpPr txBox="1"/>
              <p:nvPr/>
            </p:nvSpPr>
            <p:spPr>
              <a:xfrm rot="16200000">
                <a:off x="729324" y="3503092"/>
                <a:ext cx="436338" cy="461665"/>
              </a:xfrm>
              <a:prstGeom prst="rect">
                <a:avLst/>
              </a:prstGeom>
              <a:noFill/>
            </p:spPr>
            <p:txBody>
              <a:bodyPr wrap="none" rtlCol="0">
                <a:spAutoFit/>
              </a:bodyPr>
              <a:lstStyle/>
              <a:p>
                <a:pPr defTabSz="914446"/>
                <a14:m>
                  <m:oMathPara xmlns:m="http://schemas.openxmlformats.org/officeDocument/2006/math">
                    <m:oMathParaPr>
                      <m:jc m:val="centerGroup"/>
                    </m:oMathParaPr>
                    <m:oMath xmlns:m="http://schemas.openxmlformats.org/officeDocument/2006/math">
                      <m:r>
                        <a:rPr lang="en-CA" sz="2400" b="1" i="1" dirty="0">
                          <a:solidFill>
                            <a:srgbClr val="000000"/>
                          </a:solidFill>
                          <a:latin typeface="Cambria Math" panose="02040503050406030204" pitchFamily="18" charset="0"/>
                        </a:rPr>
                        <m:t>𝒚</m:t>
                      </m:r>
                    </m:oMath>
                  </m:oMathPara>
                </a14:m>
                <a:endParaRPr lang="en-CA" sz="2400" b="1" dirty="0">
                  <a:solidFill>
                    <a:srgbClr val="000000"/>
                  </a:solidFill>
                  <a:latin typeface="Cambria" panose="02040503050406030204"/>
                </a:endParaRPr>
              </a:p>
            </p:txBody>
          </p:sp>
        </mc:Choice>
        <mc:Fallback xmlns="">
          <p:sp>
            <p:nvSpPr>
              <p:cNvPr id="23" name="TextBox 22">
                <a:extLst>
                  <a:ext uri="{FF2B5EF4-FFF2-40B4-BE49-F238E27FC236}">
                    <a16:creationId xmlns:a16="http://schemas.microsoft.com/office/drawing/2014/main" id="{75619421-9163-A187-802A-6BD894015057}"/>
                  </a:ext>
                </a:extLst>
              </p:cNvPr>
              <p:cNvSpPr txBox="1">
                <a:spLocks noRot="1" noChangeAspect="1" noMove="1" noResize="1" noEditPoints="1" noAdjustHandles="1" noChangeArrowheads="1" noChangeShapeType="1" noTextEdit="1"/>
              </p:cNvSpPr>
              <p:nvPr/>
            </p:nvSpPr>
            <p:spPr>
              <a:xfrm rot="16200000">
                <a:off x="729324" y="3503092"/>
                <a:ext cx="436338" cy="461665"/>
              </a:xfrm>
              <a:prstGeom prst="rect">
                <a:avLst/>
              </a:prstGeom>
              <a:blipFill>
                <a:blip r:embed="rId6"/>
                <a:stretch>
                  <a:fillRect r="-14667"/>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08F2A399-AF82-6D09-B535-6328D70D1A80}"/>
              </a:ext>
            </a:extLst>
          </p:cNvPr>
          <p:cNvCxnSpPr>
            <a:stCxn id="21" idx="0"/>
          </p:cNvCxnSpPr>
          <p:nvPr/>
        </p:nvCxnSpPr>
        <p:spPr>
          <a:xfrm flipH="1">
            <a:off x="1310107" y="2992785"/>
            <a:ext cx="3464008" cy="2366491"/>
          </a:xfrm>
          <a:prstGeom prst="line">
            <a:avLst/>
          </a:prstGeom>
          <a:ln w="57150">
            <a:solidFill>
              <a:srgbClr val="0C175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324B4E-07F2-425A-A457-BD6FB37B6D77}"/>
                  </a:ext>
                </a:extLst>
              </p:cNvPr>
              <p:cNvSpPr txBox="1"/>
              <p:nvPr/>
            </p:nvSpPr>
            <p:spPr>
              <a:xfrm>
                <a:off x="3760586" y="1363061"/>
                <a:ext cx="1485407" cy="430887"/>
              </a:xfrm>
              <a:prstGeom prst="rect">
                <a:avLst/>
              </a:prstGeom>
              <a:noFill/>
            </p:spPr>
            <p:txBody>
              <a:bodyPr wrap="none" lIns="0" tIns="0" rIns="0" bIns="0" rtlCol="0">
                <a:spAutoFit/>
              </a:bodyPr>
              <a:lstStyle/>
              <a:p>
                <a:pPr defTabSz="914446"/>
                <a14:m>
                  <m:oMathPara xmlns:m="http://schemas.openxmlformats.org/officeDocument/2006/math">
                    <m:oMathParaPr>
                      <m:jc m:val="centerGroup"/>
                    </m:oMathParaPr>
                    <m:oMath xmlns:m="http://schemas.openxmlformats.org/officeDocument/2006/math">
                      <m:r>
                        <a:rPr lang="en-CA" sz="2800" i="1">
                          <a:solidFill>
                            <a:srgbClr val="000000"/>
                          </a:solidFill>
                          <a:latin typeface="Cambria Math" panose="02040503050406030204" pitchFamily="18" charset="0"/>
                        </a:rPr>
                        <m:t>𝑦</m:t>
                      </m:r>
                      <m:r>
                        <a:rPr lang="en-CA" sz="2800" i="1">
                          <a:solidFill>
                            <a:srgbClr val="000000"/>
                          </a:solidFill>
                          <a:latin typeface="Cambria Math" panose="02040503050406030204" pitchFamily="18" charset="0"/>
                        </a:rPr>
                        <m:t>=3∗</m:t>
                      </m:r>
                      <m:r>
                        <a:rPr lang="en-CA" sz="2800" i="1">
                          <a:solidFill>
                            <a:srgbClr val="000000"/>
                          </a:solidFill>
                          <a:latin typeface="Cambria Math" panose="02040503050406030204" pitchFamily="18" charset="0"/>
                        </a:rPr>
                        <m:t>𝑥</m:t>
                      </m:r>
                    </m:oMath>
                  </m:oMathPara>
                </a14:m>
                <a:endParaRPr lang="en-CA" sz="2800" dirty="0">
                  <a:solidFill>
                    <a:srgbClr val="000000"/>
                  </a:solidFill>
                  <a:latin typeface="Cambria" panose="02040503050406030204"/>
                </a:endParaRPr>
              </a:p>
            </p:txBody>
          </p:sp>
        </mc:Choice>
        <mc:Fallback xmlns="">
          <p:sp>
            <p:nvSpPr>
              <p:cNvPr id="25" name="TextBox 24">
                <a:extLst>
                  <a:ext uri="{FF2B5EF4-FFF2-40B4-BE49-F238E27FC236}">
                    <a16:creationId xmlns:a16="http://schemas.microsoft.com/office/drawing/2014/main" id="{9D4A3901-B82F-F584-73DF-7F4A8C41B352}"/>
                  </a:ext>
                </a:extLst>
              </p:cNvPr>
              <p:cNvSpPr txBox="1">
                <a:spLocks noRot="1" noChangeAspect="1" noMove="1" noResize="1" noEditPoints="1" noAdjustHandles="1" noChangeArrowheads="1" noChangeShapeType="1" noTextEdit="1"/>
              </p:cNvSpPr>
              <p:nvPr/>
            </p:nvSpPr>
            <p:spPr>
              <a:xfrm>
                <a:off x="3760586" y="1363061"/>
                <a:ext cx="1485407" cy="430887"/>
              </a:xfrm>
              <a:prstGeom prst="rect">
                <a:avLst/>
              </a:prstGeom>
              <a:blipFill>
                <a:blip r:embed="rId7"/>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C361B6B3-1754-7A61-AFFC-3CFE68FFF1DF}"/>
              </a:ext>
            </a:extLst>
          </p:cNvPr>
          <p:cNvCxnSpPr/>
          <p:nvPr/>
        </p:nvCxnSpPr>
        <p:spPr>
          <a:xfrm flipV="1">
            <a:off x="6432546" y="5297144"/>
            <a:ext cx="3907020" cy="25073"/>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0B64BDE-61E0-B9C1-CB5B-040AA4917223}"/>
              </a:ext>
            </a:extLst>
          </p:cNvPr>
          <p:cNvCxnSpPr/>
          <p:nvPr/>
        </p:nvCxnSpPr>
        <p:spPr>
          <a:xfrm flipH="1" flipV="1">
            <a:off x="6438166" y="1905000"/>
            <a:ext cx="25039" cy="3440244"/>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DAEA85B-7130-F653-7F64-9DAA0D3DDFA1}"/>
              </a:ext>
            </a:extLst>
          </p:cNvPr>
          <p:cNvSpPr/>
          <p:nvPr/>
        </p:nvSpPr>
        <p:spPr>
          <a:xfrm>
            <a:off x="9458923" y="4476172"/>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29" name="Oval 28">
            <a:extLst>
              <a:ext uri="{FF2B5EF4-FFF2-40B4-BE49-F238E27FC236}">
                <a16:creationId xmlns:a16="http://schemas.microsoft.com/office/drawing/2014/main" id="{33103210-EEAF-905F-B93A-0EAB191CDEED}"/>
              </a:ext>
            </a:extLst>
          </p:cNvPr>
          <p:cNvSpPr/>
          <p:nvPr/>
        </p:nvSpPr>
        <p:spPr>
          <a:xfrm>
            <a:off x="9293161" y="3981342"/>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30" name="Oval 29">
            <a:extLst>
              <a:ext uri="{FF2B5EF4-FFF2-40B4-BE49-F238E27FC236}">
                <a16:creationId xmlns:a16="http://schemas.microsoft.com/office/drawing/2014/main" id="{C82C17DA-1027-2A38-F82A-B4F6E41C3523}"/>
              </a:ext>
            </a:extLst>
          </p:cNvPr>
          <p:cNvSpPr/>
          <p:nvPr/>
        </p:nvSpPr>
        <p:spPr>
          <a:xfrm>
            <a:off x="9914483" y="3751054"/>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31" name="Oval 30">
            <a:extLst>
              <a:ext uri="{FF2B5EF4-FFF2-40B4-BE49-F238E27FC236}">
                <a16:creationId xmlns:a16="http://schemas.microsoft.com/office/drawing/2014/main" id="{7D661BB0-6EB7-5086-661E-AE2FAFD35FFA}"/>
              </a:ext>
            </a:extLst>
          </p:cNvPr>
          <p:cNvSpPr/>
          <p:nvPr/>
        </p:nvSpPr>
        <p:spPr>
          <a:xfrm>
            <a:off x="9177971" y="3421498"/>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32" name="Oval 31">
            <a:extLst>
              <a:ext uri="{FF2B5EF4-FFF2-40B4-BE49-F238E27FC236}">
                <a16:creationId xmlns:a16="http://schemas.microsoft.com/office/drawing/2014/main" id="{64957550-5277-E725-6016-3B7FB3D3CE0C}"/>
              </a:ext>
            </a:extLst>
          </p:cNvPr>
          <p:cNvSpPr/>
          <p:nvPr/>
        </p:nvSpPr>
        <p:spPr>
          <a:xfrm>
            <a:off x="7462629" y="2268154"/>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33" name="Oval 32">
            <a:extLst>
              <a:ext uri="{FF2B5EF4-FFF2-40B4-BE49-F238E27FC236}">
                <a16:creationId xmlns:a16="http://schemas.microsoft.com/office/drawing/2014/main" id="{004C4067-06B1-11B7-AE10-C2F45C003561}"/>
              </a:ext>
            </a:extLst>
          </p:cNvPr>
          <p:cNvSpPr/>
          <p:nvPr/>
        </p:nvSpPr>
        <p:spPr>
          <a:xfrm>
            <a:off x="6902265" y="2079690"/>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34" name="Oval 33">
            <a:extLst>
              <a:ext uri="{FF2B5EF4-FFF2-40B4-BE49-F238E27FC236}">
                <a16:creationId xmlns:a16="http://schemas.microsoft.com/office/drawing/2014/main" id="{363073B0-8D04-20E6-BF45-ED1485CC9865}"/>
              </a:ext>
            </a:extLst>
          </p:cNvPr>
          <p:cNvSpPr/>
          <p:nvPr/>
        </p:nvSpPr>
        <p:spPr>
          <a:xfrm>
            <a:off x="6850243" y="2625624"/>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35" name="Oval 34">
            <a:extLst>
              <a:ext uri="{FF2B5EF4-FFF2-40B4-BE49-F238E27FC236}">
                <a16:creationId xmlns:a16="http://schemas.microsoft.com/office/drawing/2014/main" id="{A1458805-E06D-A67B-85EF-17821C1ECD19}"/>
              </a:ext>
            </a:extLst>
          </p:cNvPr>
          <p:cNvSpPr/>
          <p:nvPr/>
        </p:nvSpPr>
        <p:spPr>
          <a:xfrm>
            <a:off x="8200840" y="2978126"/>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36" name="Oval 35">
            <a:extLst>
              <a:ext uri="{FF2B5EF4-FFF2-40B4-BE49-F238E27FC236}">
                <a16:creationId xmlns:a16="http://schemas.microsoft.com/office/drawing/2014/main" id="{29B87318-3CA3-3D31-B56E-5B03DEC5DB51}"/>
              </a:ext>
            </a:extLst>
          </p:cNvPr>
          <p:cNvSpPr/>
          <p:nvPr/>
        </p:nvSpPr>
        <p:spPr>
          <a:xfrm>
            <a:off x="8582636" y="3870260"/>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37" name="Oval 36">
            <a:extLst>
              <a:ext uri="{FF2B5EF4-FFF2-40B4-BE49-F238E27FC236}">
                <a16:creationId xmlns:a16="http://schemas.microsoft.com/office/drawing/2014/main" id="{C56B4337-0B5D-9503-F084-6C295A16B825}"/>
              </a:ext>
            </a:extLst>
          </p:cNvPr>
          <p:cNvSpPr/>
          <p:nvPr/>
        </p:nvSpPr>
        <p:spPr>
          <a:xfrm>
            <a:off x="7441801" y="2941236"/>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38" name="Oval 37">
            <a:extLst>
              <a:ext uri="{FF2B5EF4-FFF2-40B4-BE49-F238E27FC236}">
                <a16:creationId xmlns:a16="http://schemas.microsoft.com/office/drawing/2014/main" id="{6F8FC9B1-607F-CC34-1A80-EE90FA8F2128}"/>
              </a:ext>
            </a:extLst>
          </p:cNvPr>
          <p:cNvSpPr/>
          <p:nvPr/>
        </p:nvSpPr>
        <p:spPr>
          <a:xfrm>
            <a:off x="8616821" y="3271440"/>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39" name="Oval 38">
            <a:extLst>
              <a:ext uri="{FF2B5EF4-FFF2-40B4-BE49-F238E27FC236}">
                <a16:creationId xmlns:a16="http://schemas.microsoft.com/office/drawing/2014/main" id="{BE417745-964C-053D-BD1C-9403041B8C6A}"/>
              </a:ext>
            </a:extLst>
          </p:cNvPr>
          <p:cNvSpPr/>
          <p:nvPr/>
        </p:nvSpPr>
        <p:spPr>
          <a:xfrm>
            <a:off x="8042833" y="3450936"/>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0832D70-7143-F098-1AF7-5FD3887CD377}"/>
                  </a:ext>
                </a:extLst>
              </p:cNvPr>
              <p:cNvSpPr txBox="1"/>
              <p:nvPr/>
            </p:nvSpPr>
            <p:spPr>
              <a:xfrm>
                <a:off x="8421264" y="5359276"/>
                <a:ext cx="429926" cy="461665"/>
              </a:xfrm>
              <a:prstGeom prst="rect">
                <a:avLst/>
              </a:prstGeom>
              <a:noFill/>
            </p:spPr>
            <p:txBody>
              <a:bodyPr wrap="none" rtlCol="0">
                <a:spAutoFit/>
              </a:bodyPr>
              <a:lstStyle/>
              <a:p>
                <a:pPr defTabSz="914446"/>
                <a14:m>
                  <m:oMathPara xmlns:m="http://schemas.openxmlformats.org/officeDocument/2006/math">
                    <m:oMathParaPr>
                      <m:jc m:val="centerGroup"/>
                    </m:oMathParaPr>
                    <m:oMath xmlns:m="http://schemas.openxmlformats.org/officeDocument/2006/math">
                      <m:r>
                        <a:rPr lang="en-CA" sz="2400" b="1" i="1" dirty="0">
                          <a:solidFill>
                            <a:srgbClr val="000000"/>
                          </a:solidFill>
                          <a:latin typeface="Cambria Math" panose="02040503050406030204" pitchFamily="18" charset="0"/>
                        </a:rPr>
                        <m:t>𝒙</m:t>
                      </m:r>
                    </m:oMath>
                  </m:oMathPara>
                </a14:m>
                <a:endParaRPr lang="en-CA" sz="2400" b="1" dirty="0">
                  <a:solidFill>
                    <a:srgbClr val="000000"/>
                  </a:solidFill>
                  <a:latin typeface="Cambria" panose="02040503050406030204"/>
                </a:endParaRPr>
              </a:p>
            </p:txBody>
          </p:sp>
        </mc:Choice>
        <mc:Fallback xmlns="">
          <p:sp>
            <p:nvSpPr>
              <p:cNvPr id="40" name="TextBox 39">
                <a:extLst>
                  <a:ext uri="{FF2B5EF4-FFF2-40B4-BE49-F238E27FC236}">
                    <a16:creationId xmlns:a16="http://schemas.microsoft.com/office/drawing/2014/main" id="{7EEFBFC6-5515-9278-DB25-266A04C9F64C}"/>
                  </a:ext>
                </a:extLst>
              </p:cNvPr>
              <p:cNvSpPr txBox="1">
                <a:spLocks noRot="1" noChangeAspect="1" noMove="1" noResize="1" noEditPoints="1" noAdjustHandles="1" noChangeArrowheads="1" noChangeShapeType="1" noTextEdit="1"/>
              </p:cNvSpPr>
              <p:nvPr/>
            </p:nvSpPr>
            <p:spPr>
              <a:xfrm>
                <a:off x="8421264" y="5359276"/>
                <a:ext cx="429926"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AAE9121-2669-7540-4165-962B4DB31F41}"/>
                  </a:ext>
                </a:extLst>
              </p:cNvPr>
              <p:cNvSpPr txBox="1"/>
              <p:nvPr/>
            </p:nvSpPr>
            <p:spPr>
              <a:xfrm rot="16200000">
                <a:off x="5807915" y="3409637"/>
                <a:ext cx="436338" cy="461665"/>
              </a:xfrm>
              <a:prstGeom prst="rect">
                <a:avLst/>
              </a:prstGeom>
              <a:noFill/>
            </p:spPr>
            <p:txBody>
              <a:bodyPr wrap="none" rtlCol="0">
                <a:spAutoFit/>
              </a:bodyPr>
              <a:lstStyle/>
              <a:p>
                <a:pPr defTabSz="914446"/>
                <a14:m>
                  <m:oMathPara xmlns:m="http://schemas.openxmlformats.org/officeDocument/2006/math">
                    <m:oMathParaPr>
                      <m:jc m:val="centerGroup"/>
                    </m:oMathParaPr>
                    <m:oMath xmlns:m="http://schemas.openxmlformats.org/officeDocument/2006/math">
                      <m:r>
                        <a:rPr lang="en-CA" sz="2400" b="1" i="1" dirty="0">
                          <a:solidFill>
                            <a:srgbClr val="000000"/>
                          </a:solidFill>
                          <a:latin typeface="Cambria Math" panose="02040503050406030204" pitchFamily="18" charset="0"/>
                        </a:rPr>
                        <m:t>𝒚</m:t>
                      </m:r>
                    </m:oMath>
                  </m:oMathPara>
                </a14:m>
                <a:endParaRPr lang="en-CA" sz="2400" b="1" dirty="0">
                  <a:solidFill>
                    <a:srgbClr val="000000"/>
                  </a:solidFill>
                  <a:latin typeface="Cambria" panose="02040503050406030204"/>
                </a:endParaRPr>
              </a:p>
            </p:txBody>
          </p:sp>
        </mc:Choice>
        <mc:Fallback xmlns="">
          <p:sp>
            <p:nvSpPr>
              <p:cNvPr id="41" name="TextBox 40">
                <a:extLst>
                  <a:ext uri="{FF2B5EF4-FFF2-40B4-BE49-F238E27FC236}">
                    <a16:creationId xmlns:a16="http://schemas.microsoft.com/office/drawing/2014/main" id="{59C0DF84-5D36-D876-07C0-A39C0B14BB67}"/>
                  </a:ext>
                </a:extLst>
              </p:cNvPr>
              <p:cNvSpPr txBox="1">
                <a:spLocks noRot="1" noChangeAspect="1" noMove="1" noResize="1" noEditPoints="1" noAdjustHandles="1" noChangeArrowheads="1" noChangeShapeType="1" noTextEdit="1"/>
              </p:cNvSpPr>
              <p:nvPr/>
            </p:nvSpPr>
            <p:spPr>
              <a:xfrm rot="16200000">
                <a:off x="5807915" y="3409637"/>
                <a:ext cx="436338" cy="461665"/>
              </a:xfrm>
              <a:prstGeom prst="rect">
                <a:avLst/>
              </a:prstGeom>
              <a:blipFill>
                <a:blip r:embed="rId9"/>
                <a:stretch>
                  <a:fillRect r="-14667"/>
                </a:stretch>
              </a:blipFill>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8CC9622B-58B0-7419-A56C-7A0FFEC72F4A}"/>
              </a:ext>
            </a:extLst>
          </p:cNvPr>
          <p:cNvCxnSpPr/>
          <p:nvPr/>
        </p:nvCxnSpPr>
        <p:spPr>
          <a:xfrm flipH="1" flipV="1">
            <a:off x="6463206" y="2268155"/>
            <a:ext cx="4433395" cy="2835751"/>
          </a:xfrm>
          <a:prstGeom prst="line">
            <a:avLst/>
          </a:prstGeom>
          <a:ln w="57150">
            <a:solidFill>
              <a:srgbClr val="0C17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923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C924A-3439-4A58-C11A-3995A4BFB23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D881288-7AB8-7272-05DC-481860946DE2}"/>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EBF86A3-3FF9-5161-F851-39FD7CD65B01}"/>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9DC9D334-F643-A0FF-CABB-A8CD703D5E4D}"/>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6524FB18-6CCC-6F9F-80D3-76057912C38B}"/>
              </a:ext>
            </a:extLst>
          </p:cNvPr>
          <p:cNvSpPr txBox="1"/>
          <p:nvPr/>
        </p:nvSpPr>
        <p:spPr>
          <a:xfrm>
            <a:off x="550506" y="536130"/>
            <a:ext cx="4844454" cy="2554545"/>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dirty="0"/>
              <a:t>MACHINE LEARNING REGRESSION METRICS</a:t>
            </a:r>
          </a:p>
        </p:txBody>
      </p:sp>
    </p:spTree>
    <p:extLst>
      <p:ext uri="{BB962C8B-B14F-4D97-AF65-F5344CB8AC3E}">
        <p14:creationId xmlns:p14="http://schemas.microsoft.com/office/powerpoint/2010/main" val="2638082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38862-F67B-DE16-7AD7-FAFE4B42AFD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C69D056-08A1-84EA-1FBE-F6ABBF531846}"/>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242B6B95-8ACC-EA87-EE49-08DFC8AA8FF5}"/>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E2608528-6119-E7FF-C7F7-436EB991459D}"/>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Regression Metrics</a:t>
            </a:r>
          </a:p>
        </p:txBody>
      </p:sp>
      <p:sp>
        <p:nvSpPr>
          <p:cNvPr id="9" name="TextBox 8">
            <a:extLst>
              <a:ext uri="{FF2B5EF4-FFF2-40B4-BE49-F238E27FC236}">
                <a16:creationId xmlns:a16="http://schemas.microsoft.com/office/drawing/2014/main" id="{136AE9E2-9388-65D4-3E65-D97783773908}"/>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4" name="Прямоугольник 11">
            <a:extLst>
              <a:ext uri="{FF2B5EF4-FFF2-40B4-BE49-F238E27FC236}">
                <a16:creationId xmlns:a16="http://schemas.microsoft.com/office/drawing/2014/main" id="{1576675A-1DD9-AAF7-826F-81E9E825D770}"/>
              </a:ext>
            </a:extLst>
          </p:cNvPr>
          <p:cNvSpPr/>
          <p:nvPr/>
        </p:nvSpPr>
        <p:spPr>
          <a:xfrm>
            <a:off x="154722" y="895629"/>
            <a:ext cx="11258247" cy="590931"/>
          </a:xfrm>
          <a:prstGeom prst="rect">
            <a:avLst/>
          </a:prstGeom>
        </p:spPr>
        <p:txBody>
          <a:bodyPr vert="horz" lIns="91440" tIns="45720" rIns="91440" bIns="45720" rtlCol="0">
            <a:normAutofit/>
          </a:bodyPr>
          <a:lstStyle/>
          <a:p>
            <a:pPr marL="228600" indent="-228600">
              <a:lnSpc>
                <a:spcPct val="90000"/>
              </a:lnSpc>
              <a:spcBef>
                <a:spcPts val="1000"/>
              </a:spcBef>
              <a:buClr>
                <a:srgbClr val="00B0F0"/>
              </a:buClr>
              <a:buFont typeface="Arial" panose="020B0604020202020204" pitchFamily="34" charset="0"/>
              <a:buChar char="•"/>
            </a:pPr>
            <a:r>
              <a:rPr lang="en-CA" dirty="0">
                <a:latin typeface="Montserrat" panose="00000500000000000000" pitchFamily="2" charset="0"/>
              </a:rPr>
              <a:t>After model fitting, we would like to assess the performance of the model by comparing model predictions to actual (True) data</a:t>
            </a:r>
          </a:p>
        </p:txBody>
      </p:sp>
      <p:cxnSp>
        <p:nvCxnSpPr>
          <p:cNvPr id="10" name="Straight Connector 9">
            <a:extLst>
              <a:ext uri="{FF2B5EF4-FFF2-40B4-BE49-F238E27FC236}">
                <a16:creationId xmlns:a16="http://schemas.microsoft.com/office/drawing/2014/main" id="{C69BD857-B971-B3CF-1226-390C3D6CEA81}"/>
              </a:ext>
            </a:extLst>
          </p:cNvPr>
          <p:cNvCxnSpPr/>
          <p:nvPr/>
        </p:nvCxnSpPr>
        <p:spPr>
          <a:xfrm>
            <a:off x="3970087" y="3759524"/>
            <a:ext cx="9368" cy="910624"/>
          </a:xfrm>
          <a:prstGeom prst="line">
            <a:avLst/>
          </a:prstGeom>
          <a:ln w="57150">
            <a:solidFill>
              <a:srgbClr val="D56E48"/>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9851EBD-6F5B-D1AA-E8E7-99D8E940B380}"/>
              </a:ext>
            </a:extLst>
          </p:cNvPr>
          <p:cNvCxnSpPr/>
          <p:nvPr/>
        </p:nvCxnSpPr>
        <p:spPr>
          <a:xfrm flipV="1">
            <a:off x="1482843" y="5290972"/>
            <a:ext cx="3907020" cy="25073"/>
          </a:xfrm>
          <a:prstGeom prst="straightConnector1">
            <a:avLst/>
          </a:prstGeom>
          <a:ln w="57150">
            <a:solidFill>
              <a:srgbClr val="0C175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DED108-1996-AE99-7A51-9FC7B352F1CE}"/>
              </a:ext>
            </a:extLst>
          </p:cNvPr>
          <p:cNvCxnSpPr/>
          <p:nvPr/>
        </p:nvCxnSpPr>
        <p:spPr>
          <a:xfrm flipH="1" flipV="1">
            <a:off x="1459409" y="2377132"/>
            <a:ext cx="54092" cy="2961940"/>
          </a:xfrm>
          <a:prstGeom prst="straightConnector1">
            <a:avLst/>
          </a:prstGeom>
          <a:ln w="57150">
            <a:solidFill>
              <a:srgbClr val="0C1752"/>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680EAFC-F181-2C5E-CD63-417D9B84ADA1}"/>
              </a:ext>
            </a:extLst>
          </p:cNvPr>
          <p:cNvSpPr/>
          <p:nvPr/>
        </p:nvSpPr>
        <p:spPr>
          <a:xfrm>
            <a:off x="2034310" y="4429592"/>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4" name="Oval 13">
            <a:extLst>
              <a:ext uri="{FF2B5EF4-FFF2-40B4-BE49-F238E27FC236}">
                <a16:creationId xmlns:a16="http://schemas.microsoft.com/office/drawing/2014/main" id="{DDA23B68-4385-5ED4-3425-0566CEC2F360}"/>
              </a:ext>
            </a:extLst>
          </p:cNvPr>
          <p:cNvSpPr/>
          <p:nvPr/>
        </p:nvSpPr>
        <p:spPr>
          <a:xfrm>
            <a:off x="2811039" y="2761628"/>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5" name="Oval 14">
            <a:extLst>
              <a:ext uri="{FF2B5EF4-FFF2-40B4-BE49-F238E27FC236}">
                <a16:creationId xmlns:a16="http://schemas.microsoft.com/office/drawing/2014/main" id="{DFDFB912-7B79-6CEA-9B25-26175512EC0F}"/>
              </a:ext>
            </a:extLst>
          </p:cNvPr>
          <p:cNvSpPr/>
          <p:nvPr/>
        </p:nvSpPr>
        <p:spPr>
          <a:xfrm>
            <a:off x="3837357" y="4429592"/>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6" name="Oval 15">
            <a:extLst>
              <a:ext uri="{FF2B5EF4-FFF2-40B4-BE49-F238E27FC236}">
                <a16:creationId xmlns:a16="http://schemas.microsoft.com/office/drawing/2014/main" id="{C3AFBDD2-A663-FA6E-A538-17C80BFA2014}"/>
              </a:ext>
            </a:extLst>
          </p:cNvPr>
          <p:cNvSpPr/>
          <p:nvPr/>
        </p:nvSpPr>
        <p:spPr>
          <a:xfrm>
            <a:off x="4702860" y="2050274"/>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7" name="Oval 16">
            <a:extLst>
              <a:ext uri="{FF2B5EF4-FFF2-40B4-BE49-F238E27FC236}">
                <a16:creationId xmlns:a16="http://schemas.microsoft.com/office/drawing/2014/main" id="{0D8951DD-3A6A-C51D-C192-8C7C72AC7494}"/>
              </a:ext>
            </a:extLst>
          </p:cNvPr>
          <p:cNvSpPr/>
          <p:nvPr/>
        </p:nvSpPr>
        <p:spPr>
          <a:xfrm>
            <a:off x="5913312" y="2255694"/>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8" name="TextBox 17">
            <a:extLst>
              <a:ext uri="{FF2B5EF4-FFF2-40B4-BE49-F238E27FC236}">
                <a16:creationId xmlns:a16="http://schemas.microsoft.com/office/drawing/2014/main" id="{B9E6E019-F0DB-986C-0EC6-076C36854373}"/>
              </a:ext>
            </a:extLst>
          </p:cNvPr>
          <p:cNvSpPr txBox="1"/>
          <p:nvPr/>
        </p:nvSpPr>
        <p:spPr>
          <a:xfrm>
            <a:off x="1889744" y="5456959"/>
            <a:ext cx="3448380" cy="461665"/>
          </a:xfrm>
          <a:prstGeom prst="rect">
            <a:avLst/>
          </a:prstGeom>
          <a:noFill/>
        </p:spPr>
        <p:txBody>
          <a:bodyPr wrap="none" rtlCol="0">
            <a:spAutoFit/>
          </a:bodyPr>
          <a:lstStyle>
            <a:defPPr>
              <a:defRPr lang="en-US"/>
            </a:defPPr>
            <a:lvl1pPr defTabSz="914446">
              <a:defRPr sz="2400" b="1">
                <a:solidFill>
                  <a:srgbClr val="000000"/>
                </a:solidFill>
                <a:latin typeface="Montserrat" panose="00000500000000000000" pitchFamily="2" charset="0"/>
              </a:defRPr>
            </a:lvl1pPr>
          </a:lstStyle>
          <a:p>
            <a:r>
              <a:rPr lang="en-CA" dirty="0"/>
              <a:t>Temperature (</a:t>
            </a:r>
            <a:r>
              <a:rPr lang="en-CA" dirty="0" err="1"/>
              <a:t>degC</a:t>
            </a:r>
            <a:r>
              <a:rPr lang="en-CA" dirty="0"/>
              <a:t>)</a:t>
            </a:r>
          </a:p>
        </p:txBody>
      </p:sp>
      <p:sp>
        <p:nvSpPr>
          <p:cNvPr id="19" name="TextBox 18">
            <a:extLst>
              <a:ext uri="{FF2B5EF4-FFF2-40B4-BE49-F238E27FC236}">
                <a16:creationId xmlns:a16="http://schemas.microsoft.com/office/drawing/2014/main" id="{0B70063C-AAD3-436B-810E-96E97E5D9DBE}"/>
              </a:ext>
            </a:extLst>
          </p:cNvPr>
          <p:cNvSpPr txBox="1"/>
          <p:nvPr/>
        </p:nvSpPr>
        <p:spPr>
          <a:xfrm rot="16200000">
            <a:off x="183340" y="2711712"/>
            <a:ext cx="2018501" cy="461665"/>
          </a:xfrm>
          <a:prstGeom prst="rect">
            <a:avLst/>
          </a:prstGeom>
          <a:noFill/>
        </p:spPr>
        <p:txBody>
          <a:bodyPr wrap="none" rtlCol="0">
            <a:spAutoFit/>
          </a:bodyPr>
          <a:lstStyle/>
          <a:p>
            <a:pPr defTabSz="914446"/>
            <a:r>
              <a:rPr lang="en-CA" sz="2400" b="1" dirty="0">
                <a:solidFill>
                  <a:srgbClr val="000000"/>
                </a:solidFill>
                <a:latin typeface="Montserrat" panose="00000500000000000000" pitchFamily="2" charset="0"/>
              </a:rPr>
              <a:t>Revenue($)</a:t>
            </a:r>
          </a:p>
        </p:txBody>
      </p:sp>
      <p:cxnSp>
        <p:nvCxnSpPr>
          <p:cNvPr id="20" name="Straight Connector 19">
            <a:extLst>
              <a:ext uri="{FF2B5EF4-FFF2-40B4-BE49-F238E27FC236}">
                <a16:creationId xmlns:a16="http://schemas.microsoft.com/office/drawing/2014/main" id="{2A7F3EDB-C99C-DEE3-ED01-2917973F0010}"/>
              </a:ext>
            </a:extLst>
          </p:cNvPr>
          <p:cNvCxnSpPr/>
          <p:nvPr/>
        </p:nvCxnSpPr>
        <p:spPr>
          <a:xfrm flipH="1">
            <a:off x="1534296" y="2639548"/>
            <a:ext cx="4481472" cy="2466465"/>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0773D3-D08C-50C9-C586-FB8BF3F72B68}"/>
              </a:ext>
            </a:extLst>
          </p:cNvPr>
          <p:cNvCxnSpPr/>
          <p:nvPr/>
        </p:nvCxnSpPr>
        <p:spPr>
          <a:xfrm>
            <a:off x="4852688" y="2330529"/>
            <a:ext cx="9368" cy="910624"/>
          </a:xfrm>
          <a:prstGeom prst="line">
            <a:avLst/>
          </a:prstGeom>
          <a:ln w="57150">
            <a:solidFill>
              <a:srgbClr val="D56E48"/>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C4FB4C-1F2E-63F1-EB75-532B541CAE29}"/>
              </a:ext>
            </a:extLst>
          </p:cNvPr>
          <p:cNvCxnSpPr/>
          <p:nvPr/>
        </p:nvCxnSpPr>
        <p:spPr>
          <a:xfrm>
            <a:off x="2964450" y="3027469"/>
            <a:ext cx="0" cy="1245176"/>
          </a:xfrm>
          <a:prstGeom prst="line">
            <a:avLst/>
          </a:prstGeom>
          <a:ln w="57150">
            <a:solidFill>
              <a:srgbClr val="D56E48"/>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14DAFDA-E985-0100-60D6-2BAAA3774A3B}"/>
                  </a:ext>
                </a:extLst>
              </p:cNvPr>
              <p:cNvSpPr txBox="1"/>
              <p:nvPr/>
            </p:nvSpPr>
            <p:spPr>
              <a:xfrm>
                <a:off x="2945485" y="1886850"/>
                <a:ext cx="1707647" cy="430887"/>
              </a:xfrm>
              <a:prstGeom prst="rect">
                <a:avLst/>
              </a:prstGeom>
              <a:noFill/>
            </p:spPr>
            <p:txBody>
              <a:bodyPr wrap="none" lIns="0" tIns="0" rIns="0" bIns="0" rtlCol="0">
                <a:spAutoFit/>
              </a:bodyPr>
              <a:lstStyle/>
              <a:p>
                <a:pPr defTabSz="914446"/>
                <a14:m>
                  <m:oMath xmlns:m="http://schemas.openxmlformats.org/officeDocument/2006/math">
                    <m:sSub>
                      <m:sSubPr>
                        <m:ctrlPr>
                          <a:rPr lang="en-CA" sz="2800" b="1" i="1">
                            <a:solidFill>
                              <a:srgbClr val="000000"/>
                            </a:solidFill>
                            <a:latin typeface="Cambria Math" panose="02040503050406030204" pitchFamily="18" charset="0"/>
                          </a:rPr>
                        </m:ctrlPr>
                      </m:sSubPr>
                      <m:e>
                        <m:r>
                          <a:rPr lang="en-CA" sz="2800" b="1" i="1">
                            <a:solidFill>
                              <a:srgbClr val="000000"/>
                            </a:solidFill>
                            <a:latin typeface="Cambria Math" panose="02040503050406030204" pitchFamily="18" charset="0"/>
                          </a:rPr>
                          <m:t>𝒚</m:t>
                        </m:r>
                      </m:e>
                      <m:sub>
                        <m:r>
                          <a:rPr lang="en-CA" sz="2800" b="1" i="1">
                            <a:solidFill>
                              <a:srgbClr val="000000"/>
                            </a:solidFill>
                            <a:latin typeface="Cambria Math" panose="02040503050406030204" pitchFamily="18" charset="0"/>
                          </a:rPr>
                          <m:t>𝒊</m:t>
                        </m:r>
                      </m:sub>
                    </m:sSub>
                  </m:oMath>
                </a14:m>
                <a:r>
                  <a:rPr lang="en-CA" sz="2800" b="1" dirty="0">
                    <a:solidFill>
                      <a:srgbClr val="000000"/>
                    </a:solidFill>
                    <a:latin typeface="Cambria" panose="02040503050406030204"/>
                  </a:rPr>
                  <a:t> (actual)</a:t>
                </a:r>
              </a:p>
            </p:txBody>
          </p:sp>
        </mc:Choice>
        <mc:Fallback xmlns="">
          <p:sp>
            <p:nvSpPr>
              <p:cNvPr id="23" name="TextBox 22">
                <a:extLst>
                  <a:ext uri="{FF2B5EF4-FFF2-40B4-BE49-F238E27FC236}">
                    <a16:creationId xmlns:a16="http://schemas.microsoft.com/office/drawing/2014/main" id="{714DAFDA-E985-0100-60D6-2BAAA3774A3B}"/>
                  </a:ext>
                </a:extLst>
              </p:cNvPr>
              <p:cNvSpPr txBox="1">
                <a:spLocks noRot="1" noChangeAspect="1" noMove="1" noResize="1" noEditPoints="1" noAdjustHandles="1" noChangeArrowheads="1" noChangeShapeType="1" noTextEdit="1"/>
              </p:cNvSpPr>
              <p:nvPr/>
            </p:nvSpPr>
            <p:spPr>
              <a:xfrm>
                <a:off x="2945485" y="1886850"/>
                <a:ext cx="1707647" cy="430887"/>
              </a:xfrm>
              <a:prstGeom prst="rect">
                <a:avLst/>
              </a:prstGeom>
              <a:blipFill>
                <a:blip r:embed="rId4"/>
                <a:stretch>
                  <a:fillRect t="-25714" r="-11786"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2E476B2-E196-8F8E-AA68-3BE4846C2672}"/>
                  </a:ext>
                </a:extLst>
              </p:cNvPr>
              <p:cNvSpPr txBox="1"/>
              <p:nvPr/>
            </p:nvSpPr>
            <p:spPr>
              <a:xfrm>
                <a:off x="4688742" y="3355016"/>
                <a:ext cx="4036105" cy="430887"/>
              </a:xfrm>
              <a:prstGeom prst="rect">
                <a:avLst/>
              </a:prstGeom>
              <a:noFill/>
            </p:spPr>
            <p:txBody>
              <a:bodyPr wrap="none" lIns="0" tIns="0" rIns="0" bIns="0" rtlCol="0">
                <a:spAutoFit/>
              </a:bodyPr>
              <a:lstStyle/>
              <a:p>
                <a:pPr defTabSz="914446"/>
                <a14:m>
                  <m:oMath xmlns:m="http://schemas.openxmlformats.org/officeDocument/2006/math">
                    <m:sSub>
                      <m:sSubPr>
                        <m:ctrlPr>
                          <a:rPr lang="en-CA" sz="2800" b="1" i="1">
                            <a:solidFill>
                              <a:srgbClr val="000000"/>
                            </a:solidFill>
                            <a:latin typeface="Cambria Math" panose="02040503050406030204" pitchFamily="18" charset="0"/>
                          </a:rPr>
                        </m:ctrlPr>
                      </m:sSubPr>
                      <m:e>
                        <m:acc>
                          <m:accPr>
                            <m:chr m:val="̂"/>
                            <m:ctrlPr>
                              <a:rPr lang="en-CA" sz="2800" b="1" i="1">
                                <a:solidFill>
                                  <a:srgbClr val="000000"/>
                                </a:solidFill>
                                <a:latin typeface="Cambria Math" panose="02040503050406030204" pitchFamily="18" charset="0"/>
                              </a:rPr>
                            </m:ctrlPr>
                          </m:accPr>
                          <m:e>
                            <m:r>
                              <a:rPr lang="en-CA" sz="2800" b="1" i="1">
                                <a:solidFill>
                                  <a:srgbClr val="000000"/>
                                </a:solidFill>
                                <a:latin typeface="Cambria Math" panose="02040503050406030204" pitchFamily="18" charset="0"/>
                              </a:rPr>
                              <m:t>𝒚</m:t>
                            </m:r>
                          </m:e>
                        </m:acc>
                      </m:e>
                      <m:sub>
                        <m:r>
                          <a:rPr lang="en-CA" sz="2800" b="1" i="1">
                            <a:solidFill>
                              <a:srgbClr val="000000"/>
                            </a:solidFill>
                            <a:latin typeface="Cambria Math" panose="02040503050406030204" pitchFamily="18" charset="0"/>
                          </a:rPr>
                          <m:t>𝒊</m:t>
                        </m:r>
                      </m:sub>
                    </m:sSub>
                  </m:oMath>
                </a14:m>
                <a:r>
                  <a:rPr lang="en-CA" sz="2800" b="1" dirty="0">
                    <a:solidFill>
                      <a:srgbClr val="000000"/>
                    </a:solidFill>
                    <a:latin typeface="Cambria" panose="02040503050406030204"/>
                  </a:rPr>
                  <a:t>(estimated/predicted)</a:t>
                </a:r>
              </a:p>
            </p:txBody>
          </p:sp>
        </mc:Choice>
        <mc:Fallback xmlns="">
          <p:sp>
            <p:nvSpPr>
              <p:cNvPr id="24" name="TextBox 23">
                <a:extLst>
                  <a:ext uri="{FF2B5EF4-FFF2-40B4-BE49-F238E27FC236}">
                    <a16:creationId xmlns:a16="http://schemas.microsoft.com/office/drawing/2014/main" id="{C2E476B2-E196-8F8E-AA68-3BE4846C2672}"/>
                  </a:ext>
                </a:extLst>
              </p:cNvPr>
              <p:cNvSpPr txBox="1">
                <a:spLocks noRot="1" noChangeAspect="1" noMove="1" noResize="1" noEditPoints="1" noAdjustHandles="1" noChangeArrowheads="1" noChangeShapeType="1" noTextEdit="1"/>
              </p:cNvSpPr>
              <p:nvPr/>
            </p:nvSpPr>
            <p:spPr>
              <a:xfrm>
                <a:off x="4688742" y="3355016"/>
                <a:ext cx="4036105" cy="430887"/>
              </a:xfrm>
              <a:prstGeom prst="rect">
                <a:avLst/>
              </a:prstGeom>
              <a:blipFill>
                <a:blip r:embed="rId5"/>
                <a:stretch>
                  <a:fillRect t="-25352" r="-4230" b="-492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78428736-5C02-9764-8101-9DA7AA2B4D77}"/>
                  </a:ext>
                </a:extLst>
              </p:cNvPr>
              <p:cNvSpPr txBox="1"/>
              <p:nvPr/>
            </p:nvSpPr>
            <p:spPr>
              <a:xfrm>
                <a:off x="7148220" y="1674471"/>
                <a:ext cx="4746364" cy="430887"/>
              </a:xfrm>
              <a:prstGeom prst="rect">
                <a:avLst/>
              </a:prstGeom>
              <a:noFill/>
            </p:spPr>
            <p:txBody>
              <a:bodyPr wrap="none" lIns="0" tIns="0" rIns="0" bIns="0" rtlCol="0">
                <a:spAutoFit/>
              </a:bodyPr>
              <a:lstStyle/>
              <a:p>
                <a:pPr defTabSz="914446"/>
                <a14:m>
                  <m:oMathPara xmlns:m="http://schemas.openxmlformats.org/officeDocument/2006/math">
                    <m:oMathParaPr>
                      <m:jc m:val="centerGroup"/>
                    </m:oMathParaPr>
                    <m:oMath xmlns:m="http://schemas.openxmlformats.org/officeDocument/2006/math">
                      <m:r>
                        <a:rPr lang="en-CA" sz="2800" b="1" i="1">
                          <a:solidFill>
                            <a:srgbClr val="000000"/>
                          </a:solidFill>
                          <a:latin typeface="Cambria Math" panose="02040503050406030204" pitchFamily="18" charset="0"/>
                        </a:rPr>
                        <m:t>𝑹𝒆𝒔𝒊𝒅𝒖𝒂𝒍𝒔</m:t>
                      </m:r>
                      <m:r>
                        <a:rPr lang="en-CA" sz="2800" b="1" i="1">
                          <a:solidFill>
                            <a:srgbClr val="000000"/>
                          </a:solidFill>
                          <a:latin typeface="Cambria Math" panose="02040503050406030204" pitchFamily="18" charset="0"/>
                        </a:rPr>
                        <m:t> (</m:t>
                      </m:r>
                      <m:r>
                        <a:rPr lang="en-CA" sz="2800" b="1" i="1">
                          <a:solidFill>
                            <a:srgbClr val="000000"/>
                          </a:solidFill>
                          <a:latin typeface="Cambria Math" panose="02040503050406030204" pitchFamily="18" charset="0"/>
                        </a:rPr>
                        <m:t>𝑬𝒓𝒓𝒐𝒓</m:t>
                      </m:r>
                      <m:r>
                        <a:rPr lang="en-CA" sz="2800" b="1" i="1">
                          <a:solidFill>
                            <a:srgbClr val="000000"/>
                          </a:solidFill>
                          <a:latin typeface="Cambria Math" panose="02040503050406030204" pitchFamily="18" charset="0"/>
                        </a:rPr>
                        <m:t>)=</m:t>
                      </m:r>
                      <m:sSub>
                        <m:sSubPr>
                          <m:ctrlPr>
                            <a:rPr lang="en-CA" sz="2800" b="1" i="1">
                              <a:solidFill>
                                <a:srgbClr val="000000"/>
                              </a:solidFill>
                              <a:latin typeface="Cambria Math" panose="02040503050406030204" pitchFamily="18" charset="0"/>
                            </a:rPr>
                          </m:ctrlPr>
                        </m:sSubPr>
                        <m:e>
                          <m:acc>
                            <m:accPr>
                              <m:chr m:val="̂"/>
                              <m:ctrlPr>
                                <a:rPr lang="en-CA" sz="2800" b="1" i="1">
                                  <a:solidFill>
                                    <a:srgbClr val="000000"/>
                                  </a:solidFill>
                                  <a:latin typeface="Cambria Math" panose="02040503050406030204" pitchFamily="18" charset="0"/>
                                </a:rPr>
                              </m:ctrlPr>
                            </m:accPr>
                            <m:e>
                              <m:r>
                                <a:rPr lang="en-CA" sz="2800" b="1" i="1">
                                  <a:solidFill>
                                    <a:srgbClr val="000000"/>
                                  </a:solidFill>
                                  <a:latin typeface="Cambria Math" panose="02040503050406030204" pitchFamily="18" charset="0"/>
                                </a:rPr>
                                <m:t>𝒚</m:t>
                              </m:r>
                            </m:e>
                          </m:acc>
                        </m:e>
                        <m:sub>
                          <m:r>
                            <a:rPr lang="en-CA" sz="2800" b="1" i="1">
                              <a:solidFill>
                                <a:srgbClr val="000000"/>
                              </a:solidFill>
                              <a:latin typeface="Cambria Math" panose="02040503050406030204" pitchFamily="18" charset="0"/>
                            </a:rPr>
                            <m:t>𝒊</m:t>
                          </m:r>
                        </m:sub>
                      </m:sSub>
                      <m:r>
                        <a:rPr lang="en-CA" sz="2800" b="1">
                          <a:solidFill>
                            <a:srgbClr val="000000"/>
                          </a:solidFill>
                          <a:latin typeface="Cambria Math" panose="02040503050406030204" pitchFamily="18" charset="0"/>
                        </a:rPr>
                        <m:t>−</m:t>
                      </m:r>
                      <m:sSub>
                        <m:sSubPr>
                          <m:ctrlPr>
                            <a:rPr lang="en-CA" sz="2800" b="1" i="1">
                              <a:solidFill>
                                <a:srgbClr val="000000"/>
                              </a:solidFill>
                              <a:latin typeface="Cambria Math" panose="02040503050406030204" pitchFamily="18" charset="0"/>
                            </a:rPr>
                          </m:ctrlPr>
                        </m:sSubPr>
                        <m:e>
                          <m:r>
                            <a:rPr lang="en-CA" sz="2800" b="1">
                              <a:solidFill>
                                <a:srgbClr val="000000"/>
                              </a:solidFill>
                              <a:latin typeface="Cambria Math" panose="02040503050406030204" pitchFamily="18" charset="0"/>
                            </a:rPr>
                            <m:t>𝐲</m:t>
                          </m:r>
                        </m:e>
                        <m:sub>
                          <m:r>
                            <a:rPr lang="en-CA" sz="2800" b="1" i="1">
                              <a:solidFill>
                                <a:srgbClr val="000000"/>
                              </a:solidFill>
                              <a:latin typeface="Cambria Math" panose="02040503050406030204" pitchFamily="18" charset="0"/>
                            </a:rPr>
                            <m:t>𝒊</m:t>
                          </m:r>
                        </m:sub>
                      </m:sSub>
                    </m:oMath>
                  </m:oMathPara>
                </a14:m>
                <a:endParaRPr lang="en-CA" sz="2800" b="1" dirty="0">
                  <a:solidFill>
                    <a:srgbClr val="000000"/>
                  </a:solidFill>
                  <a:latin typeface="Cambria" panose="02040503050406030204"/>
                </a:endParaRPr>
              </a:p>
            </p:txBody>
          </p:sp>
        </mc:Choice>
        <mc:Fallback>
          <p:sp>
            <p:nvSpPr>
              <p:cNvPr id="25" name="TextBox 24">
                <a:extLst>
                  <a:ext uri="{FF2B5EF4-FFF2-40B4-BE49-F238E27FC236}">
                    <a16:creationId xmlns:a16="http://schemas.microsoft.com/office/drawing/2014/main" id="{78428736-5C02-9764-8101-9DA7AA2B4D77}"/>
                  </a:ext>
                </a:extLst>
              </p:cNvPr>
              <p:cNvSpPr txBox="1">
                <a:spLocks noRot="1" noChangeAspect="1" noMove="1" noResize="1" noEditPoints="1" noAdjustHandles="1" noChangeArrowheads="1" noChangeShapeType="1" noTextEdit="1"/>
              </p:cNvSpPr>
              <p:nvPr/>
            </p:nvSpPr>
            <p:spPr>
              <a:xfrm>
                <a:off x="7148220" y="1674471"/>
                <a:ext cx="4746364" cy="430887"/>
              </a:xfrm>
              <a:prstGeom prst="rect">
                <a:avLst/>
              </a:prstGeom>
              <a:blipFill>
                <a:blip r:embed="rId6"/>
                <a:stretch>
                  <a:fillRect/>
                </a:stretch>
              </a:blipFill>
            </p:spPr>
            <p:txBody>
              <a:bodyPr/>
              <a:lstStyle/>
              <a:p>
                <a:r>
                  <a:rPr lang="en-US">
                    <a:noFill/>
                  </a:rPr>
                  <a:t> </a:t>
                </a:r>
              </a:p>
            </p:txBody>
          </p:sp>
        </mc:Fallback>
      </mc:AlternateContent>
      <p:sp>
        <p:nvSpPr>
          <p:cNvPr id="27" name="Oval 26">
            <a:extLst>
              <a:ext uri="{FF2B5EF4-FFF2-40B4-BE49-F238E27FC236}">
                <a16:creationId xmlns:a16="http://schemas.microsoft.com/office/drawing/2014/main" id="{2BA8BD6E-59BC-68D6-D304-661E14CD9A95}"/>
              </a:ext>
            </a:extLst>
          </p:cNvPr>
          <p:cNvSpPr/>
          <p:nvPr/>
        </p:nvSpPr>
        <p:spPr>
          <a:xfrm>
            <a:off x="4767504" y="3130521"/>
            <a:ext cx="189104" cy="175175"/>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64C3407D-C2AB-31D2-B499-C207BE0309CC}"/>
                  </a:ext>
                </a:extLst>
              </p:cNvPr>
              <p:cNvSpPr/>
              <p:nvPr/>
            </p:nvSpPr>
            <p:spPr>
              <a:xfrm>
                <a:off x="3496489" y="2474110"/>
                <a:ext cx="1439818" cy="584775"/>
              </a:xfrm>
              <a:prstGeom prst="rect">
                <a:avLst/>
              </a:prstGeom>
            </p:spPr>
            <p:txBody>
              <a:bodyPr wrap="none">
                <a:spAutoFit/>
              </a:bodyPr>
              <a:lstStyle/>
              <a:p>
                <a:pPr defTabSz="914446"/>
                <a14:m>
                  <m:oMathPara xmlns:m="http://schemas.openxmlformats.org/officeDocument/2006/math">
                    <m:oMathParaPr>
                      <m:jc m:val="centerGroup"/>
                    </m:oMathParaPr>
                    <m:oMath xmlns:m="http://schemas.openxmlformats.org/officeDocument/2006/math">
                      <m:r>
                        <a:rPr lang="en-CA" sz="3200" b="1" i="1">
                          <a:solidFill>
                            <a:srgbClr val="000000"/>
                          </a:solidFill>
                          <a:latin typeface="Cambria Math" panose="02040503050406030204" pitchFamily="18" charset="0"/>
                        </a:rPr>
                        <m:t>𝑬𝒓𝒓𝒐𝒓</m:t>
                      </m:r>
                    </m:oMath>
                  </m:oMathPara>
                </a14:m>
                <a:endParaRPr lang="en-CA" sz="3200" b="1" dirty="0">
                  <a:solidFill>
                    <a:srgbClr val="000000"/>
                  </a:solidFill>
                  <a:latin typeface="Cambria" panose="02040503050406030204"/>
                </a:endParaRPr>
              </a:p>
            </p:txBody>
          </p:sp>
        </mc:Choice>
        <mc:Fallback xmlns="">
          <p:sp>
            <p:nvSpPr>
              <p:cNvPr id="28" name="Rectangle 27">
                <a:extLst>
                  <a:ext uri="{FF2B5EF4-FFF2-40B4-BE49-F238E27FC236}">
                    <a16:creationId xmlns:a16="http://schemas.microsoft.com/office/drawing/2014/main" id="{64C3407D-C2AB-31D2-B499-C207BE0309CC}"/>
                  </a:ext>
                </a:extLst>
              </p:cNvPr>
              <p:cNvSpPr>
                <a:spLocks noRot="1" noChangeAspect="1" noMove="1" noResize="1" noEditPoints="1" noAdjustHandles="1" noChangeArrowheads="1" noChangeShapeType="1" noTextEdit="1"/>
              </p:cNvSpPr>
              <p:nvPr/>
            </p:nvSpPr>
            <p:spPr>
              <a:xfrm>
                <a:off x="3496489" y="2474110"/>
                <a:ext cx="1439818" cy="584775"/>
              </a:xfrm>
              <a:prstGeom prst="rect">
                <a:avLst/>
              </a:prstGeom>
              <a:blipFill>
                <a:blip r:embed="rId7"/>
                <a:stretch>
                  <a:fillRect/>
                </a:stretch>
              </a:blipFill>
            </p:spPr>
            <p:txBody>
              <a:bodyPr/>
              <a:lstStyle/>
              <a:p>
                <a:r>
                  <a:rPr lang="en-US">
                    <a:noFill/>
                  </a:rPr>
                  <a:t> </a:t>
                </a:r>
              </a:p>
            </p:txBody>
          </p:sp>
        </mc:Fallback>
      </mc:AlternateContent>
      <p:pic>
        <p:nvPicPr>
          <p:cNvPr id="29" name="Picture 2" descr="Image result for ice cream stand">
            <a:extLst>
              <a:ext uri="{FF2B5EF4-FFF2-40B4-BE49-F238E27FC236}">
                <a16:creationId xmlns:a16="http://schemas.microsoft.com/office/drawing/2014/main" id="{18924545-AC89-CCE5-4AE9-9D41796C19F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95673" y="2222960"/>
            <a:ext cx="2520070" cy="2431867"/>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5230DD82-BB06-E5AF-78D1-C857D7119278}"/>
              </a:ext>
            </a:extLst>
          </p:cNvPr>
          <p:cNvSpPr/>
          <p:nvPr/>
        </p:nvSpPr>
        <p:spPr>
          <a:xfrm>
            <a:off x="2879892" y="6438133"/>
            <a:ext cx="6789217" cy="261610"/>
          </a:xfrm>
          <a:prstGeom prst="rect">
            <a:avLst/>
          </a:prstGeom>
        </p:spPr>
        <p:txBody>
          <a:bodyPr wrap="square">
            <a:spAutoFit/>
          </a:bodyPr>
          <a:lstStyle/>
          <a:p>
            <a:pPr defTabSz="914446"/>
            <a:r>
              <a:rPr lang="en-CA" sz="1100" b="1" dirty="0">
                <a:solidFill>
                  <a:srgbClr val="000000"/>
                </a:solidFill>
                <a:latin typeface="Cambria" panose="02040503050406030204"/>
              </a:rPr>
              <a:t>Source: </a:t>
            </a:r>
            <a:r>
              <a:rPr lang="en-CA" sz="1100" dirty="0">
                <a:solidFill>
                  <a:srgbClr val="000000"/>
                </a:solidFill>
                <a:latin typeface="Cambria" panose="02040503050406030204"/>
              </a:rPr>
              <a:t>https://www.goodfreephotos.com/vector-images/ice-cream-stand-vector-clipart.png.php</a:t>
            </a:r>
          </a:p>
        </p:txBody>
      </p:sp>
    </p:spTree>
    <p:extLst>
      <p:ext uri="{BB962C8B-B14F-4D97-AF65-F5344CB8AC3E}">
        <p14:creationId xmlns:p14="http://schemas.microsoft.com/office/powerpoint/2010/main" val="74622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7" grpId="0" animBg="1"/>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7298F-69EC-74E8-B34F-3F775D4A096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F4C6C1F-FFFF-5672-8E8D-19EF885C55F9}"/>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974C175C-5230-050D-28C7-E3856AC8EAC0}"/>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2E0417D2-6504-38EB-3755-52C6E9962581}"/>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Regression Metrics: Mean Absolute Error (MAE)</a:t>
            </a:r>
          </a:p>
        </p:txBody>
      </p:sp>
      <p:sp>
        <p:nvSpPr>
          <p:cNvPr id="9" name="TextBox 8">
            <a:extLst>
              <a:ext uri="{FF2B5EF4-FFF2-40B4-BE49-F238E27FC236}">
                <a16:creationId xmlns:a16="http://schemas.microsoft.com/office/drawing/2014/main" id="{00C27397-C2E6-8FCE-94DC-2D7B167745C9}"/>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3A71BA7-F9C8-2066-0201-22BDCB5BF715}"/>
                  </a:ext>
                </a:extLst>
              </p:cNvPr>
              <p:cNvSpPr txBox="1">
                <a:spLocks/>
              </p:cNvSpPr>
              <p:nvPr/>
            </p:nvSpPr>
            <p:spPr>
              <a:xfrm>
                <a:off x="375936" y="947272"/>
                <a:ext cx="11472900" cy="50837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defTabSz="609630">
                  <a:spcBef>
                    <a:spcPts val="667"/>
                  </a:spcBef>
                  <a:buFont typeface="Arial" panose="020B0604020202020204" pitchFamily="34" charset="0"/>
                  <a:buChar char="•"/>
                </a:pPr>
                <a:r>
                  <a:rPr lang="en-CA" sz="1800" dirty="0">
                    <a:solidFill>
                      <a:srgbClr val="000000"/>
                    </a:solidFill>
                    <a:latin typeface="Montserrat" charset="0"/>
                    <a:ea typeface="Montserrat" charset="0"/>
                    <a:cs typeface="Montserrat" charset="0"/>
                  </a:rPr>
                  <a:t>Mean Absolute Error (MAE) is obtained by calculating the absolute difference between the model predictions and the true (actual) values</a:t>
                </a:r>
              </a:p>
              <a:p>
                <a:pPr marL="285750" indent="-285750" algn="l" defTabSz="609630">
                  <a:spcBef>
                    <a:spcPts val="667"/>
                  </a:spcBef>
                  <a:buFont typeface="Arial" panose="020B0604020202020204" pitchFamily="34" charset="0"/>
                  <a:buChar char="•"/>
                </a:pPr>
                <a:endParaRPr lang="en-CA" sz="1800" dirty="0">
                  <a:solidFill>
                    <a:srgbClr val="000000"/>
                  </a:solidFill>
                  <a:latin typeface="Montserrat" charset="0"/>
                  <a:ea typeface="Montserrat" charset="0"/>
                  <a:cs typeface="Montserrat" charset="0"/>
                </a:endParaRPr>
              </a:p>
              <a:p>
                <a:pPr marL="285750" indent="-285750" algn="l" defTabSz="609630">
                  <a:spcBef>
                    <a:spcPts val="667"/>
                  </a:spcBef>
                  <a:buFont typeface="Arial" panose="020B0604020202020204" pitchFamily="34" charset="0"/>
                  <a:buChar char="•"/>
                </a:pPr>
                <a:r>
                  <a:rPr lang="en-CA" sz="1800" dirty="0">
                    <a:solidFill>
                      <a:srgbClr val="000000"/>
                    </a:solidFill>
                    <a:latin typeface="Montserrat" charset="0"/>
                    <a:ea typeface="Montserrat" charset="0"/>
                    <a:cs typeface="Montserrat" charset="0"/>
                  </a:rPr>
                  <a:t>MAE is a measure of the </a:t>
                </a:r>
                <a:r>
                  <a:rPr lang="en-CA" sz="1800" b="1" dirty="0">
                    <a:solidFill>
                      <a:srgbClr val="000000"/>
                    </a:solidFill>
                    <a:latin typeface="Montserrat" charset="0"/>
                    <a:ea typeface="Montserrat" charset="0"/>
                    <a:cs typeface="Montserrat" charset="0"/>
                  </a:rPr>
                  <a:t>average magnitude of error </a:t>
                </a:r>
                <a:r>
                  <a:rPr lang="en-CA" sz="1800" dirty="0">
                    <a:solidFill>
                      <a:srgbClr val="000000"/>
                    </a:solidFill>
                    <a:latin typeface="Montserrat" charset="0"/>
                    <a:ea typeface="Montserrat" charset="0"/>
                    <a:cs typeface="Montserrat" charset="0"/>
                  </a:rPr>
                  <a:t>generated by the regression model</a:t>
                </a:r>
              </a:p>
              <a:p>
                <a:pPr marL="285750" indent="-285750" algn="l" defTabSz="609630">
                  <a:spcBef>
                    <a:spcPts val="667"/>
                  </a:spcBef>
                  <a:buFont typeface="Arial" panose="020B0604020202020204" pitchFamily="34" charset="0"/>
                  <a:buChar char="•"/>
                </a:pPr>
                <a:endParaRPr lang="en-CA" sz="1800" dirty="0">
                  <a:solidFill>
                    <a:srgbClr val="000000"/>
                  </a:solidFill>
                  <a:latin typeface="Montserrat" charset="0"/>
                  <a:ea typeface="Montserrat" charset="0"/>
                  <a:cs typeface="Montserrat" charset="0"/>
                </a:endParaRPr>
              </a:p>
              <a:p>
                <a:pPr marL="285750" indent="-285750" algn="l" defTabSz="609630">
                  <a:spcBef>
                    <a:spcPts val="667"/>
                  </a:spcBef>
                  <a:buFont typeface="Arial" panose="020B0604020202020204" pitchFamily="34" charset="0"/>
                  <a:buChar char="•"/>
                </a:pPr>
                <a:r>
                  <a:rPr lang="en-CA" sz="1800" dirty="0">
                    <a:solidFill>
                      <a:srgbClr val="000000"/>
                    </a:solidFill>
                    <a:latin typeface="Montserrat" charset="0"/>
                    <a:ea typeface="Montserrat" charset="0"/>
                    <a:cs typeface="Montserrat" charset="0"/>
                  </a:rPr>
                  <a:t>The mean absolute error (MAE) is calculated as follows:</a:t>
                </a:r>
              </a:p>
              <a:p>
                <a:pPr algn="l" defTabSz="609630">
                  <a:spcBef>
                    <a:spcPts val="667"/>
                  </a:spcBef>
                </a:pPr>
                <a14:m>
                  <m:oMathPara xmlns:m="http://schemas.openxmlformats.org/officeDocument/2006/math">
                    <m:oMathParaPr>
                      <m:jc m:val="centerGroup"/>
                    </m:oMathParaPr>
                    <m:oMath xmlns:m="http://schemas.openxmlformats.org/officeDocument/2006/math">
                      <m:r>
                        <a:rPr lang="en-CA" i="1">
                          <a:solidFill>
                            <a:srgbClr val="000000"/>
                          </a:solidFill>
                          <a:latin typeface="Cambria Math" panose="02040503050406030204" pitchFamily="18" charset="0"/>
                        </a:rPr>
                        <m:t>𝑀𝐴𝐸</m:t>
                      </m:r>
                      <m:r>
                        <a:rPr lang="en-CA" i="1">
                          <a:solidFill>
                            <a:srgbClr val="000000"/>
                          </a:solidFill>
                          <a:latin typeface="Cambria Math" panose="02040503050406030204" pitchFamily="18" charset="0"/>
                        </a:rPr>
                        <m:t>=</m:t>
                      </m:r>
                      <m:f>
                        <m:fPr>
                          <m:ctrlPr>
                            <a:rPr lang="en-CA" i="1">
                              <a:solidFill>
                                <a:srgbClr val="000000"/>
                              </a:solidFill>
                              <a:latin typeface="Cambria Math" panose="02040503050406030204" pitchFamily="18" charset="0"/>
                            </a:rPr>
                          </m:ctrlPr>
                        </m:fPr>
                        <m:num>
                          <m:r>
                            <a:rPr lang="en-CA" i="1">
                              <a:solidFill>
                                <a:srgbClr val="000000"/>
                              </a:solidFill>
                              <a:latin typeface="Cambria Math" panose="02040503050406030204" pitchFamily="18" charset="0"/>
                            </a:rPr>
                            <m:t>1</m:t>
                          </m:r>
                        </m:num>
                        <m:den>
                          <m:r>
                            <a:rPr lang="en-CA" i="1">
                              <a:solidFill>
                                <a:srgbClr val="000000"/>
                              </a:solidFill>
                              <a:latin typeface="Cambria Math" panose="02040503050406030204" pitchFamily="18" charset="0"/>
                            </a:rPr>
                            <m:t>𝑛</m:t>
                          </m:r>
                        </m:den>
                      </m:f>
                      <m:nary>
                        <m:naryPr>
                          <m:chr m:val="∑"/>
                          <m:ctrlPr>
                            <a:rPr lang="en-CA" i="1">
                              <a:solidFill>
                                <a:srgbClr val="000000"/>
                              </a:solidFill>
                              <a:latin typeface="Cambria Math" panose="02040503050406030204" pitchFamily="18" charset="0"/>
                            </a:rPr>
                          </m:ctrlPr>
                        </m:naryPr>
                        <m:sub>
                          <m:r>
                            <a:rPr lang="en-CA" i="1">
                              <a:solidFill>
                                <a:srgbClr val="000000"/>
                              </a:solidFill>
                              <a:latin typeface="Cambria Math" panose="02040503050406030204" pitchFamily="18" charset="0"/>
                            </a:rPr>
                            <m:t>𝑖</m:t>
                          </m:r>
                          <m:r>
                            <a:rPr lang="en-CA" i="1">
                              <a:solidFill>
                                <a:srgbClr val="000000"/>
                              </a:solidFill>
                              <a:latin typeface="Cambria Math" panose="02040503050406030204" pitchFamily="18" charset="0"/>
                            </a:rPr>
                            <m:t>=1</m:t>
                          </m:r>
                        </m:sub>
                        <m:sup>
                          <m:r>
                            <a:rPr lang="en-CA" i="1">
                              <a:solidFill>
                                <a:srgbClr val="000000"/>
                              </a:solidFill>
                              <a:latin typeface="Cambria Math" panose="02040503050406030204" pitchFamily="18" charset="0"/>
                            </a:rPr>
                            <m:t>𝑛</m:t>
                          </m:r>
                        </m:sup>
                        <m:e>
                          <m:r>
                            <a:rPr lang="en-CA" i="1">
                              <a:solidFill>
                                <a:srgbClr val="000000"/>
                              </a:solidFill>
                              <a:latin typeface="Cambria Math" panose="02040503050406030204" pitchFamily="18" charset="0"/>
                            </a:rPr>
                            <m:t>|</m:t>
                          </m:r>
                          <m:sSub>
                            <m:sSubPr>
                              <m:ctrlPr>
                                <a:rPr lang="en-CA" i="1">
                                  <a:solidFill>
                                    <a:srgbClr val="000000"/>
                                  </a:solidFill>
                                  <a:latin typeface="Cambria Math" panose="02040503050406030204" pitchFamily="18" charset="0"/>
                                </a:rPr>
                              </m:ctrlPr>
                            </m:sSubPr>
                            <m:e>
                              <m:r>
                                <a:rPr lang="en-CA" i="1">
                                  <a:solidFill>
                                    <a:srgbClr val="000000"/>
                                  </a:solidFill>
                                  <a:latin typeface="Cambria Math" panose="02040503050406030204" pitchFamily="18" charset="0"/>
                                </a:rPr>
                                <m:t>𝑦</m:t>
                              </m:r>
                            </m:e>
                            <m:sub>
                              <m:r>
                                <a:rPr lang="en-CA" i="1">
                                  <a:solidFill>
                                    <a:srgbClr val="000000"/>
                                  </a:solidFill>
                                  <a:latin typeface="Cambria Math" panose="02040503050406030204" pitchFamily="18" charset="0"/>
                                </a:rPr>
                                <m:t>𝑖</m:t>
                              </m:r>
                            </m:sub>
                          </m:sSub>
                          <m:r>
                            <a:rPr lang="en-CA" i="1">
                              <a:solidFill>
                                <a:srgbClr val="000000"/>
                              </a:solidFill>
                              <a:latin typeface="Cambria Math" panose="02040503050406030204" pitchFamily="18" charset="0"/>
                            </a:rPr>
                            <m:t>−</m:t>
                          </m:r>
                          <m:sSub>
                            <m:sSubPr>
                              <m:ctrlPr>
                                <a:rPr lang="en-CA" i="1">
                                  <a:solidFill>
                                    <a:srgbClr val="000000"/>
                                  </a:solidFill>
                                  <a:latin typeface="Cambria Math" panose="02040503050406030204" pitchFamily="18" charset="0"/>
                                </a:rPr>
                              </m:ctrlPr>
                            </m:sSubPr>
                            <m:e>
                              <m:acc>
                                <m:accPr>
                                  <m:chr m:val="̂"/>
                                  <m:ctrlPr>
                                    <a:rPr lang="en-CA" i="1">
                                      <a:solidFill>
                                        <a:srgbClr val="000000"/>
                                      </a:solidFill>
                                      <a:latin typeface="Cambria Math" panose="02040503050406030204" pitchFamily="18" charset="0"/>
                                    </a:rPr>
                                  </m:ctrlPr>
                                </m:accPr>
                                <m:e>
                                  <m:r>
                                    <a:rPr lang="en-CA" i="1">
                                      <a:solidFill>
                                        <a:srgbClr val="000000"/>
                                      </a:solidFill>
                                      <a:latin typeface="Cambria Math" panose="02040503050406030204" pitchFamily="18" charset="0"/>
                                    </a:rPr>
                                    <m:t>𝑦</m:t>
                                  </m:r>
                                </m:e>
                              </m:acc>
                            </m:e>
                            <m:sub>
                              <m:r>
                                <a:rPr lang="en-CA" i="1">
                                  <a:solidFill>
                                    <a:srgbClr val="000000"/>
                                  </a:solidFill>
                                  <a:latin typeface="Cambria Math" panose="02040503050406030204" pitchFamily="18" charset="0"/>
                                </a:rPr>
                                <m:t>𝑖</m:t>
                              </m:r>
                            </m:sub>
                          </m:sSub>
                          <m:r>
                            <a:rPr lang="en-CA" i="1">
                              <a:solidFill>
                                <a:srgbClr val="000000"/>
                              </a:solidFill>
                              <a:latin typeface="Cambria Math" panose="02040503050406030204" pitchFamily="18" charset="0"/>
                            </a:rPr>
                            <m:t>|</m:t>
                          </m:r>
                        </m:e>
                      </m:nary>
                    </m:oMath>
                  </m:oMathPara>
                </a14:m>
                <a:endParaRPr lang="en-CA" dirty="0">
                  <a:solidFill>
                    <a:srgbClr val="000000"/>
                  </a:solidFill>
                  <a:latin typeface="Montserrat" charset="0"/>
                  <a:ea typeface="Montserrat" charset="0"/>
                  <a:cs typeface="Montserrat" charset="0"/>
                </a:endParaRPr>
              </a:p>
              <a:p>
                <a:pPr marL="285750" indent="-285750" algn="l" defTabSz="609630">
                  <a:spcBef>
                    <a:spcPts val="667"/>
                  </a:spcBef>
                  <a:buFont typeface="Arial" panose="020B0604020202020204" pitchFamily="34" charset="0"/>
                  <a:buChar char="•"/>
                </a:pPr>
                <a:endParaRPr lang="en-CA" sz="1800" dirty="0">
                  <a:solidFill>
                    <a:srgbClr val="000000"/>
                  </a:solidFill>
                  <a:latin typeface="Montserrat" charset="0"/>
                  <a:ea typeface="Montserrat" charset="0"/>
                  <a:cs typeface="Montserrat" charset="0"/>
                </a:endParaRPr>
              </a:p>
              <a:p>
                <a:pPr marL="285750" indent="-285750" algn="l" defTabSz="609630">
                  <a:spcBef>
                    <a:spcPts val="667"/>
                  </a:spcBef>
                  <a:buFont typeface="Arial" panose="020B0604020202020204" pitchFamily="34" charset="0"/>
                  <a:buChar char="•"/>
                </a:pPr>
                <a:r>
                  <a:rPr lang="en-CA" sz="1800" dirty="0">
                    <a:solidFill>
                      <a:srgbClr val="000000"/>
                    </a:solidFill>
                    <a:latin typeface="Montserrat" charset="0"/>
                    <a:ea typeface="Montserrat" charset="0"/>
                    <a:cs typeface="Montserrat" charset="0"/>
                  </a:rPr>
                  <a:t>MAE is calculated by following these steps:</a:t>
                </a:r>
              </a:p>
              <a:p>
                <a:pPr marL="800123" lvl="1" indent="-342900" algn="l" defTabSz="609630">
                  <a:spcBef>
                    <a:spcPts val="333"/>
                  </a:spcBef>
                  <a:buFont typeface="Arial" panose="020B0604020202020204" pitchFamily="34" charset="0"/>
                  <a:buChar char="•"/>
                </a:pPr>
                <a:r>
                  <a:rPr lang="en-CA" sz="1867" dirty="0">
                    <a:solidFill>
                      <a:srgbClr val="000000"/>
                    </a:solidFill>
                    <a:latin typeface="Montserrat" charset="0"/>
                    <a:ea typeface="Montserrat" charset="0"/>
                    <a:cs typeface="Montserrat" charset="0"/>
                  </a:rPr>
                  <a:t>Calculate the residual of every data point</a:t>
                </a:r>
              </a:p>
              <a:p>
                <a:pPr marL="800123" lvl="1" indent="-342900" algn="l" defTabSz="609630">
                  <a:spcBef>
                    <a:spcPts val="333"/>
                  </a:spcBef>
                  <a:buFont typeface="Arial" panose="020B0604020202020204" pitchFamily="34" charset="0"/>
                  <a:buChar char="•"/>
                </a:pPr>
                <a:r>
                  <a:rPr lang="en-CA" sz="1867" dirty="0">
                    <a:solidFill>
                      <a:srgbClr val="000000"/>
                    </a:solidFill>
                    <a:latin typeface="Montserrat" charset="0"/>
                    <a:ea typeface="Montserrat" charset="0"/>
                    <a:cs typeface="Montserrat" charset="0"/>
                  </a:rPr>
                  <a:t>Calculate the absolute value (to get rid of the sign)</a:t>
                </a:r>
              </a:p>
              <a:p>
                <a:pPr marL="800123" lvl="1" indent="-342900" algn="l" defTabSz="609630">
                  <a:spcBef>
                    <a:spcPts val="333"/>
                  </a:spcBef>
                  <a:buFont typeface="Arial" panose="020B0604020202020204" pitchFamily="34" charset="0"/>
                  <a:buChar char="•"/>
                </a:pPr>
                <a:r>
                  <a:rPr lang="en-CA" sz="1867" dirty="0">
                    <a:solidFill>
                      <a:srgbClr val="000000"/>
                    </a:solidFill>
                    <a:latin typeface="Montserrat" charset="0"/>
                    <a:ea typeface="Montserrat" charset="0"/>
                    <a:cs typeface="Montserrat" charset="0"/>
                  </a:rPr>
                  <a:t>Calculate the average of all residuals</a:t>
                </a:r>
              </a:p>
              <a:p>
                <a:pPr marL="285750" indent="-285750" defTabSz="609630" fontAlgn="base">
                  <a:spcBef>
                    <a:spcPts val="667"/>
                  </a:spcBef>
                  <a:buFont typeface="Arial" panose="020B0604020202020204" pitchFamily="34" charset="0"/>
                  <a:buChar char="•"/>
                </a:pPr>
                <a:endParaRPr lang="en-CA" sz="1800" dirty="0">
                  <a:solidFill>
                    <a:srgbClr val="000000"/>
                  </a:solidFill>
                  <a:latin typeface="Cambria" panose="02040503050406030204"/>
                </a:endParaRPr>
              </a:p>
            </p:txBody>
          </p:sp>
        </mc:Choice>
        <mc:Fallback xmlns="">
          <p:sp>
            <p:nvSpPr>
              <p:cNvPr id="4" name="Content Placeholder 2">
                <a:extLst>
                  <a:ext uri="{FF2B5EF4-FFF2-40B4-BE49-F238E27FC236}">
                    <a16:creationId xmlns:a16="http://schemas.microsoft.com/office/drawing/2014/main" id="{03A71BA7-F9C8-2066-0201-22BDCB5BF715}"/>
                  </a:ext>
                </a:extLst>
              </p:cNvPr>
              <p:cNvSpPr txBox="1">
                <a:spLocks noRot="1" noChangeAspect="1" noMove="1" noResize="1" noEditPoints="1" noAdjustHandles="1" noChangeArrowheads="1" noChangeShapeType="1" noTextEdit="1"/>
              </p:cNvSpPr>
              <p:nvPr/>
            </p:nvSpPr>
            <p:spPr>
              <a:xfrm>
                <a:off x="375936" y="947272"/>
                <a:ext cx="11472900" cy="5083799"/>
              </a:xfrm>
              <a:prstGeom prst="rect">
                <a:avLst/>
              </a:prstGeom>
              <a:blipFill>
                <a:blip r:embed="rId4"/>
                <a:stretch>
                  <a:fillRect l="-372" t="-1079"/>
                </a:stretch>
              </a:blipFill>
            </p:spPr>
            <p:txBody>
              <a:bodyPr/>
              <a:lstStyle/>
              <a:p>
                <a:r>
                  <a:rPr lang="en-US">
                    <a:noFill/>
                  </a:rPr>
                  <a:t> </a:t>
                </a:r>
              </a:p>
            </p:txBody>
          </p:sp>
        </mc:Fallback>
      </mc:AlternateContent>
    </p:spTree>
    <p:extLst>
      <p:ext uri="{BB962C8B-B14F-4D97-AF65-F5344CB8AC3E}">
        <p14:creationId xmlns:p14="http://schemas.microsoft.com/office/powerpoint/2010/main" val="388217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F4C06-95CF-02C3-A06F-F5470D06D5F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AAC95FD-D8D1-55E9-B053-CBD326C17148}"/>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C75773F4-1A13-3935-E50D-9116151A63F5}"/>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766D6C54-DD7F-CDB7-59D8-1D1199EB16AD}"/>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Regression Metrics: Mean Square Error (MSE) </a:t>
            </a:r>
          </a:p>
        </p:txBody>
      </p:sp>
      <p:sp>
        <p:nvSpPr>
          <p:cNvPr id="9" name="TextBox 8">
            <a:extLst>
              <a:ext uri="{FF2B5EF4-FFF2-40B4-BE49-F238E27FC236}">
                <a16:creationId xmlns:a16="http://schemas.microsoft.com/office/drawing/2014/main" id="{40DD0D7E-EC0E-B375-F69A-79F750726EED}"/>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AE5B378-63D9-7244-AEAF-9C8A67735A39}"/>
                  </a:ext>
                </a:extLst>
              </p:cNvPr>
              <p:cNvSpPr txBox="1">
                <a:spLocks/>
              </p:cNvSpPr>
              <p:nvPr/>
            </p:nvSpPr>
            <p:spPr>
              <a:xfrm>
                <a:off x="372250" y="1150477"/>
                <a:ext cx="11447500" cy="51091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17" indent="-342917" algn="l" defTabSz="609630">
                  <a:spcBef>
                    <a:spcPts val="667"/>
                  </a:spcBef>
                  <a:buFont typeface="Arial" panose="020B0604020202020204" pitchFamily="34" charset="0"/>
                  <a:buChar char="•"/>
                </a:pPr>
                <a:r>
                  <a:rPr lang="en-CA" sz="1800" dirty="0">
                    <a:solidFill>
                      <a:srgbClr val="000000"/>
                    </a:solidFill>
                    <a:latin typeface="Montserrat" charset="0"/>
                    <a:ea typeface="Montserrat" charset="0"/>
                    <a:cs typeface="Montserrat" charset="0"/>
                  </a:rPr>
                  <a:t>Mean Square Error (MSE) is very similar to the Mean Absolute Error (MAE) but instead of using absolute values, squares of the difference between the model predictions and the training dataset (true values) is being calculated.</a:t>
                </a:r>
              </a:p>
              <a:p>
                <a:pPr marL="342917" indent="-342917" algn="l" defTabSz="609630">
                  <a:spcBef>
                    <a:spcPts val="667"/>
                  </a:spcBef>
                  <a:buFont typeface="Arial" panose="020B0604020202020204" pitchFamily="34" charset="0"/>
                  <a:buChar char="•"/>
                </a:pPr>
                <a:r>
                  <a:rPr lang="en-CA" sz="1800" dirty="0">
                    <a:solidFill>
                      <a:srgbClr val="000000"/>
                    </a:solidFill>
                    <a:latin typeface="Montserrat" charset="0"/>
                    <a:ea typeface="Montserrat" charset="0"/>
                    <a:cs typeface="Montserrat" charset="0"/>
                  </a:rPr>
                  <a:t>MSE is usually </a:t>
                </a:r>
                <a:r>
                  <a:rPr lang="en-CA" sz="1800" b="1" dirty="0">
                    <a:solidFill>
                      <a:srgbClr val="000000"/>
                    </a:solidFill>
                    <a:latin typeface="Montserrat" charset="0"/>
                    <a:ea typeface="Montserrat" charset="0"/>
                    <a:cs typeface="Montserrat" charset="0"/>
                  </a:rPr>
                  <a:t>larger</a:t>
                </a:r>
                <a:r>
                  <a:rPr lang="en-CA" sz="1800" dirty="0">
                    <a:solidFill>
                      <a:srgbClr val="000000"/>
                    </a:solidFill>
                    <a:latin typeface="Montserrat" charset="0"/>
                    <a:ea typeface="Montserrat" charset="0"/>
                    <a:cs typeface="Montserrat" charset="0"/>
                  </a:rPr>
                  <a:t> compared to the MAE since the </a:t>
                </a:r>
                <a:r>
                  <a:rPr lang="en-CA" sz="1800" b="1" dirty="0">
                    <a:solidFill>
                      <a:srgbClr val="000000"/>
                    </a:solidFill>
                    <a:latin typeface="Montserrat" charset="0"/>
                    <a:ea typeface="Montserrat" charset="0"/>
                    <a:cs typeface="Montserrat" charset="0"/>
                  </a:rPr>
                  <a:t>residuals are being squared</a:t>
                </a:r>
                <a:r>
                  <a:rPr lang="en-CA" sz="1800" dirty="0">
                    <a:solidFill>
                      <a:srgbClr val="000000"/>
                    </a:solidFill>
                    <a:latin typeface="Montserrat" charset="0"/>
                    <a:ea typeface="Montserrat" charset="0"/>
                    <a:cs typeface="Montserrat" charset="0"/>
                  </a:rPr>
                  <a:t>. </a:t>
                </a:r>
              </a:p>
              <a:p>
                <a:pPr marL="342917" indent="-342917" algn="l" defTabSz="609630">
                  <a:spcBef>
                    <a:spcPts val="667"/>
                  </a:spcBef>
                  <a:buFont typeface="Arial" panose="020B0604020202020204" pitchFamily="34" charset="0"/>
                  <a:buChar char="•"/>
                </a:pPr>
                <a:r>
                  <a:rPr lang="en-CA" sz="1800" dirty="0">
                    <a:solidFill>
                      <a:srgbClr val="000000"/>
                    </a:solidFill>
                    <a:latin typeface="Montserrat" charset="0"/>
                    <a:ea typeface="Montserrat" charset="0"/>
                    <a:cs typeface="Montserrat" charset="0"/>
                  </a:rPr>
                  <a:t>In case of data outliers, MSE will become much larger compared to MAE. </a:t>
                </a:r>
              </a:p>
              <a:p>
                <a:pPr marL="342917" indent="-342917" algn="l" defTabSz="609630">
                  <a:spcBef>
                    <a:spcPts val="667"/>
                  </a:spcBef>
                  <a:buFont typeface="Arial" panose="020B0604020202020204" pitchFamily="34" charset="0"/>
                  <a:buChar char="•"/>
                </a:pPr>
                <a:r>
                  <a:rPr lang="en-CA" sz="1800" dirty="0">
                    <a:solidFill>
                      <a:srgbClr val="000000"/>
                    </a:solidFill>
                    <a:latin typeface="Montserrat" charset="0"/>
                    <a:ea typeface="Montserrat" charset="0"/>
                    <a:cs typeface="Montserrat" charset="0"/>
                  </a:rPr>
                  <a:t>In MSE, since the error is being squared, any predicting error is being heavily penalized. </a:t>
                </a:r>
              </a:p>
              <a:p>
                <a:pPr marL="342917" indent="-342917" algn="l" defTabSz="609630">
                  <a:spcBef>
                    <a:spcPts val="667"/>
                  </a:spcBef>
                  <a:buFont typeface="Arial" panose="020B0604020202020204" pitchFamily="34" charset="0"/>
                  <a:buChar char="•"/>
                </a:pPr>
                <a:endParaRPr lang="en-CA" sz="1800" dirty="0">
                  <a:solidFill>
                    <a:srgbClr val="000000"/>
                  </a:solidFill>
                  <a:latin typeface="Montserrat" charset="0"/>
                  <a:ea typeface="Montserrat" charset="0"/>
                  <a:cs typeface="Montserrat" charset="0"/>
                </a:endParaRPr>
              </a:p>
              <a:p>
                <a:pPr algn="l" defTabSz="609630">
                  <a:spcBef>
                    <a:spcPts val="667"/>
                  </a:spcBef>
                </a:pPr>
                <a14:m>
                  <m:oMathPara xmlns:m="http://schemas.openxmlformats.org/officeDocument/2006/math">
                    <m:oMathParaPr>
                      <m:jc m:val="centerGroup"/>
                    </m:oMathParaPr>
                    <m:oMath xmlns:m="http://schemas.openxmlformats.org/officeDocument/2006/math">
                      <m:r>
                        <a:rPr lang="en-CA" i="1">
                          <a:solidFill>
                            <a:srgbClr val="000000"/>
                          </a:solidFill>
                          <a:latin typeface="Cambria Math" panose="02040503050406030204" pitchFamily="18" charset="0"/>
                        </a:rPr>
                        <m:t>𝑀𝑆𝐸</m:t>
                      </m:r>
                      <m:r>
                        <a:rPr lang="en-CA" i="1">
                          <a:solidFill>
                            <a:srgbClr val="000000"/>
                          </a:solidFill>
                          <a:latin typeface="Cambria Math" panose="02040503050406030204" pitchFamily="18" charset="0"/>
                        </a:rPr>
                        <m:t>=</m:t>
                      </m:r>
                      <m:f>
                        <m:fPr>
                          <m:ctrlPr>
                            <a:rPr lang="en-CA" i="1">
                              <a:solidFill>
                                <a:srgbClr val="000000"/>
                              </a:solidFill>
                              <a:latin typeface="Cambria Math" panose="02040503050406030204" pitchFamily="18" charset="0"/>
                            </a:rPr>
                          </m:ctrlPr>
                        </m:fPr>
                        <m:num>
                          <m:r>
                            <a:rPr lang="en-CA" i="1">
                              <a:solidFill>
                                <a:srgbClr val="000000"/>
                              </a:solidFill>
                              <a:latin typeface="Cambria Math" panose="02040503050406030204" pitchFamily="18" charset="0"/>
                            </a:rPr>
                            <m:t>1</m:t>
                          </m:r>
                        </m:num>
                        <m:den>
                          <m:r>
                            <a:rPr lang="en-CA" i="1">
                              <a:solidFill>
                                <a:srgbClr val="000000"/>
                              </a:solidFill>
                              <a:latin typeface="Cambria Math" panose="02040503050406030204" pitchFamily="18" charset="0"/>
                            </a:rPr>
                            <m:t>𝑛</m:t>
                          </m:r>
                        </m:den>
                      </m:f>
                      <m:nary>
                        <m:naryPr>
                          <m:chr m:val="∑"/>
                          <m:ctrlPr>
                            <a:rPr lang="en-CA" i="1">
                              <a:solidFill>
                                <a:srgbClr val="000000"/>
                              </a:solidFill>
                              <a:latin typeface="Cambria Math" panose="02040503050406030204" pitchFamily="18" charset="0"/>
                            </a:rPr>
                          </m:ctrlPr>
                        </m:naryPr>
                        <m:sub>
                          <m:r>
                            <a:rPr lang="en-CA" i="1">
                              <a:solidFill>
                                <a:srgbClr val="000000"/>
                              </a:solidFill>
                              <a:latin typeface="Cambria Math" panose="02040503050406030204" pitchFamily="18" charset="0"/>
                            </a:rPr>
                            <m:t>𝑖</m:t>
                          </m:r>
                          <m:r>
                            <a:rPr lang="en-CA" i="1">
                              <a:solidFill>
                                <a:srgbClr val="000000"/>
                              </a:solidFill>
                              <a:latin typeface="Cambria Math" panose="02040503050406030204" pitchFamily="18" charset="0"/>
                            </a:rPr>
                            <m:t>=1</m:t>
                          </m:r>
                        </m:sub>
                        <m:sup>
                          <m:r>
                            <a:rPr lang="en-CA" i="1">
                              <a:solidFill>
                                <a:srgbClr val="000000"/>
                              </a:solidFill>
                              <a:latin typeface="Cambria Math" panose="02040503050406030204" pitchFamily="18" charset="0"/>
                            </a:rPr>
                            <m:t>𝑛</m:t>
                          </m:r>
                        </m:sup>
                        <m:e>
                          <m:sSup>
                            <m:sSupPr>
                              <m:ctrlPr>
                                <a:rPr lang="en-CA" i="1">
                                  <a:solidFill>
                                    <a:srgbClr val="000000"/>
                                  </a:solidFill>
                                  <a:latin typeface="Cambria Math" panose="02040503050406030204" pitchFamily="18" charset="0"/>
                                </a:rPr>
                              </m:ctrlPr>
                            </m:sSupPr>
                            <m:e>
                              <m:d>
                                <m:dPr>
                                  <m:ctrlPr>
                                    <a:rPr lang="en-CA" i="1">
                                      <a:solidFill>
                                        <a:srgbClr val="000000"/>
                                      </a:solidFill>
                                      <a:latin typeface="Cambria Math" panose="02040503050406030204" pitchFamily="18" charset="0"/>
                                    </a:rPr>
                                  </m:ctrlPr>
                                </m:dPr>
                                <m:e>
                                  <m:sSub>
                                    <m:sSubPr>
                                      <m:ctrlPr>
                                        <a:rPr lang="en-CA" i="1">
                                          <a:solidFill>
                                            <a:srgbClr val="000000"/>
                                          </a:solidFill>
                                          <a:latin typeface="Cambria Math" panose="02040503050406030204" pitchFamily="18" charset="0"/>
                                        </a:rPr>
                                      </m:ctrlPr>
                                    </m:sSubPr>
                                    <m:e>
                                      <m:r>
                                        <a:rPr lang="en-CA" i="1">
                                          <a:solidFill>
                                            <a:srgbClr val="000000"/>
                                          </a:solidFill>
                                          <a:latin typeface="Cambria Math" panose="02040503050406030204" pitchFamily="18" charset="0"/>
                                        </a:rPr>
                                        <m:t>𝑦</m:t>
                                      </m:r>
                                    </m:e>
                                    <m:sub>
                                      <m:r>
                                        <a:rPr lang="en-CA" i="1">
                                          <a:solidFill>
                                            <a:srgbClr val="000000"/>
                                          </a:solidFill>
                                          <a:latin typeface="Cambria Math" panose="02040503050406030204" pitchFamily="18" charset="0"/>
                                        </a:rPr>
                                        <m:t>𝑖</m:t>
                                      </m:r>
                                    </m:sub>
                                  </m:sSub>
                                  <m:r>
                                    <a:rPr lang="en-CA" i="1">
                                      <a:solidFill>
                                        <a:srgbClr val="000000"/>
                                      </a:solidFill>
                                      <a:latin typeface="Cambria Math" panose="02040503050406030204" pitchFamily="18" charset="0"/>
                                    </a:rPr>
                                    <m:t>−</m:t>
                                  </m:r>
                                  <m:sSub>
                                    <m:sSubPr>
                                      <m:ctrlPr>
                                        <a:rPr lang="en-CA" i="1">
                                          <a:solidFill>
                                            <a:srgbClr val="000000"/>
                                          </a:solidFill>
                                          <a:latin typeface="Cambria Math" panose="02040503050406030204" pitchFamily="18" charset="0"/>
                                        </a:rPr>
                                      </m:ctrlPr>
                                    </m:sSubPr>
                                    <m:e>
                                      <m:acc>
                                        <m:accPr>
                                          <m:chr m:val="̂"/>
                                          <m:ctrlPr>
                                            <a:rPr lang="en-CA" i="1">
                                              <a:solidFill>
                                                <a:srgbClr val="000000"/>
                                              </a:solidFill>
                                              <a:latin typeface="Cambria Math" panose="02040503050406030204" pitchFamily="18" charset="0"/>
                                            </a:rPr>
                                          </m:ctrlPr>
                                        </m:accPr>
                                        <m:e>
                                          <m:r>
                                            <a:rPr lang="en-CA" i="1">
                                              <a:solidFill>
                                                <a:srgbClr val="000000"/>
                                              </a:solidFill>
                                              <a:latin typeface="Cambria Math" panose="02040503050406030204" pitchFamily="18" charset="0"/>
                                            </a:rPr>
                                            <m:t>𝑦</m:t>
                                          </m:r>
                                        </m:e>
                                      </m:acc>
                                    </m:e>
                                    <m:sub>
                                      <m:r>
                                        <a:rPr lang="en-CA" i="1">
                                          <a:solidFill>
                                            <a:srgbClr val="000000"/>
                                          </a:solidFill>
                                          <a:latin typeface="Cambria Math" panose="02040503050406030204" pitchFamily="18" charset="0"/>
                                        </a:rPr>
                                        <m:t>𝑖</m:t>
                                      </m:r>
                                    </m:sub>
                                  </m:sSub>
                                </m:e>
                              </m:d>
                            </m:e>
                            <m:sup>
                              <m:r>
                                <a:rPr lang="en-CA" i="1">
                                  <a:solidFill>
                                    <a:srgbClr val="000000"/>
                                  </a:solidFill>
                                  <a:latin typeface="Cambria Math" panose="02040503050406030204" pitchFamily="18" charset="0"/>
                                </a:rPr>
                                <m:t>2</m:t>
                              </m:r>
                            </m:sup>
                          </m:sSup>
                        </m:e>
                      </m:nary>
                    </m:oMath>
                  </m:oMathPara>
                </a14:m>
                <a:endParaRPr lang="en-CA" dirty="0">
                  <a:solidFill>
                    <a:srgbClr val="000000"/>
                  </a:solidFill>
                  <a:latin typeface="Montserrat" charset="0"/>
                  <a:ea typeface="Montserrat" charset="0"/>
                  <a:cs typeface="Montserrat" charset="0"/>
                </a:endParaRPr>
              </a:p>
              <a:p>
                <a:pPr marL="342917" indent="-342917" algn="l" defTabSz="609630">
                  <a:spcBef>
                    <a:spcPts val="667"/>
                  </a:spcBef>
                  <a:buFont typeface="Arial" panose="020B0604020202020204" pitchFamily="34" charset="0"/>
                  <a:buChar char="•"/>
                </a:pPr>
                <a:endParaRPr lang="en-CA" sz="1800" dirty="0">
                  <a:solidFill>
                    <a:srgbClr val="000000"/>
                  </a:solidFill>
                  <a:latin typeface="Montserrat" charset="0"/>
                  <a:ea typeface="Montserrat" charset="0"/>
                  <a:cs typeface="Montserrat" charset="0"/>
                </a:endParaRPr>
              </a:p>
              <a:p>
                <a:pPr marL="342917" indent="-342917" algn="l" defTabSz="609630">
                  <a:spcBef>
                    <a:spcPts val="667"/>
                  </a:spcBef>
                  <a:buFont typeface="Arial" panose="020B0604020202020204" pitchFamily="34" charset="0"/>
                  <a:buChar char="•"/>
                </a:pPr>
                <a:r>
                  <a:rPr lang="en-CA" sz="1800" dirty="0">
                    <a:solidFill>
                      <a:srgbClr val="000000"/>
                    </a:solidFill>
                    <a:latin typeface="Montserrat" charset="0"/>
                    <a:ea typeface="Montserrat" charset="0"/>
                    <a:cs typeface="Montserrat" charset="0"/>
                  </a:rPr>
                  <a:t>MSE is calculated by following these steps:</a:t>
                </a:r>
              </a:p>
              <a:p>
                <a:pPr marL="800140" lvl="1" indent="-342917" algn="l" defTabSz="609630">
                  <a:spcBef>
                    <a:spcPts val="333"/>
                  </a:spcBef>
                  <a:buFont typeface="+mj-lt"/>
                  <a:buAutoNum type="arabicPeriod"/>
                </a:pPr>
                <a:r>
                  <a:rPr lang="en-CA" sz="1800" dirty="0">
                    <a:solidFill>
                      <a:srgbClr val="000000"/>
                    </a:solidFill>
                    <a:latin typeface="Montserrat" charset="0"/>
                    <a:ea typeface="Montserrat" charset="0"/>
                    <a:cs typeface="Montserrat" charset="0"/>
                  </a:rPr>
                  <a:t>Calculate the residual for every data point</a:t>
                </a:r>
              </a:p>
              <a:p>
                <a:pPr marL="800140" lvl="1" indent="-342917" algn="l" defTabSz="609630">
                  <a:spcBef>
                    <a:spcPts val="333"/>
                  </a:spcBef>
                  <a:buFont typeface="+mj-lt"/>
                  <a:buAutoNum type="arabicPeriod"/>
                </a:pPr>
                <a:r>
                  <a:rPr lang="en-CA" sz="1800" dirty="0">
                    <a:solidFill>
                      <a:srgbClr val="000000"/>
                    </a:solidFill>
                    <a:latin typeface="Montserrat" charset="0"/>
                    <a:ea typeface="Montserrat" charset="0"/>
                    <a:cs typeface="Montserrat" charset="0"/>
                  </a:rPr>
                  <a:t>Calculate the squared value of the residuals</a:t>
                </a:r>
              </a:p>
              <a:p>
                <a:pPr marL="800140" lvl="1" indent="-342917" algn="l" defTabSz="609630">
                  <a:spcBef>
                    <a:spcPts val="333"/>
                  </a:spcBef>
                  <a:buFont typeface="+mj-lt"/>
                  <a:buAutoNum type="arabicPeriod"/>
                </a:pPr>
                <a:r>
                  <a:rPr lang="en-CA" sz="1800" dirty="0">
                    <a:solidFill>
                      <a:srgbClr val="000000"/>
                    </a:solidFill>
                    <a:latin typeface="Montserrat" charset="0"/>
                    <a:ea typeface="Montserrat" charset="0"/>
                    <a:cs typeface="Montserrat" charset="0"/>
                  </a:rPr>
                  <a:t>Calculate the average of results from step 2 </a:t>
                </a:r>
              </a:p>
            </p:txBody>
          </p:sp>
        </mc:Choice>
        <mc:Fallback xmlns="">
          <p:sp>
            <p:nvSpPr>
              <p:cNvPr id="4" name="Content Placeholder 2">
                <a:extLst>
                  <a:ext uri="{FF2B5EF4-FFF2-40B4-BE49-F238E27FC236}">
                    <a16:creationId xmlns:a16="http://schemas.microsoft.com/office/drawing/2014/main" id="{5AE5B378-63D9-7244-AEAF-9C8A67735A39}"/>
                  </a:ext>
                </a:extLst>
              </p:cNvPr>
              <p:cNvSpPr txBox="1">
                <a:spLocks noRot="1" noChangeAspect="1" noMove="1" noResize="1" noEditPoints="1" noAdjustHandles="1" noChangeArrowheads="1" noChangeShapeType="1" noTextEdit="1"/>
              </p:cNvSpPr>
              <p:nvPr/>
            </p:nvSpPr>
            <p:spPr>
              <a:xfrm>
                <a:off x="372250" y="1150477"/>
                <a:ext cx="11447500" cy="5109199"/>
              </a:xfrm>
              <a:prstGeom prst="rect">
                <a:avLst/>
              </a:prstGeom>
              <a:blipFill>
                <a:blip r:embed="rId4"/>
                <a:stretch>
                  <a:fillRect l="-319" t="-1193"/>
                </a:stretch>
              </a:blipFill>
            </p:spPr>
            <p:txBody>
              <a:bodyPr/>
              <a:lstStyle/>
              <a:p>
                <a:r>
                  <a:rPr lang="en-US">
                    <a:noFill/>
                  </a:rPr>
                  <a:t> </a:t>
                </a:r>
              </a:p>
            </p:txBody>
          </p:sp>
        </mc:Fallback>
      </mc:AlternateContent>
    </p:spTree>
    <p:extLst>
      <p:ext uri="{BB962C8B-B14F-4D97-AF65-F5344CB8AC3E}">
        <p14:creationId xmlns:p14="http://schemas.microsoft.com/office/powerpoint/2010/main" val="2240717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80793-97BF-61CA-A777-A0CDECA2AD2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3E7F11B-3711-1CF5-81B7-391C97A6953D}"/>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33EC328F-386C-4C60-42AD-88449DDC14CA}"/>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35489928-8AE8-90D8-5ACD-F5DB21348713}"/>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Regression Metrics: Root Mean Square Error (RMSE) </a:t>
            </a:r>
          </a:p>
        </p:txBody>
      </p:sp>
      <p:sp>
        <p:nvSpPr>
          <p:cNvPr id="9" name="TextBox 8">
            <a:extLst>
              <a:ext uri="{FF2B5EF4-FFF2-40B4-BE49-F238E27FC236}">
                <a16:creationId xmlns:a16="http://schemas.microsoft.com/office/drawing/2014/main" id="{42DD098E-E591-F5A7-2998-034FAB7BC450}"/>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94F8010B-035E-0549-A7BE-411CB2740C64}"/>
                  </a:ext>
                </a:extLst>
              </p:cNvPr>
              <p:cNvSpPr txBox="1">
                <a:spLocks/>
              </p:cNvSpPr>
              <p:nvPr/>
            </p:nvSpPr>
            <p:spPr>
              <a:xfrm>
                <a:off x="306397" y="1021222"/>
                <a:ext cx="11752300" cy="50329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17" indent="-342917" algn="l" defTabSz="609630">
                  <a:spcBef>
                    <a:spcPts val="667"/>
                  </a:spcBef>
                  <a:buFont typeface="Arial" panose="020B0604020202020204" pitchFamily="34" charset="0"/>
                  <a:buChar char="•"/>
                </a:pPr>
                <a:r>
                  <a:rPr lang="en-CA" sz="1800" dirty="0">
                    <a:solidFill>
                      <a:srgbClr val="000000"/>
                    </a:solidFill>
                    <a:latin typeface="Montserrat" charset="0"/>
                    <a:ea typeface="Montserrat" charset="0"/>
                    <a:cs typeface="Montserrat" charset="0"/>
                  </a:rPr>
                  <a:t>Root Mean Square Error (RMSE) represents the </a:t>
                </a:r>
                <a:r>
                  <a:rPr lang="en-CA" sz="1800" b="1" dirty="0">
                    <a:solidFill>
                      <a:srgbClr val="000000"/>
                    </a:solidFill>
                    <a:latin typeface="Montserrat" charset="0"/>
                    <a:ea typeface="Montserrat" charset="0"/>
                    <a:cs typeface="Montserrat" charset="0"/>
                  </a:rPr>
                  <a:t>standard deviation of the residuals </a:t>
                </a:r>
                <a:r>
                  <a:rPr lang="en-CA" sz="1800" dirty="0">
                    <a:solidFill>
                      <a:srgbClr val="000000"/>
                    </a:solidFill>
                    <a:latin typeface="Montserrat" charset="0"/>
                    <a:ea typeface="Montserrat" charset="0"/>
                    <a:cs typeface="Montserrat" charset="0"/>
                  </a:rPr>
                  <a:t>(i.e.: differences between the model predictions and the true values (training data)).</a:t>
                </a:r>
              </a:p>
              <a:p>
                <a:pPr marL="342917" indent="-342917" algn="l" defTabSz="609630">
                  <a:spcBef>
                    <a:spcPts val="667"/>
                  </a:spcBef>
                  <a:buFont typeface="Arial" panose="020B0604020202020204" pitchFamily="34" charset="0"/>
                  <a:buChar char="•"/>
                </a:pPr>
                <a:r>
                  <a:rPr lang="en-CA" sz="1800" dirty="0">
                    <a:solidFill>
                      <a:srgbClr val="000000"/>
                    </a:solidFill>
                    <a:latin typeface="Montserrat" charset="0"/>
                    <a:ea typeface="Montserrat" charset="0"/>
                    <a:cs typeface="Montserrat" charset="0"/>
                  </a:rPr>
                  <a:t>RMSE is </a:t>
                </a:r>
                <a:r>
                  <a:rPr lang="en-CA" sz="1800" b="1" dirty="0">
                    <a:solidFill>
                      <a:srgbClr val="000000"/>
                    </a:solidFill>
                    <a:latin typeface="Montserrat" charset="0"/>
                    <a:ea typeface="Montserrat" charset="0"/>
                    <a:cs typeface="Montserrat" charset="0"/>
                  </a:rPr>
                  <a:t>easily interpreted </a:t>
                </a:r>
                <a:r>
                  <a:rPr lang="en-CA" sz="1800" dirty="0">
                    <a:solidFill>
                      <a:srgbClr val="000000"/>
                    </a:solidFill>
                    <a:latin typeface="Montserrat" charset="0"/>
                    <a:ea typeface="Montserrat" charset="0"/>
                    <a:cs typeface="Montserrat" charset="0"/>
                  </a:rPr>
                  <a:t>compared to MSE because RMSE units match the units of the output.  </a:t>
                </a:r>
              </a:p>
              <a:p>
                <a:pPr marL="342917" indent="-342917" algn="l" defTabSz="609630">
                  <a:spcBef>
                    <a:spcPts val="667"/>
                  </a:spcBef>
                  <a:buFont typeface="Arial" panose="020B0604020202020204" pitchFamily="34" charset="0"/>
                  <a:buChar char="•"/>
                </a:pPr>
                <a:r>
                  <a:rPr lang="en-CA" sz="1800" dirty="0">
                    <a:solidFill>
                      <a:srgbClr val="000000"/>
                    </a:solidFill>
                    <a:latin typeface="Montserrat" charset="0"/>
                    <a:ea typeface="Montserrat" charset="0"/>
                    <a:cs typeface="Montserrat" charset="0"/>
                  </a:rPr>
                  <a:t>The RMSE is calculated as follows:</a:t>
                </a:r>
              </a:p>
              <a:p>
                <a:pPr marL="304815" lvl="1" algn="l" defTabSz="609630">
                  <a:spcBef>
                    <a:spcPts val="333"/>
                  </a:spcBef>
                </a:pPr>
                <a14:m>
                  <m:oMathPara xmlns:m="http://schemas.openxmlformats.org/officeDocument/2006/math">
                    <m:oMathParaPr>
                      <m:jc m:val="centerGroup"/>
                    </m:oMathParaPr>
                    <m:oMath xmlns:m="http://schemas.openxmlformats.org/officeDocument/2006/math">
                      <m:r>
                        <a:rPr lang="en-CA" sz="1600" b="1" i="1">
                          <a:solidFill>
                            <a:srgbClr val="000000"/>
                          </a:solidFill>
                          <a:latin typeface="Cambria Math" panose="02040503050406030204" pitchFamily="18" charset="0"/>
                        </a:rPr>
                        <m:t>𝑹𝑴𝑺𝑬</m:t>
                      </m:r>
                      <m:r>
                        <a:rPr lang="en-CA" sz="1600" b="1" i="1">
                          <a:solidFill>
                            <a:srgbClr val="000000"/>
                          </a:solidFill>
                          <a:latin typeface="Cambria Math" panose="02040503050406030204" pitchFamily="18" charset="0"/>
                        </a:rPr>
                        <m:t>=</m:t>
                      </m:r>
                      <m:rad>
                        <m:radPr>
                          <m:degHide m:val="on"/>
                          <m:ctrlPr>
                            <a:rPr lang="en-CA" sz="1600" i="1">
                              <a:solidFill>
                                <a:srgbClr val="000000"/>
                              </a:solidFill>
                              <a:latin typeface="Cambria Math" panose="02040503050406030204" pitchFamily="18" charset="0"/>
                            </a:rPr>
                          </m:ctrlPr>
                        </m:radPr>
                        <m:deg/>
                        <m:e>
                          <m:f>
                            <m:fPr>
                              <m:ctrlPr>
                                <a:rPr lang="en-CA" sz="2400" i="1">
                                  <a:solidFill>
                                    <a:srgbClr val="000000"/>
                                  </a:solidFill>
                                  <a:latin typeface="Cambria Math" panose="02040503050406030204" pitchFamily="18" charset="0"/>
                                </a:rPr>
                              </m:ctrlPr>
                            </m:fPr>
                            <m:num>
                              <m:r>
                                <a:rPr lang="en-CA" sz="2400" i="1">
                                  <a:solidFill>
                                    <a:srgbClr val="000000"/>
                                  </a:solidFill>
                                  <a:latin typeface="Cambria Math" panose="02040503050406030204" pitchFamily="18" charset="0"/>
                                </a:rPr>
                                <m:t>1</m:t>
                              </m:r>
                            </m:num>
                            <m:den>
                              <m:r>
                                <a:rPr lang="en-CA" sz="2400" i="1">
                                  <a:solidFill>
                                    <a:srgbClr val="000000"/>
                                  </a:solidFill>
                                  <a:latin typeface="Cambria Math" panose="02040503050406030204" pitchFamily="18" charset="0"/>
                                </a:rPr>
                                <m:t>𝑛</m:t>
                              </m:r>
                            </m:den>
                          </m:f>
                          <m:nary>
                            <m:naryPr>
                              <m:chr m:val="∑"/>
                              <m:ctrlPr>
                                <a:rPr lang="en-CA" sz="2400" i="1">
                                  <a:solidFill>
                                    <a:srgbClr val="000000"/>
                                  </a:solidFill>
                                  <a:latin typeface="Cambria Math" panose="02040503050406030204" pitchFamily="18" charset="0"/>
                                </a:rPr>
                              </m:ctrlPr>
                            </m:naryPr>
                            <m:sub>
                              <m:r>
                                <a:rPr lang="en-CA" sz="2400" i="1">
                                  <a:solidFill>
                                    <a:srgbClr val="000000"/>
                                  </a:solidFill>
                                  <a:latin typeface="Cambria Math" panose="02040503050406030204" pitchFamily="18" charset="0"/>
                                </a:rPr>
                                <m:t>𝑖</m:t>
                              </m:r>
                              <m:r>
                                <a:rPr lang="en-CA" sz="2400" i="1">
                                  <a:solidFill>
                                    <a:srgbClr val="000000"/>
                                  </a:solidFill>
                                  <a:latin typeface="Cambria Math" panose="02040503050406030204" pitchFamily="18" charset="0"/>
                                </a:rPr>
                                <m:t>=1</m:t>
                              </m:r>
                            </m:sub>
                            <m:sup>
                              <m:r>
                                <a:rPr lang="en-CA" sz="2400" i="1">
                                  <a:solidFill>
                                    <a:srgbClr val="000000"/>
                                  </a:solidFill>
                                  <a:latin typeface="Cambria Math" panose="02040503050406030204" pitchFamily="18" charset="0"/>
                                </a:rPr>
                                <m:t>𝑛</m:t>
                              </m:r>
                            </m:sup>
                            <m:e>
                              <m:sSup>
                                <m:sSupPr>
                                  <m:ctrlPr>
                                    <a:rPr lang="en-CA" sz="2400" i="1">
                                      <a:solidFill>
                                        <a:srgbClr val="000000"/>
                                      </a:solidFill>
                                      <a:latin typeface="Cambria Math" panose="02040503050406030204" pitchFamily="18" charset="0"/>
                                    </a:rPr>
                                  </m:ctrlPr>
                                </m:sSupPr>
                                <m:e>
                                  <m:d>
                                    <m:dPr>
                                      <m:ctrlPr>
                                        <a:rPr lang="en-CA" sz="2400" i="1">
                                          <a:solidFill>
                                            <a:srgbClr val="000000"/>
                                          </a:solidFill>
                                          <a:latin typeface="Cambria Math" panose="02040503050406030204" pitchFamily="18" charset="0"/>
                                        </a:rPr>
                                      </m:ctrlPr>
                                    </m:dPr>
                                    <m:e>
                                      <m:sSub>
                                        <m:sSubPr>
                                          <m:ctrlPr>
                                            <a:rPr lang="en-CA" sz="2400" i="1">
                                              <a:solidFill>
                                                <a:srgbClr val="000000"/>
                                              </a:solidFill>
                                              <a:latin typeface="Cambria Math" panose="02040503050406030204" pitchFamily="18" charset="0"/>
                                            </a:rPr>
                                          </m:ctrlPr>
                                        </m:sSubPr>
                                        <m:e>
                                          <m:r>
                                            <a:rPr lang="en-CA" sz="2400" i="1">
                                              <a:solidFill>
                                                <a:srgbClr val="000000"/>
                                              </a:solidFill>
                                              <a:latin typeface="Cambria Math" panose="02040503050406030204" pitchFamily="18" charset="0"/>
                                            </a:rPr>
                                            <m:t>𝑦</m:t>
                                          </m:r>
                                        </m:e>
                                        <m:sub>
                                          <m:r>
                                            <a:rPr lang="en-CA" sz="2400" i="1">
                                              <a:solidFill>
                                                <a:srgbClr val="000000"/>
                                              </a:solidFill>
                                              <a:latin typeface="Cambria Math" panose="02040503050406030204" pitchFamily="18" charset="0"/>
                                            </a:rPr>
                                            <m:t>𝑖</m:t>
                                          </m:r>
                                        </m:sub>
                                      </m:sSub>
                                      <m:r>
                                        <a:rPr lang="en-CA" sz="2400" i="1">
                                          <a:solidFill>
                                            <a:srgbClr val="000000"/>
                                          </a:solidFill>
                                          <a:latin typeface="Cambria Math" panose="02040503050406030204" pitchFamily="18" charset="0"/>
                                        </a:rPr>
                                        <m:t>−</m:t>
                                      </m:r>
                                      <m:sSub>
                                        <m:sSubPr>
                                          <m:ctrlPr>
                                            <a:rPr lang="en-CA" sz="2400" i="1">
                                              <a:solidFill>
                                                <a:srgbClr val="000000"/>
                                              </a:solidFill>
                                              <a:latin typeface="Cambria Math" panose="02040503050406030204" pitchFamily="18" charset="0"/>
                                            </a:rPr>
                                          </m:ctrlPr>
                                        </m:sSubPr>
                                        <m:e>
                                          <m:acc>
                                            <m:accPr>
                                              <m:chr m:val="̂"/>
                                              <m:ctrlPr>
                                                <a:rPr lang="en-CA" sz="2400" i="1">
                                                  <a:solidFill>
                                                    <a:srgbClr val="000000"/>
                                                  </a:solidFill>
                                                  <a:latin typeface="Cambria Math" panose="02040503050406030204" pitchFamily="18" charset="0"/>
                                                </a:rPr>
                                              </m:ctrlPr>
                                            </m:accPr>
                                            <m:e>
                                              <m:r>
                                                <a:rPr lang="en-CA" sz="2400" i="1">
                                                  <a:solidFill>
                                                    <a:srgbClr val="000000"/>
                                                  </a:solidFill>
                                                  <a:latin typeface="Cambria Math" panose="02040503050406030204" pitchFamily="18" charset="0"/>
                                                </a:rPr>
                                                <m:t>𝑦</m:t>
                                              </m:r>
                                            </m:e>
                                          </m:acc>
                                        </m:e>
                                        <m:sub>
                                          <m:r>
                                            <a:rPr lang="en-CA" sz="2400" i="1">
                                              <a:solidFill>
                                                <a:srgbClr val="000000"/>
                                              </a:solidFill>
                                              <a:latin typeface="Cambria Math" panose="02040503050406030204" pitchFamily="18" charset="0"/>
                                            </a:rPr>
                                            <m:t>𝑖</m:t>
                                          </m:r>
                                        </m:sub>
                                      </m:sSub>
                                    </m:e>
                                  </m:d>
                                </m:e>
                                <m:sup>
                                  <m:r>
                                    <a:rPr lang="en-CA" sz="2400" i="1">
                                      <a:solidFill>
                                        <a:srgbClr val="000000"/>
                                      </a:solidFill>
                                      <a:latin typeface="Cambria Math" panose="02040503050406030204" pitchFamily="18" charset="0"/>
                                    </a:rPr>
                                    <m:t>2</m:t>
                                  </m:r>
                                </m:sup>
                              </m:sSup>
                            </m:e>
                          </m:nary>
                        </m:e>
                      </m:rad>
                    </m:oMath>
                  </m:oMathPara>
                </a14:m>
                <a:endParaRPr lang="en-CA" sz="3200" dirty="0">
                  <a:solidFill>
                    <a:srgbClr val="000000"/>
                  </a:solidFill>
                  <a:latin typeface="Montserrat" charset="0"/>
                  <a:ea typeface="Montserrat" charset="0"/>
                  <a:cs typeface="Montserrat" charset="0"/>
                </a:endParaRPr>
              </a:p>
              <a:p>
                <a:pPr marL="342917" indent="-342917" algn="l" defTabSz="609630">
                  <a:spcBef>
                    <a:spcPts val="667"/>
                  </a:spcBef>
                  <a:buFont typeface="Arial" panose="020B0604020202020204" pitchFamily="34" charset="0"/>
                  <a:buChar char="•"/>
                </a:pPr>
                <a:endParaRPr lang="en-CA" sz="1800" dirty="0">
                  <a:solidFill>
                    <a:srgbClr val="000000"/>
                  </a:solidFill>
                  <a:latin typeface="Montserrat" charset="0"/>
                  <a:ea typeface="Montserrat" charset="0"/>
                  <a:cs typeface="Montserrat" charset="0"/>
                </a:endParaRPr>
              </a:p>
              <a:p>
                <a:pPr marL="342917" indent="-342917" algn="l" defTabSz="609630">
                  <a:spcBef>
                    <a:spcPts val="667"/>
                  </a:spcBef>
                  <a:buFont typeface="Arial" panose="020B0604020202020204" pitchFamily="34" charset="0"/>
                  <a:buChar char="•"/>
                </a:pPr>
                <a:r>
                  <a:rPr lang="en-CA" sz="1800" dirty="0">
                    <a:solidFill>
                      <a:srgbClr val="000000"/>
                    </a:solidFill>
                    <a:latin typeface="Montserrat" charset="0"/>
                    <a:ea typeface="Montserrat" charset="0"/>
                    <a:cs typeface="Montserrat" charset="0"/>
                  </a:rPr>
                  <a:t>RMSE is calculated by following these steps:</a:t>
                </a:r>
              </a:p>
              <a:p>
                <a:pPr marL="800140" lvl="1" indent="-342917" algn="l" defTabSz="609630">
                  <a:spcBef>
                    <a:spcPts val="333"/>
                  </a:spcBef>
                  <a:buFont typeface="+mj-lt"/>
                  <a:buAutoNum type="arabicPeriod"/>
                </a:pPr>
                <a:r>
                  <a:rPr lang="en-CA" sz="1800" dirty="0">
                    <a:solidFill>
                      <a:srgbClr val="000000"/>
                    </a:solidFill>
                    <a:latin typeface="Montserrat" charset="0"/>
                    <a:ea typeface="Montserrat" charset="0"/>
                    <a:cs typeface="Montserrat" charset="0"/>
                  </a:rPr>
                  <a:t>Calculate the residual for every data point</a:t>
                </a:r>
              </a:p>
              <a:p>
                <a:pPr marL="800140" lvl="1" indent="-342917" algn="l" defTabSz="609630">
                  <a:spcBef>
                    <a:spcPts val="333"/>
                  </a:spcBef>
                  <a:buFont typeface="+mj-lt"/>
                  <a:buAutoNum type="arabicPeriod"/>
                </a:pPr>
                <a:r>
                  <a:rPr lang="en-CA" sz="1800" dirty="0">
                    <a:solidFill>
                      <a:srgbClr val="000000"/>
                    </a:solidFill>
                    <a:latin typeface="Montserrat" charset="0"/>
                    <a:ea typeface="Montserrat" charset="0"/>
                    <a:cs typeface="Montserrat" charset="0"/>
                  </a:rPr>
                  <a:t>Calculate the squared value of the residuals</a:t>
                </a:r>
              </a:p>
              <a:p>
                <a:pPr marL="800140" lvl="1" indent="-342917" algn="l" defTabSz="609630">
                  <a:spcBef>
                    <a:spcPts val="333"/>
                  </a:spcBef>
                  <a:buFont typeface="+mj-lt"/>
                  <a:buAutoNum type="arabicPeriod"/>
                </a:pPr>
                <a:r>
                  <a:rPr lang="en-CA" sz="1800" dirty="0">
                    <a:solidFill>
                      <a:srgbClr val="000000"/>
                    </a:solidFill>
                    <a:latin typeface="Montserrat" charset="0"/>
                    <a:ea typeface="Montserrat" charset="0"/>
                    <a:cs typeface="Montserrat" charset="0"/>
                  </a:rPr>
                  <a:t>Calculate the average of the squared residuals</a:t>
                </a:r>
              </a:p>
              <a:p>
                <a:pPr marL="800140" lvl="1" indent="-342917" algn="l" defTabSz="609630">
                  <a:spcBef>
                    <a:spcPts val="333"/>
                  </a:spcBef>
                  <a:buFont typeface="+mj-lt"/>
                  <a:buAutoNum type="arabicPeriod"/>
                </a:pPr>
                <a:r>
                  <a:rPr lang="en-CA" sz="1800" dirty="0">
                    <a:solidFill>
                      <a:srgbClr val="000000"/>
                    </a:solidFill>
                    <a:latin typeface="Montserrat" charset="0"/>
                    <a:ea typeface="Montserrat" charset="0"/>
                    <a:cs typeface="Montserrat" charset="0"/>
                  </a:rPr>
                  <a:t>Obtain the square root of the result</a:t>
                </a:r>
              </a:p>
            </p:txBody>
          </p:sp>
        </mc:Choice>
        <mc:Fallback xmlns="">
          <p:sp>
            <p:nvSpPr>
              <p:cNvPr id="4" name="Content Placeholder 2">
                <a:extLst>
                  <a:ext uri="{FF2B5EF4-FFF2-40B4-BE49-F238E27FC236}">
                    <a16:creationId xmlns:a16="http://schemas.microsoft.com/office/drawing/2014/main" id="{94F8010B-035E-0549-A7BE-411CB2740C64}"/>
                  </a:ext>
                </a:extLst>
              </p:cNvPr>
              <p:cNvSpPr txBox="1">
                <a:spLocks noRot="1" noChangeAspect="1" noMove="1" noResize="1" noEditPoints="1" noAdjustHandles="1" noChangeArrowheads="1" noChangeShapeType="1" noTextEdit="1"/>
              </p:cNvSpPr>
              <p:nvPr/>
            </p:nvSpPr>
            <p:spPr>
              <a:xfrm>
                <a:off x="306397" y="1021222"/>
                <a:ext cx="11752300" cy="5032999"/>
              </a:xfrm>
              <a:prstGeom prst="rect">
                <a:avLst/>
              </a:prstGeom>
              <a:blipFill>
                <a:blip r:embed="rId4"/>
                <a:stretch>
                  <a:fillRect l="-311" t="-1212" r="-571"/>
                </a:stretch>
              </a:blipFill>
            </p:spPr>
            <p:txBody>
              <a:bodyPr/>
              <a:lstStyle/>
              <a:p>
                <a:r>
                  <a:rPr lang="en-US">
                    <a:noFill/>
                  </a:rPr>
                  <a:t> </a:t>
                </a:r>
              </a:p>
            </p:txBody>
          </p:sp>
        </mc:Fallback>
      </mc:AlternateContent>
    </p:spTree>
    <p:extLst>
      <p:ext uri="{BB962C8B-B14F-4D97-AF65-F5344CB8AC3E}">
        <p14:creationId xmlns:p14="http://schemas.microsoft.com/office/powerpoint/2010/main" val="2778962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30F8F-F13E-C03F-F0CC-AC685FA16ED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7EDF5D5-E8B9-07CE-5A22-2108BD0D477F}"/>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364F4A2D-B476-99B9-051D-6BD965A96E0B}"/>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08FCCCCC-4CD9-7E46-2586-6FDF0DFA8FB6}"/>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Regression Metrics: Mean Absolute Percentage Error (MAPE)</a:t>
            </a:r>
          </a:p>
        </p:txBody>
      </p:sp>
      <p:sp>
        <p:nvSpPr>
          <p:cNvPr id="9" name="TextBox 8">
            <a:extLst>
              <a:ext uri="{FF2B5EF4-FFF2-40B4-BE49-F238E27FC236}">
                <a16:creationId xmlns:a16="http://schemas.microsoft.com/office/drawing/2014/main" id="{5C664810-9152-37D5-EF20-5336DDC55525}"/>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EF53860-8ADB-7281-AD4D-358B3E74F312}"/>
                  </a:ext>
                </a:extLst>
              </p:cNvPr>
              <p:cNvSpPr txBox="1">
                <a:spLocks/>
              </p:cNvSpPr>
              <p:nvPr/>
            </p:nvSpPr>
            <p:spPr>
              <a:xfrm>
                <a:off x="306397" y="959654"/>
                <a:ext cx="117523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17" indent="-342917" algn="l" defTabSz="609630">
                  <a:spcBef>
                    <a:spcPts val="667"/>
                  </a:spcBef>
                  <a:buFont typeface="Arial" panose="020B0604020202020204" pitchFamily="34" charset="0"/>
                  <a:buChar char="•"/>
                </a:pPr>
                <a:r>
                  <a:rPr lang="en-CA" sz="1800" dirty="0">
                    <a:solidFill>
                      <a:srgbClr val="000000"/>
                    </a:solidFill>
                    <a:latin typeface="Montserrat" charset="0"/>
                    <a:ea typeface="Montserrat" charset="0"/>
                    <a:cs typeface="Montserrat" charset="0"/>
                  </a:rPr>
                  <a:t>MAE values can range from 0 to infinity which makes it difficult to interpret the result as compared to the training data. </a:t>
                </a:r>
              </a:p>
              <a:p>
                <a:pPr marL="342917" indent="-342917" algn="l" defTabSz="609630">
                  <a:spcBef>
                    <a:spcPts val="667"/>
                  </a:spcBef>
                  <a:buFont typeface="Arial" panose="020B0604020202020204" pitchFamily="34" charset="0"/>
                  <a:buChar char="•"/>
                </a:pPr>
                <a:r>
                  <a:rPr lang="en-CA" sz="1800" dirty="0">
                    <a:solidFill>
                      <a:srgbClr val="000000"/>
                    </a:solidFill>
                    <a:latin typeface="Montserrat" charset="0"/>
                    <a:ea typeface="Montserrat" charset="0"/>
                    <a:cs typeface="Montserrat" charset="0"/>
                  </a:rPr>
                  <a:t>Mean Absolute Percentage Error (MAPE) is the equivalent to MAE but provides the error in a percentage form and therefore overcomes MAE limitations.</a:t>
                </a:r>
              </a:p>
              <a:p>
                <a:pPr marL="342917" indent="-342917" algn="l" defTabSz="609630">
                  <a:spcBef>
                    <a:spcPts val="667"/>
                  </a:spcBef>
                  <a:buFont typeface="Arial" panose="020B0604020202020204" pitchFamily="34" charset="0"/>
                  <a:buChar char="•"/>
                </a:pPr>
                <a:r>
                  <a:rPr lang="en-CA" sz="1800" dirty="0">
                    <a:solidFill>
                      <a:srgbClr val="000000"/>
                    </a:solidFill>
                    <a:latin typeface="Montserrat" charset="0"/>
                    <a:ea typeface="Montserrat" charset="0"/>
                    <a:cs typeface="Montserrat" charset="0"/>
                  </a:rPr>
                  <a:t>MAPE might exhibit some limitations if the data point value is zero (since there is division operation involved).</a:t>
                </a:r>
              </a:p>
              <a:p>
                <a:pPr marL="342917" indent="-342917" algn="l" defTabSz="609630">
                  <a:spcBef>
                    <a:spcPts val="667"/>
                  </a:spcBef>
                  <a:buFont typeface="Arial" panose="020B0604020202020204" pitchFamily="34" charset="0"/>
                  <a:buChar char="•"/>
                </a:pPr>
                <a:r>
                  <a:rPr lang="en-CA" sz="1800" dirty="0">
                    <a:solidFill>
                      <a:srgbClr val="000000"/>
                    </a:solidFill>
                    <a:latin typeface="Montserrat" charset="0"/>
                    <a:ea typeface="Montserrat" charset="0"/>
                    <a:cs typeface="Montserrat" charset="0"/>
                  </a:rPr>
                  <a:t>The MAPE is calculated as follows:</a:t>
                </a:r>
              </a:p>
              <a:p>
                <a:pPr marL="304815" lvl="1" defTabSz="609630">
                  <a:spcBef>
                    <a:spcPts val="333"/>
                  </a:spcBef>
                </a:pPr>
                <a14:m>
                  <m:oMathPara xmlns:m="http://schemas.openxmlformats.org/officeDocument/2006/math">
                    <m:oMathParaPr>
                      <m:jc m:val="centerGroup"/>
                    </m:oMathParaPr>
                    <m:oMath xmlns:m="http://schemas.openxmlformats.org/officeDocument/2006/math">
                      <m:r>
                        <a:rPr lang="en-CA" sz="1867" i="1">
                          <a:solidFill>
                            <a:srgbClr val="000000"/>
                          </a:solidFill>
                          <a:latin typeface="Cambria Math" panose="02040503050406030204" pitchFamily="18" charset="0"/>
                        </a:rPr>
                        <m:t>𝑀𝐴𝑃𝐸</m:t>
                      </m:r>
                      <m:r>
                        <a:rPr lang="en-CA" sz="1867" i="1">
                          <a:solidFill>
                            <a:srgbClr val="000000"/>
                          </a:solidFill>
                          <a:latin typeface="Cambria Math" panose="02040503050406030204" pitchFamily="18" charset="0"/>
                        </a:rPr>
                        <m:t>=</m:t>
                      </m:r>
                      <m:f>
                        <m:fPr>
                          <m:ctrlPr>
                            <a:rPr lang="en-CA" sz="2667" i="1">
                              <a:solidFill>
                                <a:srgbClr val="000000"/>
                              </a:solidFill>
                              <a:latin typeface="Cambria Math" panose="02040503050406030204" pitchFamily="18" charset="0"/>
                            </a:rPr>
                          </m:ctrlPr>
                        </m:fPr>
                        <m:num>
                          <m:r>
                            <a:rPr lang="en-CA" sz="2667" i="1">
                              <a:solidFill>
                                <a:srgbClr val="000000"/>
                              </a:solidFill>
                              <a:latin typeface="Cambria Math" panose="02040503050406030204" pitchFamily="18" charset="0"/>
                            </a:rPr>
                            <m:t>100%</m:t>
                          </m:r>
                        </m:num>
                        <m:den>
                          <m:r>
                            <a:rPr lang="en-CA" sz="2667" i="1">
                              <a:solidFill>
                                <a:srgbClr val="000000"/>
                              </a:solidFill>
                              <a:latin typeface="Cambria Math" panose="02040503050406030204" pitchFamily="18" charset="0"/>
                            </a:rPr>
                            <m:t>𝑛</m:t>
                          </m:r>
                        </m:den>
                      </m:f>
                      <m:nary>
                        <m:naryPr>
                          <m:chr m:val="∑"/>
                          <m:ctrlPr>
                            <a:rPr lang="en-CA" sz="2667" i="1">
                              <a:solidFill>
                                <a:srgbClr val="000000"/>
                              </a:solidFill>
                              <a:latin typeface="Cambria Math" panose="02040503050406030204" pitchFamily="18" charset="0"/>
                            </a:rPr>
                          </m:ctrlPr>
                        </m:naryPr>
                        <m:sub>
                          <m:r>
                            <a:rPr lang="en-CA" sz="2667" i="1">
                              <a:solidFill>
                                <a:srgbClr val="000000"/>
                              </a:solidFill>
                              <a:latin typeface="Cambria Math" panose="02040503050406030204" pitchFamily="18" charset="0"/>
                            </a:rPr>
                            <m:t>𝑖</m:t>
                          </m:r>
                          <m:r>
                            <a:rPr lang="en-CA" sz="2667" i="1">
                              <a:solidFill>
                                <a:srgbClr val="000000"/>
                              </a:solidFill>
                              <a:latin typeface="Cambria Math" panose="02040503050406030204" pitchFamily="18" charset="0"/>
                            </a:rPr>
                            <m:t>=1</m:t>
                          </m:r>
                        </m:sub>
                        <m:sup>
                          <m:r>
                            <a:rPr lang="en-CA" sz="2667" i="1">
                              <a:solidFill>
                                <a:srgbClr val="000000"/>
                              </a:solidFill>
                              <a:latin typeface="Cambria Math" panose="02040503050406030204" pitchFamily="18" charset="0"/>
                            </a:rPr>
                            <m:t>𝑛</m:t>
                          </m:r>
                        </m:sup>
                        <m:e>
                          <m:r>
                            <a:rPr lang="en-CA" sz="2667" i="1">
                              <a:solidFill>
                                <a:srgbClr val="000000"/>
                              </a:solidFill>
                              <a:latin typeface="Cambria Math" panose="02040503050406030204" pitchFamily="18" charset="0"/>
                            </a:rPr>
                            <m:t>|(</m:t>
                          </m:r>
                          <m:sSub>
                            <m:sSubPr>
                              <m:ctrlPr>
                                <a:rPr lang="en-CA" sz="2667" i="1">
                                  <a:solidFill>
                                    <a:srgbClr val="000000"/>
                                  </a:solidFill>
                                  <a:latin typeface="Cambria Math" panose="02040503050406030204" pitchFamily="18" charset="0"/>
                                </a:rPr>
                              </m:ctrlPr>
                            </m:sSubPr>
                            <m:e>
                              <m:r>
                                <a:rPr lang="en-CA" sz="2667" i="1">
                                  <a:solidFill>
                                    <a:srgbClr val="000000"/>
                                  </a:solidFill>
                                  <a:latin typeface="Cambria Math" panose="02040503050406030204" pitchFamily="18" charset="0"/>
                                </a:rPr>
                                <m:t>𝑦</m:t>
                              </m:r>
                            </m:e>
                            <m:sub>
                              <m:r>
                                <a:rPr lang="en-CA" sz="2667" i="1">
                                  <a:solidFill>
                                    <a:srgbClr val="000000"/>
                                  </a:solidFill>
                                  <a:latin typeface="Cambria Math" panose="02040503050406030204" pitchFamily="18" charset="0"/>
                                </a:rPr>
                                <m:t>𝑖</m:t>
                              </m:r>
                            </m:sub>
                          </m:sSub>
                          <m:r>
                            <a:rPr lang="en-CA" sz="2667" i="1">
                              <a:solidFill>
                                <a:srgbClr val="000000"/>
                              </a:solidFill>
                              <a:latin typeface="Cambria Math" panose="02040503050406030204" pitchFamily="18" charset="0"/>
                            </a:rPr>
                            <m:t>−</m:t>
                          </m:r>
                          <m:sSub>
                            <m:sSubPr>
                              <m:ctrlPr>
                                <a:rPr lang="en-CA" sz="2667" i="1">
                                  <a:solidFill>
                                    <a:srgbClr val="000000"/>
                                  </a:solidFill>
                                  <a:latin typeface="Cambria Math" panose="02040503050406030204" pitchFamily="18" charset="0"/>
                                </a:rPr>
                              </m:ctrlPr>
                            </m:sSubPr>
                            <m:e>
                              <m:acc>
                                <m:accPr>
                                  <m:chr m:val="̂"/>
                                  <m:ctrlPr>
                                    <a:rPr lang="en-CA" sz="2667" i="1">
                                      <a:solidFill>
                                        <a:srgbClr val="000000"/>
                                      </a:solidFill>
                                      <a:latin typeface="Cambria Math" panose="02040503050406030204" pitchFamily="18" charset="0"/>
                                    </a:rPr>
                                  </m:ctrlPr>
                                </m:accPr>
                                <m:e>
                                  <m:r>
                                    <a:rPr lang="en-CA" sz="2667" i="1">
                                      <a:solidFill>
                                        <a:srgbClr val="000000"/>
                                      </a:solidFill>
                                      <a:latin typeface="Cambria Math" panose="02040503050406030204" pitchFamily="18" charset="0"/>
                                    </a:rPr>
                                    <m:t>𝑦</m:t>
                                  </m:r>
                                </m:e>
                              </m:acc>
                            </m:e>
                            <m:sub>
                              <m:r>
                                <a:rPr lang="en-CA" sz="2667" i="1">
                                  <a:solidFill>
                                    <a:srgbClr val="000000"/>
                                  </a:solidFill>
                                  <a:latin typeface="Cambria Math" panose="02040503050406030204" pitchFamily="18" charset="0"/>
                                </a:rPr>
                                <m:t>𝑖</m:t>
                              </m:r>
                            </m:sub>
                          </m:sSub>
                          <m:r>
                            <a:rPr lang="en-CA" sz="2667" i="1">
                              <a:solidFill>
                                <a:srgbClr val="000000"/>
                              </a:solidFill>
                              <a:latin typeface="Cambria Math" panose="02040503050406030204" pitchFamily="18" charset="0"/>
                            </a:rPr>
                            <m:t>)/</m:t>
                          </m:r>
                          <m:sSub>
                            <m:sSubPr>
                              <m:ctrlPr>
                                <a:rPr lang="en-CA" sz="2667" i="1">
                                  <a:solidFill>
                                    <a:srgbClr val="000000"/>
                                  </a:solidFill>
                                  <a:latin typeface="Cambria Math" panose="02040503050406030204" pitchFamily="18" charset="0"/>
                                </a:rPr>
                              </m:ctrlPr>
                            </m:sSubPr>
                            <m:e>
                              <m:r>
                                <a:rPr lang="en-CA" sz="2667" i="1">
                                  <a:solidFill>
                                    <a:srgbClr val="000000"/>
                                  </a:solidFill>
                                  <a:latin typeface="Cambria Math" panose="02040503050406030204" pitchFamily="18" charset="0"/>
                                </a:rPr>
                                <m:t>𝑦</m:t>
                              </m:r>
                            </m:e>
                            <m:sub>
                              <m:r>
                                <a:rPr lang="en-CA" sz="2667" i="1">
                                  <a:solidFill>
                                    <a:srgbClr val="000000"/>
                                  </a:solidFill>
                                  <a:latin typeface="Cambria Math" panose="02040503050406030204" pitchFamily="18" charset="0"/>
                                </a:rPr>
                                <m:t>𝑖</m:t>
                              </m:r>
                            </m:sub>
                          </m:sSub>
                          <m:r>
                            <a:rPr lang="en-CA" sz="2667" i="1">
                              <a:solidFill>
                                <a:srgbClr val="000000"/>
                              </a:solidFill>
                              <a:latin typeface="Cambria Math" panose="02040503050406030204" pitchFamily="18" charset="0"/>
                            </a:rPr>
                            <m:t>|</m:t>
                          </m:r>
                        </m:e>
                      </m:nary>
                    </m:oMath>
                  </m:oMathPara>
                </a14:m>
                <a:endParaRPr lang="en-CA" sz="2667" dirty="0">
                  <a:solidFill>
                    <a:srgbClr val="000000"/>
                  </a:solidFill>
                  <a:latin typeface="Cambria" panose="02040503050406030204"/>
                </a:endParaRPr>
              </a:p>
            </p:txBody>
          </p:sp>
        </mc:Choice>
        <mc:Fallback xmlns="">
          <p:sp>
            <p:nvSpPr>
              <p:cNvPr id="4" name="Content Placeholder 2">
                <a:extLst>
                  <a:ext uri="{FF2B5EF4-FFF2-40B4-BE49-F238E27FC236}">
                    <a16:creationId xmlns:a16="http://schemas.microsoft.com/office/drawing/2014/main" id="{4EF53860-8ADB-7281-AD4D-358B3E74F312}"/>
                  </a:ext>
                </a:extLst>
              </p:cNvPr>
              <p:cNvSpPr txBox="1">
                <a:spLocks noRot="1" noChangeAspect="1" noMove="1" noResize="1" noEditPoints="1" noAdjustHandles="1" noChangeArrowheads="1" noChangeShapeType="1" noTextEdit="1"/>
              </p:cNvSpPr>
              <p:nvPr/>
            </p:nvSpPr>
            <p:spPr>
              <a:xfrm>
                <a:off x="306397" y="959654"/>
                <a:ext cx="11752300" cy="4525963"/>
              </a:xfrm>
              <a:prstGeom prst="rect">
                <a:avLst/>
              </a:prstGeom>
              <a:blipFill>
                <a:blip r:embed="rId4"/>
                <a:stretch>
                  <a:fillRect l="-311" t="-1211"/>
                </a:stretch>
              </a:blipFill>
            </p:spPr>
            <p:txBody>
              <a:bodyPr/>
              <a:lstStyle/>
              <a:p>
                <a:r>
                  <a:rPr lang="en-US">
                    <a:noFill/>
                  </a:rPr>
                  <a:t> </a:t>
                </a:r>
              </a:p>
            </p:txBody>
          </p:sp>
        </mc:Fallback>
      </mc:AlternateContent>
    </p:spTree>
    <p:extLst>
      <p:ext uri="{BB962C8B-B14F-4D97-AF65-F5344CB8AC3E}">
        <p14:creationId xmlns:p14="http://schemas.microsoft.com/office/powerpoint/2010/main" val="2563367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A7037-CF3E-34E6-8BA8-026B9BDDA01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1F6F001-79F3-0415-52AA-6C3021B45B3C}"/>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D5270A9A-6D64-6DB9-F27A-F6FF596F0C26}"/>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74D7A09A-6C79-7DB6-F19B-912F78113CBC}"/>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Financial Planning and Analysis</a:t>
            </a:r>
          </a:p>
        </p:txBody>
      </p:sp>
      <p:sp>
        <p:nvSpPr>
          <p:cNvPr id="8" name="Content Placeholder 2">
            <a:extLst>
              <a:ext uri="{FF2B5EF4-FFF2-40B4-BE49-F238E27FC236}">
                <a16:creationId xmlns:a16="http://schemas.microsoft.com/office/drawing/2014/main" id="{BDFDCCC5-0899-ABF3-4E60-0169CF63532C}"/>
              </a:ext>
            </a:extLst>
          </p:cNvPr>
          <p:cNvSpPr>
            <a:spLocks noGrp="1"/>
          </p:cNvSpPr>
          <p:nvPr>
            <p:ph idx="1"/>
          </p:nvPr>
        </p:nvSpPr>
        <p:spPr>
          <a:xfrm>
            <a:off x="154722" y="777040"/>
            <a:ext cx="11214759" cy="2149642"/>
          </a:xfrm>
        </p:spPr>
        <p:txBody>
          <a:bodyPr vert="horz" lIns="91440" tIns="45720" rIns="91440" bIns="45720" rtlCol="0">
            <a:normAutofit/>
          </a:bodyPr>
          <a:lstStyle/>
          <a:p>
            <a:pPr>
              <a:buClr>
                <a:srgbClr val="00B0F0"/>
              </a:buClr>
            </a:pPr>
            <a:r>
              <a:rPr lang="en-US" sz="1800" dirty="0">
                <a:latin typeface="Montserrat" panose="00000500000000000000" pitchFamily="2" charset="0"/>
              </a:rPr>
              <a:t>Financial Planning and Analysis (FP&amp;A) is a critical business function that focuses on providing financial insights to support decision-making and drive a company’s strategic objectives. </a:t>
            </a:r>
          </a:p>
          <a:p>
            <a:pPr>
              <a:buClr>
                <a:srgbClr val="00B0F0"/>
              </a:buClr>
            </a:pPr>
            <a:r>
              <a:rPr lang="en-US" sz="1800" dirty="0">
                <a:latin typeface="Montserrat" panose="00000500000000000000" pitchFamily="2" charset="0"/>
              </a:rPr>
              <a:t>It involves analyzing financial data, forecasting future financial performance, budgeting, and offering recommendations to enhance financial health and operational efficiency. </a:t>
            </a:r>
          </a:p>
        </p:txBody>
      </p:sp>
      <p:sp>
        <p:nvSpPr>
          <p:cNvPr id="9" name="TextBox 8">
            <a:extLst>
              <a:ext uri="{FF2B5EF4-FFF2-40B4-BE49-F238E27FC236}">
                <a16:creationId xmlns:a16="http://schemas.microsoft.com/office/drawing/2014/main" id="{36059902-B05D-4B6A-D257-6B812242BD66}"/>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graphicFrame>
        <p:nvGraphicFramePr>
          <p:cNvPr id="3" name="Diagram 2">
            <a:extLst>
              <a:ext uri="{FF2B5EF4-FFF2-40B4-BE49-F238E27FC236}">
                <a16:creationId xmlns:a16="http://schemas.microsoft.com/office/drawing/2014/main" id="{2DF59B84-8208-9C18-8021-66C2106578FB}"/>
              </a:ext>
            </a:extLst>
          </p:cNvPr>
          <p:cNvGraphicFramePr/>
          <p:nvPr>
            <p:extLst>
              <p:ext uri="{D42A27DB-BD31-4B8C-83A1-F6EECF244321}">
                <p14:modId xmlns:p14="http://schemas.microsoft.com/office/powerpoint/2010/main" val="956871781"/>
              </p:ext>
            </p:extLst>
          </p:nvPr>
        </p:nvGraphicFramePr>
        <p:xfrm>
          <a:off x="202944" y="417286"/>
          <a:ext cx="11653703" cy="62425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48892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7240E-DC8E-9C17-C88C-DA9E67B0167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E17492-8DC7-9894-71AC-F2E3F981B3CC}"/>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AD2EEE73-6BE5-A823-A4F3-EB8E605EFD38}"/>
              </a:ext>
            </a:extLst>
          </p:cNvPr>
          <p:cNvPicPr>
            <a:picLocks noChangeAspect="1"/>
          </p:cNvPicPr>
          <p:nvPr/>
        </p:nvPicPr>
        <p:blipFill>
          <a:blip r:embed="rId3"/>
          <a:srcRect l="2731" t="18967" r="5594" b="23672"/>
          <a:stretch/>
        </p:blipFill>
        <p:spPr>
          <a:xfrm>
            <a:off x="9428854" y="90489"/>
            <a:ext cx="2763146" cy="477788"/>
          </a:xfrm>
          <a:prstGeom prst="rect">
            <a:avLst/>
          </a:prstGeom>
        </p:spPr>
      </p:pic>
      <mc:AlternateContent xmlns:mc="http://schemas.openxmlformats.org/markup-compatibility/2006" xmlns:a14="http://schemas.microsoft.com/office/drawing/2010/main">
        <mc:Choice Requires="a14">
          <p:sp>
            <p:nvSpPr>
              <p:cNvPr id="7" name="Прямоугольник 9">
                <a:extLst>
                  <a:ext uri="{FF2B5EF4-FFF2-40B4-BE49-F238E27FC236}">
                    <a16:creationId xmlns:a16="http://schemas.microsoft.com/office/drawing/2014/main" id="{6FA4621A-F7D1-50EB-6CE1-5F71E4277A0D}"/>
                  </a:ext>
                </a:extLst>
              </p:cNvPr>
              <p:cNvSpPr/>
              <p:nvPr/>
            </p:nvSpPr>
            <p:spPr>
              <a:xfrm>
                <a:off x="154722" y="90489"/>
                <a:ext cx="10464338"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Regression Metrics: R Square (</a:t>
                </a:r>
                <a14:m>
                  <m:oMath xmlns:m="http://schemas.openxmlformats.org/officeDocument/2006/math">
                    <m:sSup>
                      <m:sSupPr>
                        <m:ctrlPr>
                          <a:rPr lang="en-CA" sz="2400" i="1" dirty="0" smtClean="0">
                            <a:solidFill>
                              <a:schemeClr val="bg1"/>
                            </a:solidFill>
                            <a:latin typeface="Cambria Math" panose="02040503050406030204" pitchFamily="18" charset="0"/>
                          </a:rPr>
                        </m:ctrlPr>
                      </m:sSupPr>
                      <m:e>
                        <m:r>
                          <a:rPr lang="en-CA" sz="2400" dirty="0">
                            <a:solidFill>
                              <a:schemeClr val="bg1"/>
                            </a:solidFill>
                            <a:latin typeface="Cambria Math" panose="02040503050406030204" pitchFamily="18" charset="0"/>
                          </a:rPr>
                          <m:t>𝑅</m:t>
                        </m:r>
                      </m:e>
                      <m:sup>
                        <m:r>
                          <a:rPr lang="en-CA" sz="2400" dirty="0">
                            <a:solidFill>
                              <a:schemeClr val="bg1"/>
                            </a:solidFill>
                            <a:latin typeface="Cambria Math" panose="02040503050406030204" pitchFamily="18" charset="0"/>
                          </a:rPr>
                          <m:t>2</m:t>
                        </m:r>
                      </m:sup>
                    </m:sSup>
                  </m:oMath>
                </a14:m>
                <a:r>
                  <a:rPr lang="en-US" sz="2400" dirty="0">
                    <a:solidFill>
                      <a:schemeClr val="bg1"/>
                    </a:solidFill>
                    <a:latin typeface="Montserrat" charset="0"/>
                    <a:ea typeface="Montserrat" charset="0"/>
                    <a:cs typeface="Montserrat" charset="0"/>
                  </a:rPr>
                  <a:t>)</a:t>
                </a:r>
              </a:p>
            </p:txBody>
          </p:sp>
        </mc:Choice>
        <mc:Fallback xmlns="">
          <p:sp>
            <p:nvSpPr>
              <p:cNvPr id="7" name="Прямоугольник 9">
                <a:extLst>
                  <a:ext uri="{FF2B5EF4-FFF2-40B4-BE49-F238E27FC236}">
                    <a16:creationId xmlns:a16="http://schemas.microsoft.com/office/drawing/2014/main" id="{6FA4621A-F7D1-50EB-6CE1-5F71E4277A0D}"/>
                  </a:ext>
                </a:extLst>
              </p:cNvPr>
              <p:cNvSpPr>
                <a:spLocks noRot="1" noChangeAspect="1" noMove="1" noResize="1" noEditPoints="1" noAdjustHandles="1" noChangeArrowheads="1" noChangeShapeType="1" noTextEdit="1"/>
              </p:cNvSpPr>
              <p:nvPr/>
            </p:nvSpPr>
            <p:spPr>
              <a:xfrm>
                <a:off x="154722" y="90489"/>
                <a:ext cx="10464338" cy="461665"/>
              </a:xfrm>
              <a:prstGeom prst="rect">
                <a:avLst/>
              </a:prstGeom>
              <a:blipFill>
                <a:blip r:embed="rId4"/>
                <a:stretch>
                  <a:fillRect l="-874" t="-9211" b="-302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B857E43-ECB2-1F11-A4C0-B9D60F811005}"/>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C5B446C-5109-7AC9-588F-8C1BAA49C449}"/>
                  </a:ext>
                </a:extLst>
              </p:cNvPr>
              <p:cNvSpPr txBox="1">
                <a:spLocks/>
              </p:cNvSpPr>
              <p:nvPr/>
            </p:nvSpPr>
            <p:spPr>
              <a:xfrm>
                <a:off x="283935" y="931593"/>
                <a:ext cx="11510667" cy="4525963"/>
              </a:xfrm>
              <a:prstGeom prst="rect">
                <a:avLst/>
              </a:prstGeom>
            </p:spPr>
            <p:txBody>
              <a:bodyPr vert="horz" lIns="91440" tIns="45720" rIns="91440" bIns="45720" rtlCol="0">
                <a:normAutofit/>
              </a:bodyPr>
              <a:lstStyle>
                <a:defPPr>
                  <a:defRPr lang="en-US"/>
                </a:defPPr>
                <a:lvl1pPr marL="228600" indent="-228600">
                  <a:lnSpc>
                    <a:spcPct val="90000"/>
                  </a:lnSpc>
                  <a:spcBef>
                    <a:spcPts val="1000"/>
                  </a:spcBef>
                  <a:buClr>
                    <a:srgbClr val="00B0F0"/>
                  </a:buClr>
                  <a:buFont typeface="Arial" panose="020B0604020202020204" pitchFamily="34" charset="0"/>
                  <a:buChar char="•"/>
                  <a:defRPr>
                    <a:latin typeface="Montserrat" panose="00000500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dirty="0"/>
                  <a:t>R-square or the coefficient of determination represents the proportion of variance (of y) that has been explained by the independent variables in the model. </a:t>
                </a:r>
              </a:p>
              <a:p>
                <a:r>
                  <a:rPr lang="en-CA" dirty="0"/>
                  <a:t>If </a:t>
                </a:r>
                <a14:m>
                  <m:oMath xmlns:m="http://schemas.openxmlformats.org/officeDocument/2006/math">
                    <m:sSup>
                      <m:sSupPr>
                        <m:ctrlPr>
                          <a:rPr lang="en-CA" i="1" dirty="0">
                            <a:latin typeface="Cambria Math" panose="02040503050406030204" pitchFamily="18" charset="0"/>
                          </a:rPr>
                        </m:ctrlPr>
                      </m:sSupPr>
                      <m:e>
                        <m:r>
                          <a:rPr lang="en-CA" dirty="0">
                            <a:latin typeface="Cambria Math" panose="02040503050406030204" pitchFamily="18" charset="0"/>
                          </a:rPr>
                          <m:t>𝑅</m:t>
                        </m:r>
                      </m:e>
                      <m:sup>
                        <m:r>
                          <a:rPr lang="en-CA" dirty="0">
                            <a:latin typeface="Cambria Math" panose="02040503050406030204" pitchFamily="18" charset="0"/>
                          </a:rPr>
                          <m:t>2</m:t>
                        </m:r>
                      </m:sup>
                    </m:sSup>
                    <m:r>
                      <a:rPr lang="en-CA" dirty="0">
                        <a:latin typeface="Cambria Math" panose="02040503050406030204" pitchFamily="18" charset="0"/>
                      </a:rPr>
                      <m:t>=80</m:t>
                    </m:r>
                  </m:oMath>
                </a14:m>
                <a:r>
                  <a:rPr lang="en-CA" dirty="0"/>
                  <a:t>, this means that 80% of the increase in ice cream cart revenue is due to increase in temperature. </a:t>
                </a:r>
              </a:p>
              <a:p>
                <a:endParaRPr lang="en-CA" dirty="0"/>
              </a:p>
              <a:p>
                <a:pPr lvl="1"/>
                <a:endParaRPr lang="en-CA" dirty="0"/>
              </a:p>
              <a:p>
                <a:endParaRPr lang="en-CA" dirty="0"/>
              </a:p>
            </p:txBody>
          </p:sp>
        </mc:Choice>
        <mc:Fallback xmlns="">
          <p:sp>
            <p:nvSpPr>
              <p:cNvPr id="4" name="Content Placeholder 2">
                <a:extLst>
                  <a:ext uri="{FF2B5EF4-FFF2-40B4-BE49-F238E27FC236}">
                    <a16:creationId xmlns:a16="http://schemas.microsoft.com/office/drawing/2014/main" id="{4C5B446C-5109-7AC9-588F-8C1BAA49C449}"/>
                  </a:ext>
                </a:extLst>
              </p:cNvPr>
              <p:cNvSpPr txBox="1">
                <a:spLocks noRot="1" noChangeAspect="1" noMove="1" noResize="1" noEditPoints="1" noAdjustHandles="1" noChangeArrowheads="1" noChangeShapeType="1" noTextEdit="1"/>
              </p:cNvSpPr>
              <p:nvPr/>
            </p:nvSpPr>
            <p:spPr>
              <a:xfrm>
                <a:off x="283935" y="931593"/>
                <a:ext cx="11510667" cy="4525963"/>
              </a:xfrm>
              <a:prstGeom prst="rect">
                <a:avLst/>
              </a:prstGeom>
              <a:blipFill>
                <a:blip r:embed="rId5"/>
                <a:stretch>
                  <a:fillRect l="-371" t="-134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687236E8-6643-BE7B-2BF3-22EE14F69E5C}"/>
              </a:ext>
            </a:extLst>
          </p:cNvPr>
          <p:cNvCxnSpPr/>
          <p:nvPr/>
        </p:nvCxnSpPr>
        <p:spPr>
          <a:xfrm flipV="1">
            <a:off x="2318945" y="5409456"/>
            <a:ext cx="3907020" cy="25073"/>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CFCFDE0-7B10-B09A-F3CE-CDC32B373986}"/>
              </a:ext>
            </a:extLst>
          </p:cNvPr>
          <p:cNvCxnSpPr/>
          <p:nvPr/>
        </p:nvCxnSpPr>
        <p:spPr>
          <a:xfrm flipH="1" flipV="1">
            <a:off x="2332471" y="2857882"/>
            <a:ext cx="17133" cy="2599674"/>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801AADA-40D1-2A63-4367-41867FC3453E}"/>
              </a:ext>
            </a:extLst>
          </p:cNvPr>
          <p:cNvSpPr/>
          <p:nvPr/>
        </p:nvSpPr>
        <p:spPr>
          <a:xfrm>
            <a:off x="3023350" y="4220514"/>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3" name="Oval 12">
            <a:extLst>
              <a:ext uri="{FF2B5EF4-FFF2-40B4-BE49-F238E27FC236}">
                <a16:creationId xmlns:a16="http://schemas.microsoft.com/office/drawing/2014/main" id="{8E4134AD-A06C-E40A-DFE9-F56BA375B901}"/>
              </a:ext>
            </a:extLst>
          </p:cNvPr>
          <p:cNvSpPr/>
          <p:nvPr/>
        </p:nvSpPr>
        <p:spPr>
          <a:xfrm>
            <a:off x="3505042" y="3917514"/>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4" name="Oval 13">
            <a:extLst>
              <a:ext uri="{FF2B5EF4-FFF2-40B4-BE49-F238E27FC236}">
                <a16:creationId xmlns:a16="http://schemas.microsoft.com/office/drawing/2014/main" id="{653A79E5-A47B-4EB7-45BF-9C8514C4A459}"/>
              </a:ext>
            </a:extLst>
          </p:cNvPr>
          <p:cNvSpPr/>
          <p:nvPr/>
        </p:nvSpPr>
        <p:spPr>
          <a:xfrm>
            <a:off x="3765975" y="4297896"/>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5" name="Oval 14">
            <a:extLst>
              <a:ext uri="{FF2B5EF4-FFF2-40B4-BE49-F238E27FC236}">
                <a16:creationId xmlns:a16="http://schemas.microsoft.com/office/drawing/2014/main" id="{5433AAE4-119A-83A9-AE08-D84296333AF3}"/>
              </a:ext>
            </a:extLst>
          </p:cNvPr>
          <p:cNvSpPr/>
          <p:nvPr/>
        </p:nvSpPr>
        <p:spPr>
          <a:xfrm>
            <a:off x="4196018" y="3372056"/>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6" name="Oval 15">
            <a:extLst>
              <a:ext uri="{FF2B5EF4-FFF2-40B4-BE49-F238E27FC236}">
                <a16:creationId xmlns:a16="http://schemas.microsoft.com/office/drawing/2014/main" id="{EF667299-B636-1B8E-77E2-F21D4777A965}"/>
              </a:ext>
            </a:extLst>
          </p:cNvPr>
          <p:cNvSpPr/>
          <p:nvPr/>
        </p:nvSpPr>
        <p:spPr>
          <a:xfrm>
            <a:off x="5878900" y="2540054"/>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7" name="Oval 16">
            <a:extLst>
              <a:ext uri="{FF2B5EF4-FFF2-40B4-BE49-F238E27FC236}">
                <a16:creationId xmlns:a16="http://schemas.microsoft.com/office/drawing/2014/main" id="{6ABEEF6D-65AA-FF50-20CB-AB68CB9B47D9}"/>
              </a:ext>
            </a:extLst>
          </p:cNvPr>
          <p:cNvSpPr/>
          <p:nvPr/>
        </p:nvSpPr>
        <p:spPr>
          <a:xfrm>
            <a:off x="4935599" y="3043518"/>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8" name="Oval 17">
            <a:extLst>
              <a:ext uri="{FF2B5EF4-FFF2-40B4-BE49-F238E27FC236}">
                <a16:creationId xmlns:a16="http://schemas.microsoft.com/office/drawing/2014/main" id="{33D13730-3C6E-B0D0-6903-3BA6583BE2DE}"/>
              </a:ext>
            </a:extLst>
          </p:cNvPr>
          <p:cNvSpPr/>
          <p:nvPr/>
        </p:nvSpPr>
        <p:spPr>
          <a:xfrm>
            <a:off x="5077698" y="3549722"/>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9" name="Oval 18">
            <a:extLst>
              <a:ext uri="{FF2B5EF4-FFF2-40B4-BE49-F238E27FC236}">
                <a16:creationId xmlns:a16="http://schemas.microsoft.com/office/drawing/2014/main" id="{8B00C5F0-6D8C-9E3C-15CE-58625EA628E1}"/>
              </a:ext>
            </a:extLst>
          </p:cNvPr>
          <p:cNvSpPr/>
          <p:nvPr/>
        </p:nvSpPr>
        <p:spPr>
          <a:xfrm>
            <a:off x="4272456" y="3832808"/>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20" name="Oval 19">
            <a:extLst>
              <a:ext uri="{FF2B5EF4-FFF2-40B4-BE49-F238E27FC236}">
                <a16:creationId xmlns:a16="http://schemas.microsoft.com/office/drawing/2014/main" id="{4612A270-5CC2-682A-A71B-18C2BD46F1E1}"/>
              </a:ext>
            </a:extLst>
          </p:cNvPr>
          <p:cNvSpPr/>
          <p:nvPr/>
        </p:nvSpPr>
        <p:spPr>
          <a:xfrm>
            <a:off x="5675177" y="3050000"/>
            <a:ext cx="284199" cy="300118"/>
          </a:xfrm>
          <a:prstGeom prst="ellipse">
            <a:avLst/>
          </a:prstGeom>
          <a:solidFill>
            <a:srgbClr val="D56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21" name="TextBox 20">
            <a:extLst>
              <a:ext uri="{FF2B5EF4-FFF2-40B4-BE49-F238E27FC236}">
                <a16:creationId xmlns:a16="http://schemas.microsoft.com/office/drawing/2014/main" id="{2C439332-5808-E883-D679-19D41ACD4402}"/>
              </a:ext>
            </a:extLst>
          </p:cNvPr>
          <p:cNvSpPr txBox="1"/>
          <p:nvPr/>
        </p:nvSpPr>
        <p:spPr>
          <a:xfrm>
            <a:off x="3023350" y="5463319"/>
            <a:ext cx="3448380" cy="461665"/>
          </a:xfrm>
          <a:prstGeom prst="rect">
            <a:avLst/>
          </a:prstGeom>
          <a:noFill/>
        </p:spPr>
        <p:txBody>
          <a:bodyPr wrap="none" rtlCol="0">
            <a:spAutoFit/>
          </a:bodyPr>
          <a:lstStyle/>
          <a:p>
            <a:pPr defTabSz="914446"/>
            <a:r>
              <a:rPr lang="en-CA" sz="2400" b="1" dirty="0">
                <a:solidFill>
                  <a:srgbClr val="000000"/>
                </a:solidFill>
                <a:latin typeface="Montserrat" panose="00000500000000000000" pitchFamily="2" charset="0"/>
              </a:rPr>
              <a:t>Temperature (</a:t>
            </a:r>
            <a:r>
              <a:rPr lang="en-CA" sz="2400" b="1" dirty="0" err="1">
                <a:solidFill>
                  <a:srgbClr val="000000"/>
                </a:solidFill>
                <a:latin typeface="Montserrat" panose="00000500000000000000" pitchFamily="2" charset="0"/>
              </a:rPr>
              <a:t>degC</a:t>
            </a:r>
            <a:r>
              <a:rPr lang="en-CA" sz="2400" b="1" dirty="0">
                <a:solidFill>
                  <a:srgbClr val="000000"/>
                </a:solidFill>
                <a:latin typeface="Montserrat" panose="00000500000000000000" pitchFamily="2" charset="0"/>
              </a:rPr>
              <a:t>)</a:t>
            </a:r>
          </a:p>
        </p:txBody>
      </p:sp>
      <p:sp>
        <p:nvSpPr>
          <p:cNvPr id="22" name="TextBox 21">
            <a:extLst>
              <a:ext uri="{FF2B5EF4-FFF2-40B4-BE49-F238E27FC236}">
                <a16:creationId xmlns:a16="http://schemas.microsoft.com/office/drawing/2014/main" id="{E33D5438-51D5-B7C5-E7A3-C2089B7C2269}"/>
              </a:ext>
            </a:extLst>
          </p:cNvPr>
          <p:cNvSpPr txBox="1"/>
          <p:nvPr/>
        </p:nvSpPr>
        <p:spPr>
          <a:xfrm rot="16200000">
            <a:off x="1048075" y="3836741"/>
            <a:ext cx="2018501" cy="461665"/>
          </a:xfrm>
          <a:prstGeom prst="rect">
            <a:avLst/>
          </a:prstGeom>
          <a:noFill/>
        </p:spPr>
        <p:txBody>
          <a:bodyPr wrap="none" rtlCol="0">
            <a:spAutoFit/>
          </a:bodyPr>
          <a:lstStyle/>
          <a:p>
            <a:pPr defTabSz="914446"/>
            <a:r>
              <a:rPr lang="en-CA" sz="2400" b="1" dirty="0">
                <a:solidFill>
                  <a:srgbClr val="000000"/>
                </a:solidFill>
                <a:latin typeface="Montserrat" panose="00000500000000000000" pitchFamily="2" charset="0"/>
              </a:rPr>
              <a:t>Revenue($)</a:t>
            </a:r>
          </a:p>
        </p:txBody>
      </p:sp>
      <p:cxnSp>
        <p:nvCxnSpPr>
          <p:cNvPr id="23" name="Straight Connector 22">
            <a:extLst>
              <a:ext uri="{FF2B5EF4-FFF2-40B4-BE49-F238E27FC236}">
                <a16:creationId xmlns:a16="http://schemas.microsoft.com/office/drawing/2014/main" id="{1A3B5D84-8406-C2AA-DF11-87F1D8A84A12}"/>
              </a:ext>
            </a:extLst>
          </p:cNvPr>
          <p:cNvCxnSpPr/>
          <p:nvPr/>
        </p:nvCxnSpPr>
        <p:spPr>
          <a:xfrm flipH="1">
            <a:off x="2370399" y="2942273"/>
            <a:ext cx="3595707" cy="1951525"/>
          </a:xfrm>
          <a:prstGeom prst="line">
            <a:avLst/>
          </a:prstGeom>
          <a:ln w="57150">
            <a:noFill/>
          </a:ln>
        </p:spPr>
        <p:style>
          <a:lnRef idx="1">
            <a:schemeClr val="accent1"/>
          </a:lnRef>
          <a:fillRef idx="0">
            <a:schemeClr val="accent1"/>
          </a:fillRef>
          <a:effectRef idx="0">
            <a:schemeClr val="accent1"/>
          </a:effectRef>
          <a:fontRef idx="minor">
            <a:schemeClr val="tx1"/>
          </a:fontRef>
        </p:style>
      </p:cxnSp>
      <p:pic>
        <p:nvPicPr>
          <p:cNvPr id="24" name="Picture 2" descr="Image result for ice cream stand">
            <a:extLst>
              <a:ext uri="{FF2B5EF4-FFF2-40B4-BE49-F238E27FC236}">
                <a16:creationId xmlns:a16="http://schemas.microsoft.com/office/drawing/2014/main" id="{7AEEBB7E-F695-305A-A455-501A5B24697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65661" y="2154679"/>
            <a:ext cx="2834065" cy="273487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CFA0B47A-CE83-0460-0705-E9962CFBA775}"/>
              </a:ext>
            </a:extLst>
          </p:cNvPr>
          <p:cNvSpPr/>
          <p:nvPr/>
        </p:nvSpPr>
        <p:spPr>
          <a:xfrm>
            <a:off x="3789241" y="6236236"/>
            <a:ext cx="3482823" cy="430887"/>
          </a:xfrm>
          <a:prstGeom prst="rect">
            <a:avLst/>
          </a:prstGeom>
        </p:spPr>
        <p:txBody>
          <a:bodyPr wrap="square">
            <a:spAutoFit/>
          </a:bodyPr>
          <a:lstStyle/>
          <a:p>
            <a:pPr defTabSz="914446"/>
            <a:r>
              <a:rPr lang="en-CA" sz="1100" b="1" dirty="0">
                <a:solidFill>
                  <a:srgbClr val="000000"/>
                </a:solidFill>
                <a:latin typeface="Cambria" panose="02040503050406030204"/>
              </a:rPr>
              <a:t>Source: </a:t>
            </a:r>
            <a:r>
              <a:rPr lang="en-CA" sz="1100" dirty="0">
                <a:solidFill>
                  <a:srgbClr val="000000"/>
                </a:solidFill>
                <a:latin typeface="Cambria" panose="02040503050406030204"/>
              </a:rPr>
              <a:t>https://www.goodfreephotos.com/vector-images/ice-cream-stand-vector-clipart.png.php</a:t>
            </a:r>
          </a:p>
        </p:txBody>
      </p:sp>
      <p:cxnSp>
        <p:nvCxnSpPr>
          <p:cNvPr id="2" name="Straight Connector 1">
            <a:extLst>
              <a:ext uri="{FF2B5EF4-FFF2-40B4-BE49-F238E27FC236}">
                <a16:creationId xmlns:a16="http://schemas.microsoft.com/office/drawing/2014/main" id="{06835B5F-F86F-B20F-3FD2-4605C03DF2F2}"/>
              </a:ext>
            </a:extLst>
          </p:cNvPr>
          <p:cNvCxnSpPr/>
          <p:nvPr/>
        </p:nvCxnSpPr>
        <p:spPr>
          <a:xfrm flipH="1">
            <a:off x="2338630" y="2610359"/>
            <a:ext cx="4481472" cy="2466465"/>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32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AEE30-18AF-B4FD-4580-F67FAB984E3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EAF9AC6-6B82-7C60-1CBD-F2DEA7239F1A}"/>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32CE5785-7D53-9674-FE3F-065BB88E84D5}"/>
              </a:ext>
            </a:extLst>
          </p:cNvPr>
          <p:cNvPicPr>
            <a:picLocks noChangeAspect="1"/>
          </p:cNvPicPr>
          <p:nvPr/>
        </p:nvPicPr>
        <p:blipFill>
          <a:blip r:embed="rId3"/>
          <a:srcRect l="2731" t="18967" r="5594" b="23672"/>
          <a:stretch/>
        </p:blipFill>
        <p:spPr>
          <a:xfrm>
            <a:off x="9428854" y="90489"/>
            <a:ext cx="2763146" cy="477788"/>
          </a:xfrm>
          <a:prstGeom prst="rect">
            <a:avLst/>
          </a:prstGeom>
        </p:spPr>
      </p:pic>
      <mc:AlternateContent xmlns:mc="http://schemas.openxmlformats.org/markup-compatibility/2006" xmlns:a14="http://schemas.microsoft.com/office/drawing/2010/main">
        <mc:Choice Requires="a14">
          <p:sp>
            <p:nvSpPr>
              <p:cNvPr id="7" name="Прямоугольник 9">
                <a:extLst>
                  <a:ext uri="{FF2B5EF4-FFF2-40B4-BE49-F238E27FC236}">
                    <a16:creationId xmlns:a16="http://schemas.microsoft.com/office/drawing/2014/main" id="{C17E80C5-E532-2B5E-DF1A-1AE5ABF78CB4}"/>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Regression Metrics: R Square (</a:t>
                </a:r>
                <a14:m>
                  <m:oMath xmlns:m="http://schemas.openxmlformats.org/officeDocument/2006/math">
                    <m:sSup>
                      <m:sSupPr>
                        <m:ctrlPr>
                          <a:rPr lang="en-CA" sz="2400" i="1" dirty="0" smtClean="0">
                            <a:solidFill>
                              <a:schemeClr val="bg1"/>
                            </a:solidFill>
                            <a:latin typeface="Cambria Math" panose="02040503050406030204" pitchFamily="18" charset="0"/>
                          </a:rPr>
                        </m:ctrlPr>
                      </m:sSupPr>
                      <m:e>
                        <m:r>
                          <a:rPr lang="en-CA" sz="2400" dirty="0">
                            <a:solidFill>
                              <a:schemeClr val="bg1"/>
                            </a:solidFill>
                            <a:latin typeface="Cambria Math" panose="02040503050406030204" pitchFamily="18" charset="0"/>
                          </a:rPr>
                          <m:t>𝑅</m:t>
                        </m:r>
                      </m:e>
                      <m:sup>
                        <m:r>
                          <a:rPr lang="en-CA" sz="2400" dirty="0">
                            <a:solidFill>
                              <a:schemeClr val="bg1"/>
                            </a:solidFill>
                            <a:latin typeface="Cambria Math" panose="02040503050406030204" pitchFamily="18" charset="0"/>
                          </a:rPr>
                          <m:t>2</m:t>
                        </m:r>
                      </m:sup>
                    </m:sSup>
                  </m:oMath>
                </a14:m>
                <a:r>
                  <a:rPr lang="en-US" sz="2400" dirty="0">
                    <a:solidFill>
                      <a:schemeClr val="bg1"/>
                    </a:solidFill>
                    <a:latin typeface="Montserrat" charset="0"/>
                    <a:ea typeface="Montserrat" charset="0"/>
                    <a:cs typeface="Montserrat" charset="0"/>
                  </a:rPr>
                  <a:t>)</a:t>
                </a:r>
              </a:p>
            </p:txBody>
          </p:sp>
        </mc:Choice>
        <mc:Fallback xmlns="">
          <p:sp>
            <p:nvSpPr>
              <p:cNvPr id="7" name="Прямоугольник 9">
                <a:extLst>
                  <a:ext uri="{FF2B5EF4-FFF2-40B4-BE49-F238E27FC236}">
                    <a16:creationId xmlns:a16="http://schemas.microsoft.com/office/drawing/2014/main" id="{C17E80C5-E532-2B5E-DF1A-1AE5ABF78CB4}"/>
                  </a:ext>
                </a:extLst>
              </p:cNvPr>
              <p:cNvSpPr>
                <a:spLocks noRot="1" noChangeAspect="1" noMove="1" noResize="1" noEditPoints="1" noAdjustHandles="1" noChangeArrowheads="1" noChangeShapeType="1" noTextEdit="1"/>
              </p:cNvSpPr>
              <p:nvPr/>
            </p:nvSpPr>
            <p:spPr>
              <a:xfrm>
                <a:off x="154722" y="90489"/>
                <a:ext cx="9827492" cy="461665"/>
              </a:xfrm>
              <a:prstGeom prst="rect">
                <a:avLst/>
              </a:prstGeom>
              <a:blipFill>
                <a:blip r:embed="rId4"/>
                <a:stretch>
                  <a:fillRect l="-930" t="-9211" b="-302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6049F8B-1BF3-BF4B-BB01-8F8BBF399871}"/>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E9814850-0C0C-8C24-A301-3AE628C6FA65}"/>
                  </a:ext>
                </a:extLst>
              </p:cNvPr>
              <p:cNvSpPr txBox="1">
                <a:spLocks/>
              </p:cNvSpPr>
              <p:nvPr/>
            </p:nvSpPr>
            <p:spPr>
              <a:xfrm>
                <a:off x="337064" y="907669"/>
                <a:ext cx="10782482"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17" indent="-342917" algn="l" defTabSz="609630">
                  <a:spcBef>
                    <a:spcPts val="667"/>
                  </a:spcBef>
                  <a:buFont typeface="Arial" panose="020B0604020202020204" pitchFamily="34" charset="0"/>
                  <a:buChar char="•"/>
                </a:pPr>
                <a:r>
                  <a:rPr lang="en-CA" sz="1800" dirty="0">
                    <a:solidFill>
                      <a:srgbClr val="000000"/>
                    </a:solidFill>
                    <a:latin typeface="Montserrat" charset="0"/>
                    <a:ea typeface="Montserrat" charset="0"/>
                    <a:cs typeface="Montserrat" charset="0"/>
                  </a:rPr>
                  <a:t>R-square represents the proportion of variance of the dependant variable (y) that has been explained by the independent variables. </a:t>
                </a:r>
              </a:p>
              <a:p>
                <a:pPr marL="342917" indent="-342917" algn="l" defTabSz="609630">
                  <a:spcBef>
                    <a:spcPts val="667"/>
                  </a:spcBef>
                  <a:buFont typeface="Arial" panose="020B0604020202020204" pitchFamily="34" charset="0"/>
                  <a:buChar char="•"/>
                </a:pPr>
                <a:r>
                  <a:rPr lang="en-CA" sz="1800" dirty="0">
                    <a:solidFill>
                      <a:srgbClr val="000000"/>
                    </a:solidFill>
                    <a:latin typeface="Montserrat" charset="0"/>
                    <a:ea typeface="Montserrat" charset="0"/>
                    <a:cs typeface="Montserrat" charset="0"/>
                  </a:rPr>
                  <a:t>R-square provides an insight of goodness of fit.</a:t>
                </a:r>
              </a:p>
              <a:p>
                <a:pPr marL="342917" indent="-342917" algn="l" defTabSz="609630">
                  <a:spcBef>
                    <a:spcPts val="667"/>
                  </a:spcBef>
                  <a:buFont typeface="Arial" panose="020B0604020202020204" pitchFamily="34" charset="0"/>
                  <a:buChar char="•"/>
                </a:pPr>
                <a:r>
                  <a:rPr lang="en-CA" sz="1800" dirty="0">
                    <a:solidFill>
                      <a:srgbClr val="000000"/>
                    </a:solidFill>
                    <a:latin typeface="Montserrat" charset="0"/>
                    <a:ea typeface="Montserrat" charset="0"/>
                    <a:cs typeface="Montserrat" charset="0"/>
                  </a:rPr>
                  <a:t>It gives a measure of how well unseen samples are likely to be predicted by the model, through the proportion of explained variance.</a:t>
                </a:r>
              </a:p>
              <a:p>
                <a:pPr marL="342917" indent="-342917" algn="l" defTabSz="609630">
                  <a:spcBef>
                    <a:spcPts val="667"/>
                  </a:spcBef>
                  <a:buFont typeface="Arial" panose="020B0604020202020204" pitchFamily="34" charset="0"/>
                  <a:buChar char="•"/>
                </a:pPr>
                <a:r>
                  <a:rPr lang="en-CA" sz="1800" dirty="0">
                    <a:solidFill>
                      <a:srgbClr val="000000"/>
                    </a:solidFill>
                    <a:latin typeface="Montserrat" charset="0"/>
                    <a:ea typeface="Montserrat" charset="0"/>
                    <a:cs typeface="Montserrat" charset="0"/>
                  </a:rPr>
                  <a:t>Maximum </a:t>
                </a:r>
                <a14:m>
                  <m:oMath xmlns:m="http://schemas.openxmlformats.org/officeDocument/2006/math">
                    <m:sSup>
                      <m:sSupPr>
                        <m:ctrlPr>
                          <a:rPr lang="en-CA" sz="1800" i="1">
                            <a:solidFill>
                              <a:srgbClr val="000000"/>
                            </a:solidFill>
                            <a:latin typeface="Cambria Math" panose="02040503050406030204" pitchFamily="18" charset="0"/>
                            <a:ea typeface="Montserrat" charset="0"/>
                            <a:cs typeface="Montserrat" charset="0"/>
                          </a:rPr>
                        </m:ctrlPr>
                      </m:sSupPr>
                      <m:e>
                        <m:r>
                          <a:rPr lang="en-CA" sz="1800">
                            <a:solidFill>
                              <a:srgbClr val="000000"/>
                            </a:solidFill>
                            <a:latin typeface="Cambria Math" panose="02040503050406030204" pitchFamily="18" charset="0"/>
                            <a:ea typeface="Montserrat" charset="0"/>
                            <a:cs typeface="Montserrat" charset="0"/>
                          </a:rPr>
                          <m:t>𝑅</m:t>
                        </m:r>
                      </m:e>
                      <m:sup>
                        <m:r>
                          <a:rPr lang="en-CA" sz="1800">
                            <a:solidFill>
                              <a:srgbClr val="000000"/>
                            </a:solidFill>
                            <a:latin typeface="Cambria Math" panose="02040503050406030204" pitchFamily="18" charset="0"/>
                            <a:ea typeface="Montserrat" charset="0"/>
                            <a:cs typeface="Montserrat" charset="0"/>
                          </a:rPr>
                          <m:t>2</m:t>
                        </m:r>
                      </m:sup>
                    </m:sSup>
                  </m:oMath>
                </a14:m>
                <a:r>
                  <a:rPr lang="en-CA" sz="1800" dirty="0">
                    <a:solidFill>
                      <a:srgbClr val="000000"/>
                    </a:solidFill>
                    <a:latin typeface="Montserrat" charset="0"/>
                    <a:ea typeface="Montserrat" charset="0"/>
                    <a:cs typeface="Montserrat" charset="0"/>
                  </a:rPr>
                  <a:t> value is 1</a:t>
                </a:r>
              </a:p>
              <a:p>
                <a:pPr marL="342917" indent="-342917" algn="l" defTabSz="609630">
                  <a:spcBef>
                    <a:spcPts val="667"/>
                  </a:spcBef>
                  <a:buFont typeface="Arial" panose="020B0604020202020204" pitchFamily="34" charset="0"/>
                  <a:buChar char="•"/>
                </a:pPr>
                <a:r>
                  <a:rPr lang="en-CA" sz="1800" dirty="0">
                    <a:solidFill>
                      <a:srgbClr val="000000"/>
                    </a:solidFill>
                    <a:latin typeface="Montserrat" charset="0"/>
                    <a:ea typeface="Montserrat" charset="0"/>
                    <a:cs typeface="Montserrat" charset="0"/>
                  </a:rPr>
                  <a:t>A constant model that always predicts the expected value of y, disregarding the input features, will have an R² score of 0.0.</a:t>
                </a:r>
              </a:p>
              <a:p>
                <a:pPr marL="304815" lvl="1" defTabSz="609630">
                  <a:spcBef>
                    <a:spcPts val="333"/>
                  </a:spcBef>
                </a:pPr>
                <a14:m>
                  <m:oMathPara xmlns:m="http://schemas.openxmlformats.org/officeDocument/2006/math">
                    <m:oMathParaPr>
                      <m:jc m:val="centerGroup"/>
                    </m:oMathParaPr>
                    <m:oMath xmlns:m="http://schemas.openxmlformats.org/officeDocument/2006/math">
                      <m:sSup>
                        <m:sSupPr>
                          <m:ctrlPr>
                            <a:rPr lang="en-CA" sz="1800" i="1">
                              <a:solidFill>
                                <a:srgbClr val="000000"/>
                              </a:solidFill>
                              <a:latin typeface="Cambria Math" panose="02040503050406030204" pitchFamily="18" charset="0"/>
                            </a:rPr>
                          </m:ctrlPr>
                        </m:sSupPr>
                        <m:e>
                          <m:r>
                            <a:rPr lang="en-CA" sz="1800" i="1">
                              <a:solidFill>
                                <a:srgbClr val="000000"/>
                              </a:solidFill>
                              <a:latin typeface="Cambria Math" panose="02040503050406030204" pitchFamily="18" charset="0"/>
                            </a:rPr>
                            <m:t>𝑅</m:t>
                          </m:r>
                        </m:e>
                        <m:sup>
                          <m:r>
                            <a:rPr lang="en-CA" sz="1800" i="1">
                              <a:solidFill>
                                <a:srgbClr val="000000"/>
                              </a:solidFill>
                              <a:latin typeface="Cambria Math" panose="02040503050406030204" pitchFamily="18" charset="0"/>
                            </a:rPr>
                            <m:t>2</m:t>
                          </m:r>
                        </m:sup>
                      </m:sSup>
                      <m:r>
                        <a:rPr lang="en-CA" sz="1800" i="1">
                          <a:solidFill>
                            <a:srgbClr val="000000"/>
                          </a:solidFill>
                          <a:latin typeface="Cambria Math" panose="02040503050406030204" pitchFamily="18" charset="0"/>
                        </a:rPr>
                        <m:t>=1−</m:t>
                      </m:r>
                      <m:f>
                        <m:fPr>
                          <m:ctrlPr>
                            <a:rPr lang="en-CA" sz="2400" i="1">
                              <a:solidFill>
                                <a:srgbClr val="000000"/>
                              </a:solidFill>
                              <a:latin typeface="Cambria Math" panose="02040503050406030204" pitchFamily="18" charset="0"/>
                            </a:rPr>
                          </m:ctrlPr>
                        </m:fPr>
                        <m:num>
                          <m:nary>
                            <m:naryPr>
                              <m:chr m:val="∑"/>
                              <m:ctrlPr>
                                <a:rPr lang="en-CA" sz="2400" i="1">
                                  <a:solidFill>
                                    <a:srgbClr val="000000"/>
                                  </a:solidFill>
                                  <a:latin typeface="Cambria Math" panose="02040503050406030204" pitchFamily="18" charset="0"/>
                                </a:rPr>
                              </m:ctrlPr>
                            </m:naryPr>
                            <m:sub>
                              <m:r>
                                <a:rPr lang="en-CA" sz="2400" i="1">
                                  <a:solidFill>
                                    <a:srgbClr val="000000"/>
                                  </a:solidFill>
                                  <a:latin typeface="Cambria Math" panose="02040503050406030204" pitchFamily="18" charset="0"/>
                                </a:rPr>
                                <m:t>𝑖</m:t>
                              </m:r>
                              <m:r>
                                <a:rPr lang="en-CA" sz="2400" i="1">
                                  <a:solidFill>
                                    <a:srgbClr val="000000"/>
                                  </a:solidFill>
                                  <a:latin typeface="Cambria Math" panose="02040503050406030204" pitchFamily="18" charset="0"/>
                                </a:rPr>
                                <m:t>=1</m:t>
                              </m:r>
                            </m:sub>
                            <m:sup>
                              <m:r>
                                <a:rPr lang="en-CA" sz="2400" i="1">
                                  <a:solidFill>
                                    <a:srgbClr val="000000"/>
                                  </a:solidFill>
                                  <a:latin typeface="Cambria Math" panose="02040503050406030204" pitchFamily="18" charset="0"/>
                                </a:rPr>
                                <m:t>𝑛</m:t>
                              </m:r>
                            </m:sup>
                            <m:e>
                              <m:sSup>
                                <m:sSupPr>
                                  <m:ctrlPr>
                                    <a:rPr lang="en-CA" sz="2400" i="1">
                                      <a:solidFill>
                                        <a:srgbClr val="000000"/>
                                      </a:solidFill>
                                      <a:latin typeface="Cambria Math" panose="02040503050406030204" pitchFamily="18" charset="0"/>
                                    </a:rPr>
                                  </m:ctrlPr>
                                </m:sSupPr>
                                <m:e>
                                  <m:d>
                                    <m:dPr>
                                      <m:ctrlPr>
                                        <a:rPr lang="en-CA" sz="2400" i="1">
                                          <a:solidFill>
                                            <a:srgbClr val="000000"/>
                                          </a:solidFill>
                                          <a:latin typeface="Cambria Math" panose="02040503050406030204" pitchFamily="18" charset="0"/>
                                        </a:rPr>
                                      </m:ctrlPr>
                                    </m:dPr>
                                    <m:e>
                                      <m:sSub>
                                        <m:sSubPr>
                                          <m:ctrlPr>
                                            <a:rPr lang="en-CA" sz="2400" i="1">
                                              <a:solidFill>
                                                <a:srgbClr val="000000"/>
                                              </a:solidFill>
                                              <a:latin typeface="Cambria Math" panose="02040503050406030204" pitchFamily="18" charset="0"/>
                                            </a:rPr>
                                          </m:ctrlPr>
                                        </m:sSubPr>
                                        <m:e>
                                          <m:r>
                                            <a:rPr lang="en-CA" sz="2400" i="1">
                                              <a:solidFill>
                                                <a:srgbClr val="000000"/>
                                              </a:solidFill>
                                              <a:latin typeface="Cambria Math" panose="02040503050406030204" pitchFamily="18" charset="0"/>
                                            </a:rPr>
                                            <m:t>𝑦</m:t>
                                          </m:r>
                                        </m:e>
                                        <m:sub>
                                          <m:r>
                                            <a:rPr lang="en-CA" sz="2400" i="1">
                                              <a:solidFill>
                                                <a:srgbClr val="000000"/>
                                              </a:solidFill>
                                              <a:latin typeface="Cambria Math" panose="02040503050406030204" pitchFamily="18" charset="0"/>
                                            </a:rPr>
                                            <m:t>𝑖</m:t>
                                          </m:r>
                                        </m:sub>
                                      </m:sSub>
                                      <m:r>
                                        <a:rPr lang="en-CA" sz="2400" i="1">
                                          <a:solidFill>
                                            <a:srgbClr val="000000"/>
                                          </a:solidFill>
                                          <a:latin typeface="Cambria Math" panose="02040503050406030204" pitchFamily="18" charset="0"/>
                                        </a:rPr>
                                        <m:t>−</m:t>
                                      </m:r>
                                      <m:sSub>
                                        <m:sSubPr>
                                          <m:ctrlPr>
                                            <a:rPr lang="en-CA" sz="2400" i="1">
                                              <a:solidFill>
                                                <a:srgbClr val="000000"/>
                                              </a:solidFill>
                                              <a:latin typeface="Cambria Math" panose="02040503050406030204" pitchFamily="18" charset="0"/>
                                            </a:rPr>
                                          </m:ctrlPr>
                                        </m:sSubPr>
                                        <m:e>
                                          <m:acc>
                                            <m:accPr>
                                              <m:chr m:val="̂"/>
                                              <m:ctrlPr>
                                                <a:rPr lang="en-CA" sz="2400" i="1">
                                                  <a:solidFill>
                                                    <a:srgbClr val="000000"/>
                                                  </a:solidFill>
                                                  <a:latin typeface="Cambria Math" panose="02040503050406030204" pitchFamily="18" charset="0"/>
                                                </a:rPr>
                                              </m:ctrlPr>
                                            </m:accPr>
                                            <m:e>
                                              <m:r>
                                                <a:rPr lang="en-CA" sz="2400" i="1">
                                                  <a:solidFill>
                                                    <a:srgbClr val="000000"/>
                                                  </a:solidFill>
                                                  <a:latin typeface="Cambria Math" panose="02040503050406030204" pitchFamily="18" charset="0"/>
                                                </a:rPr>
                                                <m:t>𝑦</m:t>
                                              </m:r>
                                            </m:e>
                                          </m:acc>
                                        </m:e>
                                        <m:sub>
                                          <m:r>
                                            <a:rPr lang="en-CA" sz="2400" i="1">
                                              <a:solidFill>
                                                <a:srgbClr val="000000"/>
                                              </a:solidFill>
                                              <a:latin typeface="Cambria Math" panose="02040503050406030204" pitchFamily="18" charset="0"/>
                                            </a:rPr>
                                            <m:t>𝑖</m:t>
                                          </m:r>
                                        </m:sub>
                                      </m:sSub>
                                    </m:e>
                                  </m:d>
                                </m:e>
                                <m:sup>
                                  <m:r>
                                    <a:rPr lang="en-CA" sz="2400" i="1">
                                      <a:solidFill>
                                        <a:srgbClr val="000000"/>
                                      </a:solidFill>
                                      <a:latin typeface="Cambria Math" panose="02040503050406030204" pitchFamily="18" charset="0"/>
                                    </a:rPr>
                                    <m:t>2</m:t>
                                  </m:r>
                                </m:sup>
                              </m:sSup>
                            </m:e>
                          </m:nary>
                        </m:num>
                        <m:den>
                          <m:nary>
                            <m:naryPr>
                              <m:chr m:val="∑"/>
                              <m:ctrlPr>
                                <a:rPr lang="en-CA" sz="2400" i="1">
                                  <a:solidFill>
                                    <a:srgbClr val="000000"/>
                                  </a:solidFill>
                                  <a:latin typeface="Cambria Math" panose="02040503050406030204" pitchFamily="18" charset="0"/>
                                </a:rPr>
                              </m:ctrlPr>
                            </m:naryPr>
                            <m:sub>
                              <m:r>
                                <a:rPr lang="en-CA" sz="2400" i="1">
                                  <a:solidFill>
                                    <a:srgbClr val="000000"/>
                                  </a:solidFill>
                                  <a:latin typeface="Cambria Math" panose="02040503050406030204" pitchFamily="18" charset="0"/>
                                </a:rPr>
                                <m:t>𝑖</m:t>
                              </m:r>
                              <m:r>
                                <a:rPr lang="en-CA" sz="2400" i="1">
                                  <a:solidFill>
                                    <a:srgbClr val="000000"/>
                                  </a:solidFill>
                                  <a:latin typeface="Cambria Math" panose="02040503050406030204" pitchFamily="18" charset="0"/>
                                </a:rPr>
                                <m:t>=1</m:t>
                              </m:r>
                            </m:sub>
                            <m:sup>
                              <m:r>
                                <a:rPr lang="en-CA" sz="2400" i="1">
                                  <a:solidFill>
                                    <a:srgbClr val="000000"/>
                                  </a:solidFill>
                                  <a:latin typeface="Cambria Math" panose="02040503050406030204" pitchFamily="18" charset="0"/>
                                </a:rPr>
                                <m:t>𝑛</m:t>
                              </m:r>
                            </m:sup>
                            <m:e>
                              <m:sSup>
                                <m:sSupPr>
                                  <m:ctrlPr>
                                    <a:rPr lang="en-CA" sz="2400" i="1">
                                      <a:solidFill>
                                        <a:srgbClr val="000000"/>
                                      </a:solidFill>
                                      <a:latin typeface="Cambria Math" panose="02040503050406030204" pitchFamily="18" charset="0"/>
                                    </a:rPr>
                                  </m:ctrlPr>
                                </m:sSupPr>
                                <m:e>
                                  <m:d>
                                    <m:dPr>
                                      <m:ctrlPr>
                                        <a:rPr lang="en-CA" sz="2400" i="1">
                                          <a:solidFill>
                                            <a:srgbClr val="000000"/>
                                          </a:solidFill>
                                          <a:latin typeface="Cambria Math" panose="02040503050406030204" pitchFamily="18" charset="0"/>
                                        </a:rPr>
                                      </m:ctrlPr>
                                    </m:dPr>
                                    <m:e>
                                      <m:sSub>
                                        <m:sSubPr>
                                          <m:ctrlPr>
                                            <a:rPr lang="en-CA" sz="2400" i="1">
                                              <a:solidFill>
                                                <a:srgbClr val="000000"/>
                                              </a:solidFill>
                                              <a:latin typeface="Cambria Math" panose="02040503050406030204" pitchFamily="18" charset="0"/>
                                            </a:rPr>
                                          </m:ctrlPr>
                                        </m:sSubPr>
                                        <m:e>
                                          <m:r>
                                            <a:rPr lang="en-CA" sz="2400" i="1">
                                              <a:solidFill>
                                                <a:srgbClr val="000000"/>
                                              </a:solidFill>
                                              <a:latin typeface="Cambria Math" panose="02040503050406030204" pitchFamily="18" charset="0"/>
                                            </a:rPr>
                                            <m:t>𝑦</m:t>
                                          </m:r>
                                        </m:e>
                                        <m:sub>
                                          <m:r>
                                            <a:rPr lang="en-CA" sz="2400" i="1">
                                              <a:solidFill>
                                                <a:srgbClr val="000000"/>
                                              </a:solidFill>
                                              <a:latin typeface="Cambria Math" panose="02040503050406030204" pitchFamily="18" charset="0"/>
                                            </a:rPr>
                                            <m:t>𝑖</m:t>
                                          </m:r>
                                        </m:sub>
                                      </m:sSub>
                                      <m:r>
                                        <a:rPr lang="en-CA" sz="2400" i="1">
                                          <a:solidFill>
                                            <a:srgbClr val="000000"/>
                                          </a:solidFill>
                                          <a:latin typeface="Cambria Math" panose="02040503050406030204" pitchFamily="18" charset="0"/>
                                        </a:rPr>
                                        <m:t>−</m:t>
                                      </m:r>
                                      <m:acc>
                                        <m:accPr>
                                          <m:chr m:val="̅"/>
                                          <m:ctrlPr>
                                            <a:rPr lang="en-CA" sz="2400" i="1">
                                              <a:solidFill>
                                                <a:srgbClr val="000000"/>
                                              </a:solidFill>
                                              <a:latin typeface="Cambria Math" panose="02040503050406030204" pitchFamily="18" charset="0"/>
                                            </a:rPr>
                                          </m:ctrlPr>
                                        </m:accPr>
                                        <m:e>
                                          <m:r>
                                            <a:rPr lang="en-CA" sz="2400" i="1">
                                              <a:solidFill>
                                                <a:srgbClr val="000000"/>
                                              </a:solidFill>
                                              <a:latin typeface="Cambria Math" panose="02040503050406030204" pitchFamily="18" charset="0"/>
                                            </a:rPr>
                                            <m:t>𝑦</m:t>
                                          </m:r>
                                        </m:e>
                                      </m:acc>
                                    </m:e>
                                  </m:d>
                                </m:e>
                                <m:sup>
                                  <m:r>
                                    <a:rPr lang="en-CA" sz="2400" i="1">
                                      <a:solidFill>
                                        <a:srgbClr val="000000"/>
                                      </a:solidFill>
                                      <a:latin typeface="Cambria Math" panose="02040503050406030204" pitchFamily="18" charset="0"/>
                                    </a:rPr>
                                    <m:t>2</m:t>
                                  </m:r>
                                </m:sup>
                              </m:sSup>
                            </m:e>
                          </m:nary>
                        </m:den>
                      </m:f>
                    </m:oMath>
                  </m:oMathPara>
                </a14:m>
                <a:endParaRPr lang="en-CA" sz="1800" dirty="0">
                  <a:solidFill>
                    <a:srgbClr val="000000"/>
                  </a:solidFill>
                  <a:latin typeface="Cambria" panose="02040503050406030204"/>
                </a:endParaRPr>
              </a:p>
              <a:p>
                <a:pPr marL="342917" indent="-342917" algn="l" defTabSz="609630">
                  <a:spcBef>
                    <a:spcPts val="667"/>
                  </a:spcBef>
                  <a:buFont typeface="Arial" panose="020B0604020202020204" pitchFamily="34" charset="0"/>
                  <a:buChar char="•"/>
                </a:pPr>
                <a:endParaRPr lang="en-CA" sz="1800" dirty="0">
                  <a:solidFill>
                    <a:srgbClr val="000000"/>
                  </a:solidFill>
                  <a:latin typeface="Montserrat" charset="0"/>
                  <a:ea typeface="Montserrat" charset="0"/>
                  <a:cs typeface="Montserrat" charset="0"/>
                </a:endParaRPr>
              </a:p>
            </p:txBody>
          </p:sp>
        </mc:Choice>
        <mc:Fallback>
          <p:sp>
            <p:nvSpPr>
              <p:cNvPr id="4" name="Content Placeholder 2">
                <a:extLst>
                  <a:ext uri="{FF2B5EF4-FFF2-40B4-BE49-F238E27FC236}">
                    <a16:creationId xmlns:a16="http://schemas.microsoft.com/office/drawing/2014/main" id="{E9814850-0C0C-8C24-A301-3AE628C6FA65}"/>
                  </a:ext>
                </a:extLst>
              </p:cNvPr>
              <p:cNvSpPr txBox="1">
                <a:spLocks noRot="1" noChangeAspect="1" noMove="1" noResize="1" noEditPoints="1" noAdjustHandles="1" noChangeArrowheads="1" noChangeShapeType="1" noTextEdit="1"/>
              </p:cNvSpPr>
              <p:nvPr/>
            </p:nvSpPr>
            <p:spPr>
              <a:xfrm>
                <a:off x="337064" y="907669"/>
                <a:ext cx="10782482" cy="4525963"/>
              </a:xfrm>
              <a:prstGeom prst="rect">
                <a:avLst/>
              </a:prstGeom>
              <a:blipFill>
                <a:blip r:embed="rId5"/>
                <a:stretch>
                  <a:fillRect l="-339" t="-1348"/>
                </a:stretch>
              </a:blipFill>
            </p:spPr>
            <p:txBody>
              <a:bodyPr/>
              <a:lstStyle/>
              <a:p>
                <a:r>
                  <a:rPr lang="en-US">
                    <a:noFill/>
                  </a:rPr>
                  <a:t> </a:t>
                </a:r>
              </a:p>
            </p:txBody>
          </p:sp>
        </mc:Fallback>
      </mc:AlternateContent>
    </p:spTree>
    <p:extLst>
      <p:ext uri="{BB962C8B-B14F-4D97-AF65-F5344CB8AC3E}">
        <p14:creationId xmlns:p14="http://schemas.microsoft.com/office/powerpoint/2010/main" val="3143388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9EC22-50DE-A113-2B84-AA42A94BC4F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AABF517-7207-3A3B-3801-F9BD72F83A00}"/>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BEDD940-54EE-BE44-9348-BD627CF55FF7}"/>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BA9586FD-3E34-0F10-FDB8-6560F874581C}"/>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FF9939AA-7298-ADBB-3FE7-3E2845339673}"/>
              </a:ext>
            </a:extLst>
          </p:cNvPr>
          <p:cNvSpPr txBox="1"/>
          <p:nvPr/>
        </p:nvSpPr>
        <p:spPr>
          <a:xfrm>
            <a:off x="550506" y="536130"/>
            <a:ext cx="4844454" cy="1938992"/>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dirty="0"/>
              <a:t>DATA SPLIT IN MACHINE LEARNING</a:t>
            </a:r>
          </a:p>
        </p:txBody>
      </p:sp>
    </p:spTree>
    <p:extLst>
      <p:ext uri="{BB962C8B-B14F-4D97-AF65-F5344CB8AC3E}">
        <p14:creationId xmlns:p14="http://schemas.microsoft.com/office/powerpoint/2010/main" val="1304328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B2104-1D8B-31B6-BDFD-095463FB0C8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264D4EB-1AFD-E472-3ECC-4C88962F5AF5}"/>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07F2E3AD-8827-F28B-5709-1ED188CAFCF0}"/>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A2617507-FB91-F84C-2866-2E48B7F53EDD}"/>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Data Split: Training Vs. Testing</a:t>
            </a:r>
          </a:p>
        </p:txBody>
      </p:sp>
      <p:sp>
        <p:nvSpPr>
          <p:cNvPr id="9" name="TextBox 8">
            <a:extLst>
              <a:ext uri="{FF2B5EF4-FFF2-40B4-BE49-F238E27FC236}">
                <a16:creationId xmlns:a16="http://schemas.microsoft.com/office/drawing/2014/main" id="{70ECB994-EFA8-94C0-287E-28E1E4771EFF}"/>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15" name="Text Placeholder 4">
            <a:extLst>
              <a:ext uri="{FF2B5EF4-FFF2-40B4-BE49-F238E27FC236}">
                <a16:creationId xmlns:a16="http://schemas.microsoft.com/office/drawing/2014/main" id="{C535A643-03E8-48FA-ED5E-94DA728DD180}"/>
              </a:ext>
            </a:extLst>
          </p:cNvPr>
          <p:cNvSpPr txBox="1">
            <a:spLocks/>
          </p:cNvSpPr>
          <p:nvPr/>
        </p:nvSpPr>
        <p:spPr>
          <a:xfrm>
            <a:off x="266492" y="921099"/>
            <a:ext cx="8099374" cy="4762500"/>
          </a:xfrm>
          <a:prstGeom prst="rect">
            <a:avLst/>
          </a:prstGeom>
        </p:spPr>
        <p:txBody>
          <a:bodyPr vert="horz" lIns="91440" tIns="45720" rIns="91440" bIns="45720" rtlCol="0">
            <a:no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r>
              <a:rPr kumimoji="0" lang="en-US" b="0" i="0" u="none" strike="noStrike" kern="1200" cap="none" spc="0" normalizeH="0" baseline="0" noProof="0" dirty="0">
                <a:ln>
                  <a:noFill/>
                </a:ln>
                <a:solidFill>
                  <a:srgbClr val="000000"/>
                </a:solidFill>
                <a:effectLst/>
                <a:uLnTx/>
                <a:uFillTx/>
                <a:latin typeface="Montserrat" panose="00000500000000000000" pitchFamily="2" charset="0"/>
              </a:rPr>
              <a:t>In machine learning, the objective is to train a model that can generate accurate predictions on unseen data. </a:t>
            </a: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r>
              <a:rPr kumimoji="0" lang="en-US" b="0" i="0" u="none" strike="noStrike" kern="1200" cap="none" spc="0" normalizeH="0" baseline="0" noProof="0" dirty="0">
                <a:ln>
                  <a:noFill/>
                </a:ln>
                <a:solidFill>
                  <a:srgbClr val="000000"/>
                </a:solidFill>
                <a:effectLst/>
                <a:uLnTx/>
                <a:uFillTx/>
                <a:latin typeface="Montserrat" panose="00000500000000000000" pitchFamily="2" charset="0"/>
              </a:rPr>
              <a:t>The simplest method is to divide the available dataset into two subsets: </a:t>
            </a:r>
          </a:p>
          <a:p>
            <a:pPr marL="704885" marR="0" lvl="1" indent="-190510" algn="l" defTabSz="914446" rtl="0" eaLnBrk="1" fontAlgn="auto"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b="1" i="0" u="none" strike="noStrike" kern="1200" cap="none" spc="0" normalizeH="0" baseline="0" noProof="0" dirty="0">
                <a:ln>
                  <a:noFill/>
                </a:ln>
                <a:solidFill>
                  <a:srgbClr val="000000"/>
                </a:solidFill>
                <a:effectLst/>
                <a:uLnTx/>
                <a:uFillTx/>
                <a:latin typeface="Montserrat" panose="00000500000000000000" pitchFamily="2" charset="0"/>
              </a:rPr>
              <a:t>Training subset: </a:t>
            </a:r>
            <a:r>
              <a:rPr kumimoji="0" lang="en-US" b="0" i="0" u="none" strike="noStrike" kern="1200" cap="none" spc="0" normalizeH="0" baseline="0" noProof="0" dirty="0">
                <a:ln>
                  <a:noFill/>
                </a:ln>
                <a:solidFill>
                  <a:srgbClr val="000000"/>
                </a:solidFill>
                <a:effectLst/>
                <a:uLnTx/>
                <a:uFillTx/>
                <a:latin typeface="Montserrat" panose="00000500000000000000" pitchFamily="2" charset="0"/>
              </a:rPr>
              <a:t>used to train the model</a:t>
            </a:r>
          </a:p>
          <a:p>
            <a:pPr marL="704885" marR="0" lvl="1" indent="-190510" algn="l" defTabSz="914446" rtl="0" eaLnBrk="1" fontAlgn="auto"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b="1" i="0" u="none" strike="noStrike" kern="1200" cap="none" spc="0" normalizeH="0" baseline="0" noProof="0" dirty="0">
                <a:ln>
                  <a:noFill/>
                </a:ln>
                <a:solidFill>
                  <a:srgbClr val="000000"/>
                </a:solidFill>
                <a:effectLst/>
                <a:uLnTx/>
                <a:uFillTx/>
                <a:latin typeface="Montserrat" panose="00000500000000000000" pitchFamily="2" charset="0"/>
              </a:rPr>
              <a:t>Testing (holdout) subset: </a:t>
            </a:r>
            <a:r>
              <a:rPr kumimoji="0" lang="en-US" b="0" i="0" u="none" strike="noStrike" kern="1200" cap="none" spc="0" normalizeH="0" baseline="0" noProof="0" dirty="0">
                <a:ln>
                  <a:noFill/>
                </a:ln>
                <a:solidFill>
                  <a:srgbClr val="000000"/>
                </a:solidFill>
                <a:effectLst/>
                <a:uLnTx/>
                <a:uFillTx/>
                <a:latin typeface="Montserrat" panose="00000500000000000000" pitchFamily="2" charset="0"/>
              </a:rPr>
              <a:t>used to evaluate the final performance of the trained model. Testing subset has never been seen by the model during training. </a:t>
            </a: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b="0" i="0" u="none" strike="noStrike" kern="1200" cap="none" spc="0" normalizeH="0" baseline="0" noProof="0" dirty="0">
              <a:ln>
                <a:noFill/>
              </a:ln>
              <a:solidFill>
                <a:srgbClr val="000000"/>
              </a:solidFill>
              <a:effectLst/>
              <a:uLnTx/>
              <a:uFillTx/>
              <a:latin typeface="Montserrat" panose="00000500000000000000" pitchFamily="2" charset="0"/>
            </a:endParaRP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b="0" i="0" u="none" strike="noStrike" kern="1200" cap="none" spc="0" normalizeH="0" baseline="0" noProof="0" dirty="0">
              <a:ln>
                <a:noFill/>
              </a:ln>
              <a:solidFill>
                <a:srgbClr val="000000"/>
              </a:solidFill>
              <a:effectLst/>
              <a:uLnTx/>
              <a:uFillTx/>
              <a:latin typeface="Montserrat" panose="00000500000000000000" pitchFamily="2" charset="0"/>
            </a:endParaRPr>
          </a:p>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endParaRPr kumimoji="0" lang="en-US" b="0" i="0" u="none" strike="noStrike" kern="1200" cap="none" spc="0" normalizeH="0" baseline="0" noProof="0" dirty="0">
              <a:ln>
                <a:noFill/>
              </a:ln>
              <a:solidFill>
                <a:srgbClr val="000000"/>
              </a:solidFill>
              <a:effectLst/>
              <a:uLnTx/>
              <a:uFillTx/>
              <a:latin typeface="Montserrat" panose="00000500000000000000" pitchFamily="2" charset="0"/>
            </a:endParaRPr>
          </a:p>
        </p:txBody>
      </p:sp>
      <p:sp>
        <p:nvSpPr>
          <p:cNvPr id="16" name="Rectangle 15">
            <a:extLst>
              <a:ext uri="{FF2B5EF4-FFF2-40B4-BE49-F238E27FC236}">
                <a16:creationId xmlns:a16="http://schemas.microsoft.com/office/drawing/2014/main" id="{81AEB3C4-9150-2EC7-79AD-E651686059EE}"/>
              </a:ext>
            </a:extLst>
          </p:cNvPr>
          <p:cNvSpPr/>
          <p:nvPr/>
        </p:nvSpPr>
        <p:spPr>
          <a:xfrm>
            <a:off x="9795509" y="1089469"/>
            <a:ext cx="1829231" cy="2377878"/>
          </a:xfrm>
          <a:prstGeom prst="rect">
            <a:avLst/>
          </a:prstGeom>
          <a:solidFill>
            <a:srgbClr val="D56E48"/>
          </a:solidFill>
          <a:ln w="38100" cap="flat" cmpd="sng" algn="ctr">
            <a:noFill/>
            <a:prstDash val="solid"/>
            <a:miter lim="800000"/>
          </a:ln>
          <a:effectLst/>
        </p:spPr>
        <p:txBody>
          <a:bodyPr rtlCol="0" anchor="ctr"/>
          <a:lstStyle/>
          <a:p>
            <a:pPr algn="ctr" defTabSz="609630">
              <a:defRPr/>
            </a:pPr>
            <a:endParaRPr lang="en-CA" sz="2133" kern="0" dirty="0">
              <a:solidFill>
                <a:prstClr val="white"/>
              </a:solidFill>
              <a:latin typeface="Montserrat" panose="00000500000000000000" pitchFamily="2" charset="0"/>
            </a:endParaRPr>
          </a:p>
        </p:txBody>
      </p:sp>
      <p:sp>
        <p:nvSpPr>
          <p:cNvPr id="17" name="TextBox 16">
            <a:extLst>
              <a:ext uri="{FF2B5EF4-FFF2-40B4-BE49-F238E27FC236}">
                <a16:creationId xmlns:a16="http://schemas.microsoft.com/office/drawing/2014/main" id="{EDA0D6B5-9C89-7A47-523B-09807D93FAB8}"/>
              </a:ext>
            </a:extLst>
          </p:cNvPr>
          <p:cNvSpPr txBox="1"/>
          <p:nvPr/>
        </p:nvSpPr>
        <p:spPr>
          <a:xfrm>
            <a:off x="9539093" y="1927889"/>
            <a:ext cx="2342059" cy="748795"/>
          </a:xfrm>
          <a:prstGeom prst="rect">
            <a:avLst/>
          </a:prstGeom>
          <a:noFill/>
        </p:spPr>
        <p:txBody>
          <a:bodyPr wrap="square">
            <a:spAutoFit/>
          </a:bodyPr>
          <a:lstStyle/>
          <a:p>
            <a:pPr algn="ctr" defTabSz="609630">
              <a:defRPr/>
            </a:pPr>
            <a:r>
              <a:rPr lang="en-CA" sz="2133" kern="0" dirty="0">
                <a:solidFill>
                  <a:prstClr val="white"/>
                </a:solidFill>
                <a:latin typeface="Montserrat" panose="00000500000000000000" pitchFamily="2" charset="0"/>
              </a:rPr>
              <a:t>Training</a:t>
            </a:r>
          </a:p>
          <a:p>
            <a:pPr algn="ctr" defTabSz="609630">
              <a:defRPr/>
            </a:pPr>
            <a:r>
              <a:rPr lang="en-CA" sz="2133" kern="0" dirty="0">
                <a:solidFill>
                  <a:prstClr val="white"/>
                </a:solidFill>
                <a:latin typeface="Montserrat" panose="00000500000000000000" pitchFamily="2" charset="0"/>
              </a:rPr>
              <a:t>80%</a:t>
            </a:r>
          </a:p>
        </p:txBody>
      </p:sp>
      <p:sp>
        <p:nvSpPr>
          <p:cNvPr id="18" name="Left Brace 17">
            <a:extLst>
              <a:ext uri="{FF2B5EF4-FFF2-40B4-BE49-F238E27FC236}">
                <a16:creationId xmlns:a16="http://schemas.microsoft.com/office/drawing/2014/main" id="{1B7471B3-6DE4-E9E3-833A-4BD7B5D4B7AC}"/>
              </a:ext>
            </a:extLst>
          </p:cNvPr>
          <p:cNvSpPr/>
          <p:nvPr/>
        </p:nvSpPr>
        <p:spPr>
          <a:xfrm>
            <a:off x="9367644" y="1119950"/>
            <a:ext cx="383863" cy="3065092"/>
          </a:xfrm>
          <a:prstGeom prst="leftBrace">
            <a:avLst>
              <a:gd name="adj1" fmla="val 105270"/>
              <a:gd name="adj2" fmla="val 50000"/>
            </a:avLst>
          </a:prstGeom>
          <a:noFill/>
          <a:ln w="57150" cap="flat" cmpd="sng" algn="ctr">
            <a:solidFill>
              <a:srgbClr val="062E6D"/>
            </a:solid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19" name="Rectangle 18">
            <a:extLst>
              <a:ext uri="{FF2B5EF4-FFF2-40B4-BE49-F238E27FC236}">
                <a16:creationId xmlns:a16="http://schemas.microsoft.com/office/drawing/2014/main" id="{6394C236-D05E-4AF4-1223-48A9D06E71D7}"/>
              </a:ext>
            </a:extLst>
          </p:cNvPr>
          <p:cNvSpPr/>
          <p:nvPr/>
        </p:nvSpPr>
        <p:spPr>
          <a:xfrm>
            <a:off x="9795507" y="3458053"/>
            <a:ext cx="1829231" cy="777369"/>
          </a:xfrm>
          <a:prstGeom prst="rect">
            <a:avLst/>
          </a:prstGeom>
          <a:solidFill>
            <a:srgbClr val="0C1752"/>
          </a:solidFill>
          <a:ln w="38100" cap="flat" cmpd="sng" algn="ctr">
            <a:noFill/>
            <a:prstDash val="solid"/>
            <a:miter lim="800000"/>
          </a:ln>
          <a:effectLst/>
        </p:spPr>
        <p:txBody>
          <a:bodyPr rtlCol="0" anchor="ctr"/>
          <a:lstStyle/>
          <a:p>
            <a:pPr algn="ctr" defTabSz="609630">
              <a:defRPr/>
            </a:pPr>
            <a:r>
              <a:rPr lang="en-CA" sz="2133" kern="0" dirty="0">
                <a:solidFill>
                  <a:prstClr val="white"/>
                </a:solidFill>
                <a:latin typeface="Montserrat" panose="00000500000000000000" pitchFamily="2" charset="0"/>
              </a:rPr>
              <a:t>Testing</a:t>
            </a:r>
          </a:p>
          <a:p>
            <a:pPr algn="ctr" defTabSz="609630">
              <a:defRPr/>
            </a:pPr>
            <a:r>
              <a:rPr lang="en-CA" sz="2133" kern="0" dirty="0">
                <a:solidFill>
                  <a:prstClr val="white"/>
                </a:solidFill>
                <a:latin typeface="Montserrat" panose="00000500000000000000" pitchFamily="2" charset="0"/>
              </a:rPr>
              <a:t>20%</a:t>
            </a:r>
          </a:p>
        </p:txBody>
      </p:sp>
      <p:sp>
        <p:nvSpPr>
          <p:cNvPr id="20" name="TextBox 19">
            <a:extLst>
              <a:ext uri="{FF2B5EF4-FFF2-40B4-BE49-F238E27FC236}">
                <a16:creationId xmlns:a16="http://schemas.microsoft.com/office/drawing/2014/main" id="{8527EB18-AE54-E8B8-621B-9BF0DDCD4A20}"/>
              </a:ext>
            </a:extLst>
          </p:cNvPr>
          <p:cNvSpPr txBox="1"/>
          <p:nvPr/>
        </p:nvSpPr>
        <p:spPr>
          <a:xfrm>
            <a:off x="7801811" y="2276961"/>
            <a:ext cx="1861357" cy="666977"/>
          </a:xfrm>
          <a:prstGeom prst="rect">
            <a:avLst/>
          </a:prstGeom>
          <a:noFill/>
        </p:spPr>
        <p:txBody>
          <a:bodyPr wrap="square">
            <a:spAutoFit/>
          </a:bodyPr>
          <a:lstStyle/>
          <a:p>
            <a:pPr algn="ctr" defTabSz="609630">
              <a:defRPr/>
            </a:pPr>
            <a:r>
              <a:rPr lang="en-CA" sz="1867" b="1" kern="0" dirty="0">
                <a:solidFill>
                  <a:srgbClr val="062E6D"/>
                </a:solidFill>
                <a:latin typeface="Montserrat" panose="00000500000000000000" pitchFamily="2" charset="0"/>
              </a:rPr>
              <a:t>Available Dataset</a:t>
            </a:r>
          </a:p>
        </p:txBody>
      </p:sp>
    </p:spTree>
    <p:extLst>
      <p:ext uri="{BB962C8B-B14F-4D97-AF65-F5344CB8AC3E}">
        <p14:creationId xmlns:p14="http://schemas.microsoft.com/office/powerpoint/2010/main" val="3500504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69633-49A0-0124-3B50-419EE85F876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67EA31D-001C-7323-6295-F412F10D3DCA}"/>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C16DDA52-33B6-99A6-CDAF-46FCD80EFA0B}"/>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3002C0E2-CF71-C4D4-7698-7FE6CC10BF94}"/>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Data Split: Training Vs. Testing Vs. Validation</a:t>
            </a:r>
          </a:p>
        </p:txBody>
      </p:sp>
      <p:sp>
        <p:nvSpPr>
          <p:cNvPr id="9" name="TextBox 8">
            <a:extLst>
              <a:ext uri="{FF2B5EF4-FFF2-40B4-BE49-F238E27FC236}">
                <a16:creationId xmlns:a16="http://schemas.microsoft.com/office/drawing/2014/main" id="{8F52A919-0422-3CD7-7952-7DF8AEA18848}"/>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16" name="Text Placeholder 4">
            <a:extLst>
              <a:ext uri="{FF2B5EF4-FFF2-40B4-BE49-F238E27FC236}">
                <a16:creationId xmlns:a16="http://schemas.microsoft.com/office/drawing/2014/main" id="{54E4B784-DF62-6472-DBC6-558040A9C2A9}"/>
              </a:ext>
            </a:extLst>
          </p:cNvPr>
          <p:cNvSpPr txBox="1">
            <a:spLocks/>
          </p:cNvSpPr>
          <p:nvPr/>
        </p:nvSpPr>
        <p:spPr>
          <a:xfrm>
            <a:off x="154722" y="1066407"/>
            <a:ext cx="7997444" cy="4762500"/>
          </a:xfrm>
          <a:prstGeom prst="rect">
            <a:avLst/>
          </a:prstGeom>
        </p:spPr>
        <p:txBody>
          <a:bodyPr vert="horz" lIns="91440" tIns="45720" rIns="91440" bIns="45720" rtlCol="0">
            <a:no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r>
              <a:rPr kumimoji="0" lang="en-US" b="0" i="0" u="none" strike="noStrike" kern="1200" cap="none" spc="0" normalizeH="0" baseline="0" noProof="0" dirty="0">
                <a:ln>
                  <a:noFill/>
                </a:ln>
                <a:solidFill>
                  <a:srgbClr val="000000"/>
                </a:solidFill>
                <a:effectLst/>
                <a:uLnTx/>
                <a:uFillTx/>
                <a:latin typeface="Montserrat" panose="00000500000000000000" pitchFamily="2" charset="0"/>
              </a:rPr>
              <a:t>In some situations, the available dataset is split into 3 subsets: </a:t>
            </a:r>
          </a:p>
          <a:p>
            <a:pPr marL="704885" marR="0" lvl="1" indent="-190510" algn="l" defTabSz="914446" rtl="0" eaLnBrk="1" fontAlgn="auto"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b="1" i="0" u="none" strike="noStrike" kern="1200" cap="none" spc="0" normalizeH="0" baseline="0" noProof="0" dirty="0">
                <a:ln>
                  <a:noFill/>
                </a:ln>
                <a:solidFill>
                  <a:srgbClr val="000000"/>
                </a:solidFill>
                <a:effectLst/>
                <a:uLnTx/>
                <a:uFillTx/>
                <a:latin typeface="Montserrat" panose="00000500000000000000" pitchFamily="2" charset="0"/>
              </a:rPr>
              <a:t>Training subset</a:t>
            </a:r>
            <a:r>
              <a:rPr kumimoji="0" lang="en-US" b="0" i="0" u="none" strike="noStrike" kern="1200" cap="none" spc="0" normalizeH="0" baseline="0" noProof="0" dirty="0">
                <a:ln>
                  <a:noFill/>
                </a:ln>
                <a:solidFill>
                  <a:srgbClr val="000000"/>
                </a:solidFill>
                <a:effectLst/>
                <a:uLnTx/>
                <a:uFillTx/>
                <a:latin typeface="Montserrat" panose="00000500000000000000" pitchFamily="2" charset="0"/>
              </a:rPr>
              <a:t>: used to train the model</a:t>
            </a:r>
          </a:p>
          <a:p>
            <a:pPr marL="704885" marR="0" lvl="1" indent="-190510" algn="l" defTabSz="914446" rtl="0" eaLnBrk="1" fontAlgn="auto"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b="1" i="0" u="none" strike="noStrike" kern="1200" cap="none" spc="0" normalizeH="0" baseline="0" noProof="0" dirty="0">
                <a:ln>
                  <a:noFill/>
                </a:ln>
                <a:solidFill>
                  <a:srgbClr val="000000"/>
                </a:solidFill>
                <a:effectLst/>
                <a:uLnTx/>
                <a:uFillTx/>
                <a:latin typeface="Montserrat" panose="00000500000000000000" pitchFamily="2" charset="0"/>
              </a:rPr>
              <a:t>Validation (cross-validation) subset: </a:t>
            </a:r>
            <a:r>
              <a:rPr kumimoji="0" lang="en-US" b="0" i="0" u="none" strike="noStrike" kern="1200" cap="none" spc="0" normalizeH="0" baseline="0" noProof="0" dirty="0">
                <a:ln>
                  <a:noFill/>
                </a:ln>
                <a:solidFill>
                  <a:srgbClr val="000000"/>
                </a:solidFill>
                <a:effectLst/>
                <a:uLnTx/>
                <a:uFillTx/>
                <a:latin typeface="Montserrat" panose="00000500000000000000" pitchFamily="2" charset="0"/>
              </a:rPr>
              <a:t>used to tune the model hyperparameters and to evaluate the training process quality as training proceeds.</a:t>
            </a:r>
          </a:p>
          <a:p>
            <a:pPr marL="704885" marR="0" lvl="1" indent="-190510" algn="l" defTabSz="914446" rtl="0" eaLnBrk="1" fontAlgn="auto"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b="1" i="0" u="none" strike="noStrike" kern="1200" cap="none" spc="0" normalizeH="0" baseline="0" noProof="0" dirty="0">
                <a:ln>
                  <a:noFill/>
                </a:ln>
                <a:solidFill>
                  <a:srgbClr val="000000"/>
                </a:solidFill>
                <a:effectLst/>
                <a:uLnTx/>
                <a:uFillTx/>
                <a:latin typeface="Montserrat" panose="00000500000000000000" pitchFamily="2" charset="0"/>
              </a:rPr>
              <a:t>Testing (holdout) subset: </a:t>
            </a:r>
            <a:r>
              <a:rPr kumimoji="0" lang="en-US" b="0" i="0" u="none" strike="noStrike" kern="1200" cap="none" spc="0" normalizeH="0" baseline="0" noProof="0" dirty="0">
                <a:ln>
                  <a:noFill/>
                </a:ln>
                <a:solidFill>
                  <a:srgbClr val="000000"/>
                </a:solidFill>
                <a:effectLst/>
                <a:uLnTx/>
                <a:uFillTx/>
                <a:latin typeface="Montserrat" panose="00000500000000000000" pitchFamily="2" charset="0"/>
              </a:rPr>
              <a:t>used to evaluate the final performance of the trained model. Testing subset has never been seen by the model during training. </a:t>
            </a: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b="0" i="0" u="none" strike="noStrike" kern="1200" cap="none" spc="0" normalizeH="0" baseline="0" noProof="0" dirty="0">
              <a:ln>
                <a:noFill/>
              </a:ln>
              <a:solidFill>
                <a:srgbClr val="000000"/>
              </a:solidFill>
              <a:effectLst/>
              <a:uLnTx/>
              <a:uFillTx/>
              <a:latin typeface="Montserrat" panose="00000500000000000000" pitchFamily="2" charset="0"/>
            </a:endParaRP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b="0" i="0" u="none" strike="noStrike" kern="1200" cap="none" spc="0" normalizeH="0" baseline="0" noProof="0" dirty="0">
              <a:ln>
                <a:noFill/>
              </a:ln>
              <a:solidFill>
                <a:srgbClr val="000000"/>
              </a:solidFill>
              <a:effectLst/>
              <a:uLnTx/>
              <a:uFillTx/>
              <a:latin typeface="Montserrat" panose="00000500000000000000" pitchFamily="2" charset="0"/>
            </a:endParaRP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b="0" i="0" u="none" strike="noStrike" kern="1200" cap="none" spc="0" normalizeH="0" baseline="0" noProof="0" dirty="0">
              <a:ln>
                <a:noFill/>
              </a:ln>
              <a:solidFill>
                <a:srgbClr val="000000"/>
              </a:solidFill>
              <a:effectLst/>
              <a:uLnTx/>
              <a:uFillTx/>
              <a:latin typeface="Montserrat" panose="00000500000000000000" pitchFamily="2" charset="0"/>
            </a:endParaRP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b="0" i="0" u="none" strike="noStrike" kern="1200" cap="none" spc="0" normalizeH="0" baseline="0" noProof="0" dirty="0">
              <a:ln>
                <a:noFill/>
              </a:ln>
              <a:solidFill>
                <a:srgbClr val="000000"/>
              </a:solidFill>
              <a:effectLst/>
              <a:uLnTx/>
              <a:uFillTx/>
              <a:latin typeface="Montserrat" panose="00000500000000000000" pitchFamily="2" charset="0"/>
            </a:endParaRPr>
          </a:p>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endParaRPr kumimoji="0" lang="en-US" b="0" i="0" u="none" strike="noStrike" kern="1200" cap="none" spc="0" normalizeH="0" baseline="0" noProof="0" dirty="0">
              <a:ln>
                <a:noFill/>
              </a:ln>
              <a:solidFill>
                <a:srgbClr val="000000"/>
              </a:solidFill>
              <a:effectLst/>
              <a:uLnTx/>
              <a:uFillTx/>
              <a:latin typeface="Montserrat" panose="00000500000000000000" pitchFamily="2" charset="0"/>
            </a:endParaRPr>
          </a:p>
        </p:txBody>
      </p:sp>
      <p:sp>
        <p:nvSpPr>
          <p:cNvPr id="17" name="Rectangle 16">
            <a:extLst>
              <a:ext uri="{FF2B5EF4-FFF2-40B4-BE49-F238E27FC236}">
                <a16:creationId xmlns:a16="http://schemas.microsoft.com/office/drawing/2014/main" id="{29ECA2A5-382D-66E6-7C63-9B87CC6F258A}"/>
              </a:ext>
            </a:extLst>
          </p:cNvPr>
          <p:cNvSpPr/>
          <p:nvPr/>
        </p:nvSpPr>
        <p:spPr>
          <a:xfrm>
            <a:off x="9731961" y="1051122"/>
            <a:ext cx="1829231" cy="2377878"/>
          </a:xfrm>
          <a:prstGeom prst="rect">
            <a:avLst/>
          </a:prstGeom>
          <a:solidFill>
            <a:srgbClr val="D56E48"/>
          </a:solidFill>
          <a:ln w="38100" cap="flat" cmpd="sng" algn="ctr">
            <a:noFill/>
            <a:prstDash val="solid"/>
            <a:miter lim="800000"/>
          </a:ln>
          <a:effectLst/>
        </p:spPr>
        <p:txBody>
          <a:bodyPr rtlCol="0" anchor="ctr"/>
          <a:lstStyle/>
          <a:p>
            <a:pPr algn="ctr" defTabSz="609630">
              <a:defRPr/>
            </a:pPr>
            <a:endParaRPr lang="en-CA" sz="2133" kern="0" dirty="0">
              <a:solidFill>
                <a:prstClr val="white"/>
              </a:solidFill>
              <a:latin typeface="Montserrat" panose="00000500000000000000" pitchFamily="2" charset="0"/>
            </a:endParaRPr>
          </a:p>
        </p:txBody>
      </p:sp>
      <p:sp>
        <p:nvSpPr>
          <p:cNvPr id="18" name="Rectangle 17">
            <a:extLst>
              <a:ext uri="{FF2B5EF4-FFF2-40B4-BE49-F238E27FC236}">
                <a16:creationId xmlns:a16="http://schemas.microsoft.com/office/drawing/2014/main" id="{E73D9968-FE14-D2E5-191B-8F057920023B}"/>
              </a:ext>
            </a:extLst>
          </p:cNvPr>
          <p:cNvSpPr/>
          <p:nvPr/>
        </p:nvSpPr>
        <p:spPr>
          <a:xfrm>
            <a:off x="9731960" y="2642337"/>
            <a:ext cx="1829231" cy="777369"/>
          </a:xfrm>
          <a:prstGeom prst="rect">
            <a:avLst/>
          </a:prstGeom>
          <a:solidFill>
            <a:srgbClr val="0C1752"/>
          </a:solidFill>
          <a:ln w="38100" cap="flat" cmpd="sng" algn="ctr">
            <a:noFill/>
            <a:prstDash val="solid"/>
            <a:miter lim="800000"/>
          </a:ln>
          <a:effectLst/>
        </p:spPr>
        <p:txBody>
          <a:bodyPr rtlCol="0" anchor="ctr"/>
          <a:lstStyle/>
          <a:p>
            <a:pPr algn="ctr" defTabSz="609630">
              <a:defRPr/>
            </a:pPr>
            <a:r>
              <a:rPr lang="en-CA" sz="2133" kern="0" dirty="0">
                <a:solidFill>
                  <a:prstClr val="white"/>
                </a:solidFill>
                <a:latin typeface="Montserrat" panose="00000500000000000000" pitchFamily="2" charset="0"/>
              </a:rPr>
              <a:t>Validation</a:t>
            </a:r>
          </a:p>
          <a:p>
            <a:pPr algn="ctr" defTabSz="609630">
              <a:defRPr/>
            </a:pPr>
            <a:r>
              <a:rPr lang="en-CA" sz="2133" kern="0" dirty="0">
                <a:solidFill>
                  <a:prstClr val="white"/>
                </a:solidFill>
                <a:latin typeface="Montserrat" panose="00000500000000000000" pitchFamily="2" charset="0"/>
              </a:rPr>
              <a:t>20%</a:t>
            </a:r>
          </a:p>
        </p:txBody>
      </p:sp>
      <p:sp>
        <p:nvSpPr>
          <p:cNvPr id="19" name="TextBox 18">
            <a:extLst>
              <a:ext uri="{FF2B5EF4-FFF2-40B4-BE49-F238E27FC236}">
                <a16:creationId xmlns:a16="http://schemas.microsoft.com/office/drawing/2014/main" id="{48DBABD9-B233-6667-A353-C4AD89D4E09A}"/>
              </a:ext>
            </a:extLst>
          </p:cNvPr>
          <p:cNvSpPr txBox="1"/>
          <p:nvPr/>
        </p:nvSpPr>
        <p:spPr>
          <a:xfrm>
            <a:off x="9475545" y="1505896"/>
            <a:ext cx="2342059" cy="748795"/>
          </a:xfrm>
          <a:prstGeom prst="rect">
            <a:avLst/>
          </a:prstGeom>
          <a:noFill/>
        </p:spPr>
        <p:txBody>
          <a:bodyPr wrap="square">
            <a:spAutoFit/>
          </a:bodyPr>
          <a:lstStyle/>
          <a:p>
            <a:pPr algn="ctr" defTabSz="609630">
              <a:defRPr/>
            </a:pPr>
            <a:r>
              <a:rPr lang="en-CA" sz="2133" kern="0">
                <a:solidFill>
                  <a:prstClr val="white"/>
                </a:solidFill>
                <a:latin typeface="Montserrat" panose="00000500000000000000" pitchFamily="2" charset="0"/>
              </a:rPr>
              <a:t>Training</a:t>
            </a:r>
          </a:p>
          <a:p>
            <a:pPr algn="ctr" defTabSz="609630">
              <a:defRPr/>
            </a:pPr>
            <a:r>
              <a:rPr lang="en-CA" sz="2133" kern="0">
                <a:solidFill>
                  <a:prstClr val="white"/>
                </a:solidFill>
                <a:latin typeface="Montserrat" panose="00000500000000000000" pitchFamily="2" charset="0"/>
              </a:rPr>
              <a:t>60%</a:t>
            </a:r>
            <a:endParaRPr lang="en-CA" sz="2133" kern="0" dirty="0">
              <a:solidFill>
                <a:prstClr val="white"/>
              </a:solidFill>
              <a:latin typeface="Montserrat" panose="00000500000000000000" pitchFamily="2" charset="0"/>
            </a:endParaRPr>
          </a:p>
        </p:txBody>
      </p:sp>
      <p:sp>
        <p:nvSpPr>
          <p:cNvPr id="20" name="Left Brace 19">
            <a:extLst>
              <a:ext uri="{FF2B5EF4-FFF2-40B4-BE49-F238E27FC236}">
                <a16:creationId xmlns:a16="http://schemas.microsoft.com/office/drawing/2014/main" id="{B0AD0F8D-986C-A329-9E81-513786EF36B6}"/>
              </a:ext>
            </a:extLst>
          </p:cNvPr>
          <p:cNvSpPr/>
          <p:nvPr/>
        </p:nvSpPr>
        <p:spPr>
          <a:xfrm>
            <a:off x="9304096" y="1051122"/>
            <a:ext cx="383863" cy="3164191"/>
          </a:xfrm>
          <a:prstGeom prst="leftBrace">
            <a:avLst>
              <a:gd name="adj1" fmla="val 105270"/>
              <a:gd name="adj2" fmla="val 50000"/>
            </a:avLst>
          </a:prstGeom>
          <a:noFill/>
          <a:ln w="57150" cap="flat" cmpd="sng" algn="ctr">
            <a:solidFill>
              <a:srgbClr val="062E6D"/>
            </a:solid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panose="00000500000000000000" pitchFamily="2" charset="0"/>
            </a:endParaRPr>
          </a:p>
        </p:txBody>
      </p:sp>
      <p:sp>
        <p:nvSpPr>
          <p:cNvPr id="21" name="TextBox 20">
            <a:extLst>
              <a:ext uri="{FF2B5EF4-FFF2-40B4-BE49-F238E27FC236}">
                <a16:creationId xmlns:a16="http://schemas.microsoft.com/office/drawing/2014/main" id="{69180288-1F7F-5EBC-F607-0A8B8A72D4DA}"/>
              </a:ext>
            </a:extLst>
          </p:cNvPr>
          <p:cNvSpPr txBox="1"/>
          <p:nvPr/>
        </p:nvSpPr>
        <p:spPr>
          <a:xfrm>
            <a:off x="7826602" y="2274038"/>
            <a:ext cx="1861357" cy="666977"/>
          </a:xfrm>
          <a:prstGeom prst="rect">
            <a:avLst/>
          </a:prstGeom>
          <a:noFill/>
        </p:spPr>
        <p:txBody>
          <a:bodyPr wrap="square">
            <a:spAutoFit/>
          </a:bodyPr>
          <a:lstStyle/>
          <a:p>
            <a:pPr algn="ctr" defTabSz="609630">
              <a:defRPr/>
            </a:pPr>
            <a:r>
              <a:rPr lang="en-CA" sz="1867" b="1" kern="0" dirty="0">
                <a:solidFill>
                  <a:srgbClr val="062E6D"/>
                </a:solidFill>
                <a:latin typeface="Montserrat" panose="00000500000000000000" pitchFamily="2" charset="0"/>
              </a:rPr>
              <a:t>Available Dataset</a:t>
            </a:r>
          </a:p>
        </p:txBody>
      </p:sp>
      <p:sp>
        <p:nvSpPr>
          <p:cNvPr id="22" name="Rectangle 21">
            <a:extLst>
              <a:ext uri="{FF2B5EF4-FFF2-40B4-BE49-F238E27FC236}">
                <a16:creationId xmlns:a16="http://schemas.microsoft.com/office/drawing/2014/main" id="{2979295C-83BE-F80D-15FA-E0086EADACD5}"/>
              </a:ext>
            </a:extLst>
          </p:cNvPr>
          <p:cNvSpPr/>
          <p:nvPr/>
        </p:nvSpPr>
        <p:spPr>
          <a:xfrm>
            <a:off x="9731960" y="3419706"/>
            <a:ext cx="1829231" cy="777369"/>
          </a:xfrm>
          <a:prstGeom prst="rect">
            <a:avLst/>
          </a:prstGeom>
          <a:solidFill>
            <a:srgbClr val="11CCDD"/>
          </a:solidFill>
          <a:ln w="38100" cap="flat" cmpd="sng" algn="ctr">
            <a:noFill/>
            <a:prstDash val="solid"/>
            <a:miter lim="800000"/>
          </a:ln>
          <a:effectLst/>
        </p:spPr>
        <p:txBody>
          <a:bodyPr rtlCol="0" anchor="ctr"/>
          <a:lstStyle/>
          <a:p>
            <a:pPr algn="ctr" defTabSz="609630">
              <a:defRPr/>
            </a:pPr>
            <a:r>
              <a:rPr lang="en-CA" sz="2133" kern="0" dirty="0">
                <a:solidFill>
                  <a:prstClr val="white"/>
                </a:solidFill>
                <a:latin typeface="Montserrat" panose="00000500000000000000" pitchFamily="2" charset="0"/>
              </a:rPr>
              <a:t>Testing</a:t>
            </a:r>
          </a:p>
          <a:p>
            <a:pPr algn="ctr" defTabSz="609630">
              <a:defRPr/>
            </a:pPr>
            <a:r>
              <a:rPr lang="en-CA" sz="2133" kern="0" dirty="0">
                <a:solidFill>
                  <a:prstClr val="white"/>
                </a:solidFill>
                <a:latin typeface="Montserrat" panose="00000500000000000000" pitchFamily="2" charset="0"/>
              </a:rPr>
              <a:t>20%</a:t>
            </a:r>
          </a:p>
        </p:txBody>
      </p:sp>
    </p:spTree>
    <p:extLst>
      <p:ext uri="{BB962C8B-B14F-4D97-AF65-F5344CB8AC3E}">
        <p14:creationId xmlns:p14="http://schemas.microsoft.com/office/powerpoint/2010/main" val="363784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EAC6D-BE42-36D8-1927-15CD740A970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3C22CEC-50A3-83CC-8238-D3E5AF8AF0EB}"/>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53BF524-C4B3-C422-A149-7D23E85BE278}"/>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7F530B41-F097-437A-924C-CBFF3A782CE0}"/>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F414BB9D-DC53-409F-1A75-E2FB6C26EB52}"/>
              </a:ext>
            </a:extLst>
          </p:cNvPr>
          <p:cNvSpPr txBox="1"/>
          <p:nvPr/>
        </p:nvSpPr>
        <p:spPr>
          <a:xfrm>
            <a:off x="550506" y="536130"/>
            <a:ext cx="4844454" cy="1938992"/>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dirty="0"/>
              <a:t>DECISION TREES &amp; RANDOM FOREST</a:t>
            </a:r>
          </a:p>
        </p:txBody>
      </p:sp>
    </p:spTree>
    <p:extLst>
      <p:ext uri="{BB962C8B-B14F-4D97-AF65-F5344CB8AC3E}">
        <p14:creationId xmlns:p14="http://schemas.microsoft.com/office/powerpoint/2010/main" val="545715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5465A-B0F6-95A4-D42D-0391EB83C97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26E0295-3EAE-93FB-0D41-F17E0E8A602E}"/>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BBA9FDC5-5E56-F410-3B30-58087FA935AA}"/>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3BAD896F-6E43-7AFC-E9C0-6002AC467CA0}"/>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Decision Trees</a:t>
            </a:r>
          </a:p>
        </p:txBody>
      </p:sp>
      <p:sp>
        <p:nvSpPr>
          <p:cNvPr id="9" name="TextBox 8">
            <a:extLst>
              <a:ext uri="{FF2B5EF4-FFF2-40B4-BE49-F238E27FC236}">
                <a16:creationId xmlns:a16="http://schemas.microsoft.com/office/drawing/2014/main" id="{B040C3EE-67E0-4B39-F025-9E9E94E52918}"/>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84" name="Text Placeholder 4">
            <a:extLst>
              <a:ext uri="{FF2B5EF4-FFF2-40B4-BE49-F238E27FC236}">
                <a16:creationId xmlns:a16="http://schemas.microsoft.com/office/drawing/2014/main" id="{EFE694E0-942D-8680-4397-216E37296AC6}"/>
              </a:ext>
            </a:extLst>
          </p:cNvPr>
          <p:cNvSpPr txBox="1">
            <a:spLocks/>
          </p:cNvSpPr>
          <p:nvPr/>
        </p:nvSpPr>
        <p:spPr>
          <a:xfrm>
            <a:off x="376615" y="913104"/>
            <a:ext cx="11256960" cy="4762500"/>
          </a:xfrm>
          <a:prstGeom prst="rect">
            <a:avLst/>
          </a:prstGeom>
        </p:spPr>
        <p:txBody>
          <a:bodyPr vert="horz" lIns="91440" tIns="45720" rIns="91440" bIns="45720" rtlCol="0">
            <a:no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r>
              <a:rPr kumimoji="0" lang="en-US" sz="2133" b="0" i="0" u="none" strike="noStrike" kern="1200" cap="none" spc="0" normalizeH="0" baseline="0" noProof="0" dirty="0">
                <a:ln>
                  <a:noFill/>
                </a:ln>
                <a:solidFill>
                  <a:srgbClr val="000000"/>
                </a:solidFill>
                <a:effectLst/>
                <a:uLnTx/>
                <a:uFillTx/>
                <a:latin typeface="Montserrat" panose="00000500000000000000" pitchFamily="2" charset="0"/>
              </a:rPr>
              <a:t>A decision tree is a widely used machine learning algorithm used to solve classification and regression problems. </a:t>
            </a: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r>
              <a:rPr kumimoji="0" lang="en-US" sz="2133" b="0" i="0" u="none" strike="noStrike" kern="1200" cap="none" spc="0" normalizeH="0" baseline="0" noProof="0" dirty="0">
                <a:ln>
                  <a:noFill/>
                </a:ln>
                <a:solidFill>
                  <a:srgbClr val="000000"/>
                </a:solidFill>
                <a:effectLst/>
                <a:uLnTx/>
                <a:uFillTx/>
                <a:latin typeface="Montserrat" panose="00000500000000000000" pitchFamily="2" charset="0"/>
              </a:rPr>
              <a:t>It is a tree-structured algorithm that includes a sequence of decisions and their possible outcomes. In decision trees, data is split according to a certain condition. </a:t>
            </a: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r>
              <a:rPr kumimoji="0" lang="en-US" sz="2133" b="0" i="0" u="none" strike="noStrike" kern="1200" cap="none" spc="0" normalizeH="0" baseline="0" noProof="0" dirty="0">
                <a:ln>
                  <a:noFill/>
                </a:ln>
                <a:solidFill>
                  <a:srgbClr val="000000"/>
                </a:solidFill>
                <a:effectLst/>
                <a:uLnTx/>
                <a:uFillTx/>
                <a:latin typeface="Montserrat" panose="00000500000000000000" pitchFamily="2" charset="0"/>
              </a:rPr>
              <a:t>Let’s assume that we want to classify whether a bank customer is eligible to retire based on features such as savings and age.</a:t>
            </a: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sz="2133" b="0" i="0" u="none" strike="noStrike" kern="1200" cap="none" spc="0" normalizeH="0" baseline="0" noProof="0" dirty="0">
              <a:ln>
                <a:noFill/>
              </a:ln>
              <a:solidFill>
                <a:srgbClr val="000000"/>
              </a:solidFill>
              <a:effectLst/>
              <a:uLnTx/>
              <a:uFillTx/>
              <a:latin typeface="Montserrat" panose="00000500000000000000" pitchFamily="2" charset="0"/>
            </a:endParaRP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sz="2133" b="0" i="0" u="none" strike="noStrike" kern="1200" cap="none" spc="0" normalizeH="0" baseline="0" noProof="0" dirty="0">
              <a:ln>
                <a:noFill/>
              </a:ln>
              <a:solidFill>
                <a:srgbClr val="000000"/>
              </a:solidFill>
              <a:effectLst/>
              <a:uLnTx/>
              <a:uFillTx/>
              <a:latin typeface="Montserrat" panose="00000500000000000000" pitchFamily="2" charset="0"/>
            </a:endParaRP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sz="2133" b="0" i="0" u="none" strike="noStrike" kern="1200" cap="none" spc="0" normalizeH="0" baseline="0" noProof="0" dirty="0">
              <a:ln>
                <a:noFill/>
              </a:ln>
              <a:solidFill>
                <a:srgbClr val="000000"/>
              </a:solidFill>
              <a:effectLst/>
              <a:uLnTx/>
              <a:uFillTx/>
              <a:latin typeface="Montserrat" panose="00000500000000000000" pitchFamily="2" charset="0"/>
            </a:endParaRP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sz="2133" b="0" i="0" u="none" strike="noStrike" kern="1200" cap="none" spc="0" normalizeH="0" baseline="0" noProof="0" dirty="0">
              <a:ln>
                <a:noFill/>
              </a:ln>
              <a:solidFill>
                <a:srgbClr val="000000"/>
              </a:solidFill>
              <a:effectLst/>
              <a:uLnTx/>
              <a:uFillTx/>
              <a:latin typeface="Montserrat" panose="00000500000000000000" pitchFamily="2" charset="0"/>
            </a:endParaRPr>
          </a:p>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Montserrat" panose="00000500000000000000" pitchFamily="2" charset="0"/>
            </a:endParaRPr>
          </a:p>
        </p:txBody>
      </p:sp>
      <p:cxnSp>
        <p:nvCxnSpPr>
          <p:cNvPr id="85" name="Straight Arrow Connector 84">
            <a:extLst>
              <a:ext uri="{FF2B5EF4-FFF2-40B4-BE49-F238E27FC236}">
                <a16:creationId xmlns:a16="http://schemas.microsoft.com/office/drawing/2014/main" id="{833323FB-9CFD-144B-C4D7-BD01E9E80374}"/>
              </a:ext>
            </a:extLst>
          </p:cNvPr>
          <p:cNvCxnSpPr/>
          <p:nvPr/>
        </p:nvCxnSpPr>
        <p:spPr>
          <a:xfrm flipV="1">
            <a:off x="5125885" y="6014845"/>
            <a:ext cx="3489134" cy="15664"/>
          </a:xfrm>
          <a:prstGeom prst="straightConnector1">
            <a:avLst/>
          </a:prstGeom>
          <a:noFill/>
          <a:ln w="57150" cap="flat" cmpd="sng" algn="ctr">
            <a:solidFill>
              <a:srgbClr val="124359"/>
            </a:solidFill>
            <a:prstDash val="solid"/>
            <a:tailEnd type="triangle"/>
          </a:ln>
          <a:effectLst/>
        </p:spPr>
      </p:cxnSp>
      <p:cxnSp>
        <p:nvCxnSpPr>
          <p:cNvPr id="86" name="Straight Arrow Connector 85">
            <a:extLst>
              <a:ext uri="{FF2B5EF4-FFF2-40B4-BE49-F238E27FC236}">
                <a16:creationId xmlns:a16="http://schemas.microsoft.com/office/drawing/2014/main" id="{EF44359E-609C-A114-1574-1F01A0B7B008}"/>
              </a:ext>
            </a:extLst>
          </p:cNvPr>
          <p:cNvCxnSpPr>
            <a:cxnSpLocks/>
          </p:cNvCxnSpPr>
          <p:nvPr/>
        </p:nvCxnSpPr>
        <p:spPr>
          <a:xfrm flipH="1" flipV="1">
            <a:off x="5125886" y="3797718"/>
            <a:ext cx="1" cy="2256099"/>
          </a:xfrm>
          <a:prstGeom prst="straightConnector1">
            <a:avLst/>
          </a:prstGeom>
          <a:noFill/>
          <a:ln w="57150" cap="flat" cmpd="sng" algn="ctr">
            <a:solidFill>
              <a:srgbClr val="124359"/>
            </a:solidFill>
            <a:prstDash val="solid"/>
            <a:tailEnd type="triangle"/>
          </a:ln>
          <a:effectLst/>
        </p:spPr>
      </p:cxnSp>
      <p:sp>
        <p:nvSpPr>
          <p:cNvPr id="87" name="Oval 86">
            <a:extLst>
              <a:ext uri="{FF2B5EF4-FFF2-40B4-BE49-F238E27FC236}">
                <a16:creationId xmlns:a16="http://schemas.microsoft.com/office/drawing/2014/main" id="{6AECB5A4-3759-E775-1FED-2494D62FF891}"/>
              </a:ext>
            </a:extLst>
          </p:cNvPr>
          <p:cNvSpPr/>
          <p:nvPr/>
        </p:nvSpPr>
        <p:spPr>
          <a:xfrm>
            <a:off x="5473449" y="5229119"/>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88" name="Oval 87">
            <a:extLst>
              <a:ext uri="{FF2B5EF4-FFF2-40B4-BE49-F238E27FC236}">
                <a16:creationId xmlns:a16="http://schemas.microsoft.com/office/drawing/2014/main" id="{EADA4C58-13C7-53E9-0207-AED093288970}"/>
              </a:ext>
            </a:extLst>
          </p:cNvPr>
          <p:cNvSpPr/>
          <p:nvPr/>
        </p:nvSpPr>
        <p:spPr>
          <a:xfrm>
            <a:off x="5968532" y="5280707"/>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89" name="Oval 88">
            <a:extLst>
              <a:ext uri="{FF2B5EF4-FFF2-40B4-BE49-F238E27FC236}">
                <a16:creationId xmlns:a16="http://schemas.microsoft.com/office/drawing/2014/main" id="{94245800-4FC0-205E-920F-524711379D89}"/>
              </a:ext>
            </a:extLst>
          </p:cNvPr>
          <p:cNvSpPr/>
          <p:nvPr/>
        </p:nvSpPr>
        <p:spPr>
          <a:xfrm>
            <a:off x="5378715" y="4791063"/>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90" name="Oval 89">
            <a:extLst>
              <a:ext uri="{FF2B5EF4-FFF2-40B4-BE49-F238E27FC236}">
                <a16:creationId xmlns:a16="http://schemas.microsoft.com/office/drawing/2014/main" id="{472F9A47-5650-C10C-BB76-F90918CEEF7F}"/>
              </a:ext>
            </a:extLst>
          </p:cNvPr>
          <p:cNvSpPr/>
          <p:nvPr/>
        </p:nvSpPr>
        <p:spPr>
          <a:xfrm>
            <a:off x="5756126" y="4726311"/>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91" name="Oval 90">
            <a:extLst>
              <a:ext uri="{FF2B5EF4-FFF2-40B4-BE49-F238E27FC236}">
                <a16:creationId xmlns:a16="http://schemas.microsoft.com/office/drawing/2014/main" id="{33D3895E-0B86-CB1A-8939-CC31DC28480E}"/>
              </a:ext>
            </a:extLst>
          </p:cNvPr>
          <p:cNvSpPr/>
          <p:nvPr/>
        </p:nvSpPr>
        <p:spPr>
          <a:xfrm>
            <a:off x="7247397" y="4754803"/>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92" name="Oval 91">
            <a:extLst>
              <a:ext uri="{FF2B5EF4-FFF2-40B4-BE49-F238E27FC236}">
                <a16:creationId xmlns:a16="http://schemas.microsoft.com/office/drawing/2014/main" id="{726BF8D5-053C-0542-B7EA-FC8105388EC6}"/>
              </a:ext>
            </a:extLst>
          </p:cNvPr>
          <p:cNvSpPr/>
          <p:nvPr/>
        </p:nvSpPr>
        <p:spPr>
          <a:xfrm>
            <a:off x="6843014" y="4781925"/>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93" name="Oval 92">
            <a:extLst>
              <a:ext uri="{FF2B5EF4-FFF2-40B4-BE49-F238E27FC236}">
                <a16:creationId xmlns:a16="http://schemas.microsoft.com/office/drawing/2014/main" id="{78B6E314-89C5-CB91-63D0-021E966F4441}"/>
              </a:ext>
            </a:extLst>
          </p:cNvPr>
          <p:cNvSpPr/>
          <p:nvPr/>
        </p:nvSpPr>
        <p:spPr>
          <a:xfrm>
            <a:off x="6200939" y="5025844"/>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94" name="Oval 93">
            <a:extLst>
              <a:ext uri="{FF2B5EF4-FFF2-40B4-BE49-F238E27FC236}">
                <a16:creationId xmlns:a16="http://schemas.microsoft.com/office/drawing/2014/main" id="{92C9C08F-B6AF-87CA-49DE-00F045DDB6FE}"/>
              </a:ext>
            </a:extLst>
          </p:cNvPr>
          <p:cNvSpPr/>
          <p:nvPr/>
        </p:nvSpPr>
        <p:spPr>
          <a:xfrm>
            <a:off x="5646435" y="5480785"/>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95" name="Oval 94">
            <a:extLst>
              <a:ext uri="{FF2B5EF4-FFF2-40B4-BE49-F238E27FC236}">
                <a16:creationId xmlns:a16="http://schemas.microsoft.com/office/drawing/2014/main" id="{7CE7365E-3E74-6D41-3297-68C9071D06A0}"/>
              </a:ext>
            </a:extLst>
          </p:cNvPr>
          <p:cNvSpPr/>
          <p:nvPr/>
        </p:nvSpPr>
        <p:spPr>
          <a:xfrm>
            <a:off x="7476959" y="4973921"/>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96" name="Oval 95">
            <a:extLst>
              <a:ext uri="{FF2B5EF4-FFF2-40B4-BE49-F238E27FC236}">
                <a16:creationId xmlns:a16="http://schemas.microsoft.com/office/drawing/2014/main" id="{17F68FEE-2A57-AE14-2AED-DA1179073D5B}"/>
              </a:ext>
            </a:extLst>
          </p:cNvPr>
          <p:cNvSpPr/>
          <p:nvPr/>
        </p:nvSpPr>
        <p:spPr>
          <a:xfrm>
            <a:off x="6789122" y="5434361"/>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97" name="TextBox 96">
            <a:extLst>
              <a:ext uri="{FF2B5EF4-FFF2-40B4-BE49-F238E27FC236}">
                <a16:creationId xmlns:a16="http://schemas.microsoft.com/office/drawing/2014/main" id="{696B8759-3E4E-21B4-F964-807BE701F5AE}"/>
              </a:ext>
            </a:extLst>
          </p:cNvPr>
          <p:cNvSpPr txBox="1"/>
          <p:nvPr/>
        </p:nvSpPr>
        <p:spPr>
          <a:xfrm>
            <a:off x="7655045" y="6078236"/>
            <a:ext cx="970137" cy="338554"/>
          </a:xfrm>
          <a:prstGeom prst="rect">
            <a:avLst/>
          </a:prstGeom>
          <a:noFill/>
        </p:spPr>
        <p:txBody>
          <a:bodyPr wrap="none" rtlCol="0">
            <a:spAutoFit/>
          </a:bodyPr>
          <a:lstStyle/>
          <a:p>
            <a:pPr defTabSz="406440"/>
            <a:r>
              <a:rPr lang="en-CA" sz="1600" b="1" dirty="0">
                <a:solidFill>
                  <a:srgbClr val="002060"/>
                </a:solidFill>
                <a:latin typeface="Arial" panose="020B0604020202020204"/>
              </a:rPr>
              <a:t>Savings</a:t>
            </a:r>
          </a:p>
        </p:txBody>
      </p:sp>
      <p:sp>
        <p:nvSpPr>
          <p:cNvPr id="98" name="TextBox 97">
            <a:extLst>
              <a:ext uri="{FF2B5EF4-FFF2-40B4-BE49-F238E27FC236}">
                <a16:creationId xmlns:a16="http://schemas.microsoft.com/office/drawing/2014/main" id="{4D79FF3A-DA39-F094-FE73-2DF0CA686D7A}"/>
              </a:ext>
            </a:extLst>
          </p:cNvPr>
          <p:cNvSpPr txBox="1"/>
          <p:nvPr/>
        </p:nvSpPr>
        <p:spPr>
          <a:xfrm rot="16200000">
            <a:off x="4661121" y="4008075"/>
            <a:ext cx="570990" cy="338554"/>
          </a:xfrm>
          <a:prstGeom prst="rect">
            <a:avLst/>
          </a:prstGeom>
          <a:noFill/>
        </p:spPr>
        <p:txBody>
          <a:bodyPr wrap="none" rtlCol="0">
            <a:spAutoFit/>
          </a:bodyPr>
          <a:lstStyle/>
          <a:p>
            <a:pPr defTabSz="406440"/>
            <a:r>
              <a:rPr lang="en-CA" sz="1600" b="1" dirty="0">
                <a:solidFill>
                  <a:srgbClr val="002060"/>
                </a:solidFill>
                <a:latin typeface="Arial" panose="020B0604020202020204"/>
              </a:rPr>
              <a:t>Age</a:t>
            </a:r>
          </a:p>
        </p:txBody>
      </p:sp>
      <p:cxnSp>
        <p:nvCxnSpPr>
          <p:cNvPr id="99" name="Straight Connector 98">
            <a:extLst>
              <a:ext uri="{FF2B5EF4-FFF2-40B4-BE49-F238E27FC236}">
                <a16:creationId xmlns:a16="http://schemas.microsoft.com/office/drawing/2014/main" id="{FDCC0F34-7A3C-0D53-6368-B61C5363A371}"/>
              </a:ext>
            </a:extLst>
          </p:cNvPr>
          <p:cNvCxnSpPr/>
          <p:nvPr/>
        </p:nvCxnSpPr>
        <p:spPr>
          <a:xfrm>
            <a:off x="6556642" y="3898286"/>
            <a:ext cx="26377" cy="2116559"/>
          </a:xfrm>
          <a:prstGeom prst="line">
            <a:avLst/>
          </a:prstGeom>
          <a:noFill/>
          <a:ln w="57150" cap="flat" cmpd="sng" algn="ctr">
            <a:solidFill>
              <a:srgbClr val="000000"/>
            </a:solidFill>
            <a:prstDash val="sysDash"/>
          </a:ln>
          <a:effectLst/>
        </p:spPr>
      </p:cxnSp>
      <p:sp>
        <p:nvSpPr>
          <p:cNvPr id="100" name="Oval 99">
            <a:extLst>
              <a:ext uri="{FF2B5EF4-FFF2-40B4-BE49-F238E27FC236}">
                <a16:creationId xmlns:a16="http://schemas.microsoft.com/office/drawing/2014/main" id="{C6E633D9-FC3C-8F6B-27D0-6D214AE0E3E8}"/>
              </a:ext>
            </a:extLst>
          </p:cNvPr>
          <p:cNvSpPr/>
          <p:nvPr/>
        </p:nvSpPr>
        <p:spPr>
          <a:xfrm>
            <a:off x="5396251" y="4284167"/>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01" name="Oval 100">
            <a:extLst>
              <a:ext uri="{FF2B5EF4-FFF2-40B4-BE49-F238E27FC236}">
                <a16:creationId xmlns:a16="http://schemas.microsoft.com/office/drawing/2014/main" id="{D5BB7F11-DA8C-0E6D-EBA0-7210B957CE56}"/>
              </a:ext>
            </a:extLst>
          </p:cNvPr>
          <p:cNvSpPr/>
          <p:nvPr/>
        </p:nvSpPr>
        <p:spPr>
          <a:xfrm>
            <a:off x="5717379" y="4082168"/>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02" name="Oval 101">
            <a:extLst>
              <a:ext uri="{FF2B5EF4-FFF2-40B4-BE49-F238E27FC236}">
                <a16:creationId xmlns:a16="http://schemas.microsoft.com/office/drawing/2014/main" id="{E3418C5E-5137-D669-9EAF-3C6B8E1B7E8B}"/>
              </a:ext>
            </a:extLst>
          </p:cNvPr>
          <p:cNvSpPr/>
          <p:nvPr/>
        </p:nvSpPr>
        <p:spPr>
          <a:xfrm>
            <a:off x="5168559" y="4533135"/>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03" name="Oval 102">
            <a:extLst>
              <a:ext uri="{FF2B5EF4-FFF2-40B4-BE49-F238E27FC236}">
                <a16:creationId xmlns:a16="http://schemas.microsoft.com/office/drawing/2014/main" id="{9D075C42-E4C5-7D9F-90A1-08C20946F076}"/>
              </a:ext>
            </a:extLst>
          </p:cNvPr>
          <p:cNvSpPr/>
          <p:nvPr/>
        </p:nvSpPr>
        <p:spPr>
          <a:xfrm>
            <a:off x="6160494" y="4012407"/>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04" name="Oval 103">
            <a:extLst>
              <a:ext uri="{FF2B5EF4-FFF2-40B4-BE49-F238E27FC236}">
                <a16:creationId xmlns:a16="http://schemas.microsoft.com/office/drawing/2014/main" id="{02D6A2C1-C187-DF0B-A0FE-55ED31654C60}"/>
              </a:ext>
            </a:extLst>
          </p:cNvPr>
          <p:cNvSpPr/>
          <p:nvPr/>
        </p:nvSpPr>
        <p:spPr>
          <a:xfrm>
            <a:off x="6134255" y="4684961"/>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05" name="Oval 104">
            <a:extLst>
              <a:ext uri="{FF2B5EF4-FFF2-40B4-BE49-F238E27FC236}">
                <a16:creationId xmlns:a16="http://schemas.microsoft.com/office/drawing/2014/main" id="{2453BCB6-1A60-05A1-3D49-12ED63F96FF9}"/>
              </a:ext>
            </a:extLst>
          </p:cNvPr>
          <p:cNvSpPr/>
          <p:nvPr/>
        </p:nvSpPr>
        <p:spPr>
          <a:xfrm>
            <a:off x="5569238" y="4535834"/>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06" name="Oval 105">
            <a:extLst>
              <a:ext uri="{FF2B5EF4-FFF2-40B4-BE49-F238E27FC236}">
                <a16:creationId xmlns:a16="http://schemas.microsoft.com/office/drawing/2014/main" id="{E8BD86BA-BD20-3A09-525E-F495F8B81379}"/>
              </a:ext>
            </a:extLst>
          </p:cNvPr>
          <p:cNvSpPr/>
          <p:nvPr/>
        </p:nvSpPr>
        <p:spPr>
          <a:xfrm>
            <a:off x="6167583" y="5434361"/>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07" name="Oval 106">
            <a:extLst>
              <a:ext uri="{FF2B5EF4-FFF2-40B4-BE49-F238E27FC236}">
                <a16:creationId xmlns:a16="http://schemas.microsoft.com/office/drawing/2014/main" id="{3DE3EBE5-8906-E7C6-A2ED-89F05EB7982F}"/>
              </a:ext>
            </a:extLst>
          </p:cNvPr>
          <p:cNvSpPr/>
          <p:nvPr/>
        </p:nvSpPr>
        <p:spPr>
          <a:xfrm>
            <a:off x="5906845" y="5677625"/>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08" name="Oval 107">
            <a:extLst>
              <a:ext uri="{FF2B5EF4-FFF2-40B4-BE49-F238E27FC236}">
                <a16:creationId xmlns:a16="http://schemas.microsoft.com/office/drawing/2014/main" id="{D4054488-C444-CC4E-B687-16D1A2FA10C6}"/>
              </a:ext>
            </a:extLst>
          </p:cNvPr>
          <p:cNvSpPr/>
          <p:nvPr/>
        </p:nvSpPr>
        <p:spPr>
          <a:xfrm>
            <a:off x="5330384" y="5689554"/>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09" name="Oval 108">
            <a:extLst>
              <a:ext uri="{FF2B5EF4-FFF2-40B4-BE49-F238E27FC236}">
                <a16:creationId xmlns:a16="http://schemas.microsoft.com/office/drawing/2014/main" id="{B5D4FAB1-C387-3878-F8AB-CBAEC6183584}"/>
              </a:ext>
            </a:extLst>
          </p:cNvPr>
          <p:cNvSpPr/>
          <p:nvPr/>
        </p:nvSpPr>
        <p:spPr>
          <a:xfrm>
            <a:off x="5209794" y="5310845"/>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10" name="Oval 109">
            <a:extLst>
              <a:ext uri="{FF2B5EF4-FFF2-40B4-BE49-F238E27FC236}">
                <a16:creationId xmlns:a16="http://schemas.microsoft.com/office/drawing/2014/main" id="{3FF86777-EA7E-4FE2-8B45-2CA3A2D0E541}"/>
              </a:ext>
            </a:extLst>
          </p:cNvPr>
          <p:cNvSpPr/>
          <p:nvPr/>
        </p:nvSpPr>
        <p:spPr>
          <a:xfrm>
            <a:off x="6754681" y="5125883"/>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11" name="Oval 110">
            <a:extLst>
              <a:ext uri="{FF2B5EF4-FFF2-40B4-BE49-F238E27FC236}">
                <a16:creationId xmlns:a16="http://schemas.microsoft.com/office/drawing/2014/main" id="{A5A7A044-4910-36E9-4F5A-B9CE0B8C933D}"/>
              </a:ext>
            </a:extLst>
          </p:cNvPr>
          <p:cNvSpPr/>
          <p:nvPr/>
        </p:nvSpPr>
        <p:spPr>
          <a:xfrm>
            <a:off x="7057931" y="5684948"/>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12" name="Oval 111">
            <a:extLst>
              <a:ext uri="{FF2B5EF4-FFF2-40B4-BE49-F238E27FC236}">
                <a16:creationId xmlns:a16="http://schemas.microsoft.com/office/drawing/2014/main" id="{57214DE0-FD4C-90D0-D472-F4D81F484711}"/>
              </a:ext>
            </a:extLst>
          </p:cNvPr>
          <p:cNvSpPr/>
          <p:nvPr/>
        </p:nvSpPr>
        <p:spPr>
          <a:xfrm>
            <a:off x="7485587" y="5385077"/>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13" name="Oval 112">
            <a:extLst>
              <a:ext uri="{FF2B5EF4-FFF2-40B4-BE49-F238E27FC236}">
                <a16:creationId xmlns:a16="http://schemas.microsoft.com/office/drawing/2014/main" id="{E4082536-2EB3-BDF4-1380-B05753163AB8}"/>
              </a:ext>
            </a:extLst>
          </p:cNvPr>
          <p:cNvSpPr/>
          <p:nvPr/>
        </p:nvSpPr>
        <p:spPr>
          <a:xfrm>
            <a:off x="7465579" y="5650065"/>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14" name="Oval 113">
            <a:extLst>
              <a:ext uri="{FF2B5EF4-FFF2-40B4-BE49-F238E27FC236}">
                <a16:creationId xmlns:a16="http://schemas.microsoft.com/office/drawing/2014/main" id="{E62F6104-8DAA-C5FA-6B65-63B018E53AF1}"/>
              </a:ext>
            </a:extLst>
          </p:cNvPr>
          <p:cNvSpPr/>
          <p:nvPr/>
        </p:nvSpPr>
        <p:spPr>
          <a:xfrm>
            <a:off x="7760697" y="5041953"/>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15" name="Oval 114">
            <a:extLst>
              <a:ext uri="{FF2B5EF4-FFF2-40B4-BE49-F238E27FC236}">
                <a16:creationId xmlns:a16="http://schemas.microsoft.com/office/drawing/2014/main" id="{AB9A71FD-63A3-7818-C2B0-FF61330E399F}"/>
              </a:ext>
            </a:extLst>
          </p:cNvPr>
          <p:cNvSpPr/>
          <p:nvPr/>
        </p:nvSpPr>
        <p:spPr>
          <a:xfrm>
            <a:off x="8047020" y="5485413"/>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16" name="Oval 115">
            <a:extLst>
              <a:ext uri="{FF2B5EF4-FFF2-40B4-BE49-F238E27FC236}">
                <a16:creationId xmlns:a16="http://schemas.microsoft.com/office/drawing/2014/main" id="{4923E406-7EE6-F071-DA1F-8CE05E2F57D3}"/>
              </a:ext>
            </a:extLst>
          </p:cNvPr>
          <p:cNvSpPr/>
          <p:nvPr/>
        </p:nvSpPr>
        <p:spPr>
          <a:xfrm>
            <a:off x="7837391" y="5706201"/>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17" name="Oval 116">
            <a:extLst>
              <a:ext uri="{FF2B5EF4-FFF2-40B4-BE49-F238E27FC236}">
                <a16:creationId xmlns:a16="http://schemas.microsoft.com/office/drawing/2014/main" id="{73896CE6-CB64-F3C8-D479-1102AAE1B8F6}"/>
              </a:ext>
            </a:extLst>
          </p:cNvPr>
          <p:cNvSpPr/>
          <p:nvPr/>
        </p:nvSpPr>
        <p:spPr>
          <a:xfrm>
            <a:off x="8015458" y="5161105"/>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18" name="Oval 117">
            <a:extLst>
              <a:ext uri="{FF2B5EF4-FFF2-40B4-BE49-F238E27FC236}">
                <a16:creationId xmlns:a16="http://schemas.microsoft.com/office/drawing/2014/main" id="{30A72F8E-BBAC-0CE6-C669-2E8C874940CC}"/>
              </a:ext>
            </a:extLst>
          </p:cNvPr>
          <p:cNvSpPr/>
          <p:nvPr/>
        </p:nvSpPr>
        <p:spPr>
          <a:xfrm>
            <a:off x="7189400" y="5164215"/>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19" name="Oval 118">
            <a:extLst>
              <a:ext uri="{FF2B5EF4-FFF2-40B4-BE49-F238E27FC236}">
                <a16:creationId xmlns:a16="http://schemas.microsoft.com/office/drawing/2014/main" id="{A501C65D-FE4A-7BA3-0E4D-8A030BE34B75}"/>
              </a:ext>
            </a:extLst>
          </p:cNvPr>
          <p:cNvSpPr/>
          <p:nvPr/>
        </p:nvSpPr>
        <p:spPr>
          <a:xfrm>
            <a:off x="7398808" y="3830253"/>
            <a:ext cx="189466" cy="200079"/>
          </a:xfrm>
          <a:prstGeom prst="ellipse">
            <a:avLst/>
          </a:prstGeom>
          <a:solidFill>
            <a:srgbClr val="0070C0"/>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20" name="Oval 119">
            <a:extLst>
              <a:ext uri="{FF2B5EF4-FFF2-40B4-BE49-F238E27FC236}">
                <a16:creationId xmlns:a16="http://schemas.microsoft.com/office/drawing/2014/main" id="{EFA268C4-A112-D115-73AA-6E4714F96AA0}"/>
              </a:ext>
            </a:extLst>
          </p:cNvPr>
          <p:cNvSpPr/>
          <p:nvPr/>
        </p:nvSpPr>
        <p:spPr>
          <a:xfrm>
            <a:off x="6710971" y="4290693"/>
            <a:ext cx="189466" cy="200079"/>
          </a:xfrm>
          <a:prstGeom prst="ellipse">
            <a:avLst/>
          </a:prstGeom>
          <a:solidFill>
            <a:srgbClr val="0070C0"/>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21" name="Oval 120">
            <a:extLst>
              <a:ext uri="{FF2B5EF4-FFF2-40B4-BE49-F238E27FC236}">
                <a16:creationId xmlns:a16="http://schemas.microsoft.com/office/drawing/2014/main" id="{63FE35A7-9514-9F4D-5F31-8A63A247BE92}"/>
              </a:ext>
            </a:extLst>
          </p:cNvPr>
          <p:cNvSpPr/>
          <p:nvPr/>
        </p:nvSpPr>
        <p:spPr>
          <a:xfrm>
            <a:off x="7068113" y="4197321"/>
            <a:ext cx="189466" cy="200079"/>
          </a:xfrm>
          <a:prstGeom prst="ellipse">
            <a:avLst/>
          </a:prstGeom>
          <a:solidFill>
            <a:srgbClr val="0070C0"/>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22" name="Oval 121">
            <a:extLst>
              <a:ext uri="{FF2B5EF4-FFF2-40B4-BE49-F238E27FC236}">
                <a16:creationId xmlns:a16="http://schemas.microsoft.com/office/drawing/2014/main" id="{3CCC19D3-48F3-E880-011A-E928808D384F}"/>
              </a:ext>
            </a:extLst>
          </p:cNvPr>
          <p:cNvSpPr/>
          <p:nvPr/>
        </p:nvSpPr>
        <p:spPr>
          <a:xfrm>
            <a:off x="6979780" y="4541280"/>
            <a:ext cx="189466" cy="200079"/>
          </a:xfrm>
          <a:prstGeom prst="ellipse">
            <a:avLst/>
          </a:prstGeom>
          <a:solidFill>
            <a:srgbClr val="0070C0"/>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23" name="Oval 122">
            <a:extLst>
              <a:ext uri="{FF2B5EF4-FFF2-40B4-BE49-F238E27FC236}">
                <a16:creationId xmlns:a16="http://schemas.microsoft.com/office/drawing/2014/main" id="{F169B762-BD45-849D-4DE8-33A00D60BDED}"/>
              </a:ext>
            </a:extLst>
          </p:cNvPr>
          <p:cNvSpPr/>
          <p:nvPr/>
        </p:nvSpPr>
        <p:spPr>
          <a:xfrm>
            <a:off x="7407976" y="4133026"/>
            <a:ext cx="189466" cy="200079"/>
          </a:xfrm>
          <a:prstGeom prst="ellipse">
            <a:avLst/>
          </a:prstGeom>
          <a:solidFill>
            <a:srgbClr val="0070C0"/>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24" name="Oval 123">
            <a:extLst>
              <a:ext uri="{FF2B5EF4-FFF2-40B4-BE49-F238E27FC236}">
                <a16:creationId xmlns:a16="http://schemas.microsoft.com/office/drawing/2014/main" id="{82C45351-2541-F98C-7928-54B1D0B9788A}"/>
              </a:ext>
            </a:extLst>
          </p:cNvPr>
          <p:cNvSpPr/>
          <p:nvPr/>
        </p:nvSpPr>
        <p:spPr>
          <a:xfrm>
            <a:off x="6984346" y="3879219"/>
            <a:ext cx="189466" cy="200079"/>
          </a:xfrm>
          <a:prstGeom prst="ellipse">
            <a:avLst/>
          </a:prstGeom>
          <a:solidFill>
            <a:srgbClr val="0070C0"/>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25" name="Oval 124">
            <a:extLst>
              <a:ext uri="{FF2B5EF4-FFF2-40B4-BE49-F238E27FC236}">
                <a16:creationId xmlns:a16="http://schemas.microsoft.com/office/drawing/2014/main" id="{A0CA91AA-F202-B753-7BD7-6F29FE01BA8A}"/>
              </a:ext>
            </a:extLst>
          </p:cNvPr>
          <p:cNvSpPr/>
          <p:nvPr/>
        </p:nvSpPr>
        <p:spPr>
          <a:xfrm>
            <a:off x="7387428" y="4506397"/>
            <a:ext cx="189466" cy="200079"/>
          </a:xfrm>
          <a:prstGeom prst="ellipse">
            <a:avLst/>
          </a:prstGeom>
          <a:solidFill>
            <a:srgbClr val="0070C0"/>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26" name="Oval 125">
            <a:extLst>
              <a:ext uri="{FF2B5EF4-FFF2-40B4-BE49-F238E27FC236}">
                <a16:creationId xmlns:a16="http://schemas.microsoft.com/office/drawing/2014/main" id="{03427AAF-466E-DAB2-DCBB-288FA3177ED8}"/>
              </a:ext>
            </a:extLst>
          </p:cNvPr>
          <p:cNvSpPr/>
          <p:nvPr/>
        </p:nvSpPr>
        <p:spPr>
          <a:xfrm>
            <a:off x="7738758" y="4261300"/>
            <a:ext cx="189466" cy="200079"/>
          </a:xfrm>
          <a:prstGeom prst="ellipse">
            <a:avLst/>
          </a:prstGeom>
          <a:solidFill>
            <a:srgbClr val="0070C0"/>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27" name="Oval 126">
            <a:extLst>
              <a:ext uri="{FF2B5EF4-FFF2-40B4-BE49-F238E27FC236}">
                <a16:creationId xmlns:a16="http://schemas.microsoft.com/office/drawing/2014/main" id="{FBFC78FE-A209-505A-F16F-78E032CD04D9}"/>
              </a:ext>
            </a:extLst>
          </p:cNvPr>
          <p:cNvSpPr/>
          <p:nvPr/>
        </p:nvSpPr>
        <p:spPr>
          <a:xfrm>
            <a:off x="7759239" y="4562533"/>
            <a:ext cx="189466" cy="200079"/>
          </a:xfrm>
          <a:prstGeom prst="ellipse">
            <a:avLst/>
          </a:prstGeom>
          <a:solidFill>
            <a:srgbClr val="0070C0"/>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28" name="Oval 127">
            <a:extLst>
              <a:ext uri="{FF2B5EF4-FFF2-40B4-BE49-F238E27FC236}">
                <a16:creationId xmlns:a16="http://schemas.microsoft.com/office/drawing/2014/main" id="{353F1802-69C2-03CA-94FC-C1CF8FFB441E}"/>
              </a:ext>
            </a:extLst>
          </p:cNvPr>
          <p:cNvSpPr/>
          <p:nvPr/>
        </p:nvSpPr>
        <p:spPr>
          <a:xfrm>
            <a:off x="7937307" y="4017437"/>
            <a:ext cx="189466" cy="200079"/>
          </a:xfrm>
          <a:prstGeom prst="ellipse">
            <a:avLst/>
          </a:prstGeom>
          <a:solidFill>
            <a:srgbClr val="0070C0"/>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29" name="TextBox 128">
            <a:extLst>
              <a:ext uri="{FF2B5EF4-FFF2-40B4-BE49-F238E27FC236}">
                <a16:creationId xmlns:a16="http://schemas.microsoft.com/office/drawing/2014/main" id="{C9F795D8-BDA1-BDA8-BA57-4AB11F2E299E}"/>
              </a:ext>
            </a:extLst>
          </p:cNvPr>
          <p:cNvSpPr txBox="1"/>
          <p:nvPr/>
        </p:nvSpPr>
        <p:spPr>
          <a:xfrm>
            <a:off x="6055503" y="6064927"/>
            <a:ext cx="1122423" cy="338554"/>
          </a:xfrm>
          <a:prstGeom prst="rect">
            <a:avLst/>
          </a:prstGeom>
          <a:noFill/>
        </p:spPr>
        <p:txBody>
          <a:bodyPr wrap="none" rtlCol="0">
            <a:spAutoFit/>
          </a:bodyPr>
          <a:lstStyle/>
          <a:p>
            <a:pPr defTabSz="406440"/>
            <a:r>
              <a:rPr lang="en-CA" sz="1600" b="1" dirty="0">
                <a:solidFill>
                  <a:srgbClr val="002060"/>
                </a:solidFill>
                <a:latin typeface="Arial" panose="020B0604020202020204"/>
              </a:rPr>
              <a:t>$1 Million</a:t>
            </a:r>
          </a:p>
        </p:txBody>
      </p:sp>
      <p:cxnSp>
        <p:nvCxnSpPr>
          <p:cNvPr id="130" name="Straight Connector 129">
            <a:extLst>
              <a:ext uri="{FF2B5EF4-FFF2-40B4-BE49-F238E27FC236}">
                <a16:creationId xmlns:a16="http://schemas.microsoft.com/office/drawing/2014/main" id="{7E88B871-9790-BBE0-092B-17A197B554D6}"/>
              </a:ext>
            </a:extLst>
          </p:cNvPr>
          <p:cNvCxnSpPr/>
          <p:nvPr/>
        </p:nvCxnSpPr>
        <p:spPr>
          <a:xfrm flipH="1">
            <a:off x="6556642" y="4732959"/>
            <a:ext cx="1935767" cy="15851"/>
          </a:xfrm>
          <a:prstGeom prst="line">
            <a:avLst/>
          </a:prstGeom>
          <a:noFill/>
          <a:ln w="57150" cap="flat" cmpd="sng" algn="ctr">
            <a:solidFill>
              <a:srgbClr val="000000"/>
            </a:solidFill>
            <a:prstDash val="sysDash"/>
          </a:ln>
          <a:effectLst/>
        </p:spPr>
      </p:cxnSp>
      <p:sp>
        <p:nvSpPr>
          <p:cNvPr id="131" name="TextBox 130">
            <a:extLst>
              <a:ext uri="{FF2B5EF4-FFF2-40B4-BE49-F238E27FC236}">
                <a16:creationId xmlns:a16="http://schemas.microsoft.com/office/drawing/2014/main" id="{5C884B5F-6C6A-5989-D7F6-C728027B9017}"/>
              </a:ext>
            </a:extLst>
          </p:cNvPr>
          <p:cNvSpPr txBox="1"/>
          <p:nvPr/>
        </p:nvSpPr>
        <p:spPr>
          <a:xfrm>
            <a:off x="4159056" y="4544968"/>
            <a:ext cx="1063112" cy="338554"/>
          </a:xfrm>
          <a:prstGeom prst="rect">
            <a:avLst/>
          </a:prstGeom>
          <a:noFill/>
        </p:spPr>
        <p:txBody>
          <a:bodyPr wrap="none" rtlCol="0">
            <a:spAutoFit/>
          </a:bodyPr>
          <a:lstStyle/>
          <a:p>
            <a:pPr defTabSz="406440"/>
            <a:r>
              <a:rPr lang="en-CA" sz="1600" b="1" dirty="0">
                <a:solidFill>
                  <a:srgbClr val="002060"/>
                </a:solidFill>
                <a:latin typeface="Arial" panose="020B0604020202020204"/>
              </a:rPr>
              <a:t>55 years </a:t>
            </a:r>
          </a:p>
        </p:txBody>
      </p:sp>
      <p:sp>
        <p:nvSpPr>
          <p:cNvPr id="132" name="Rounded Rectangle 60">
            <a:extLst>
              <a:ext uri="{FF2B5EF4-FFF2-40B4-BE49-F238E27FC236}">
                <a16:creationId xmlns:a16="http://schemas.microsoft.com/office/drawing/2014/main" id="{43D714A4-B29D-63FF-AEA8-84DFDFE55D27}"/>
              </a:ext>
            </a:extLst>
          </p:cNvPr>
          <p:cNvSpPr/>
          <p:nvPr/>
        </p:nvSpPr>
        <p:spPr>
          <a:xfrm>
            <a:off x="2504418" y="3985344"/>
            <a:ext cx="948520" cy="421451"/>
          </a:xfrm>
          <a:prstGeom prst="roundRect">
            <a:avLst/>
          </a:prstGeom>
          <a:solidFill>
            <a:srgbClr val="666666"/>
          </a:solidFill>
          <a:ln w="25400" cap="flat" cmpd="sng" algn="ctr">
            <a:noFill/>
            <a:prstDash val="solid"/>
          </a:ln>
          <a:effectLst/>
        </p:spPr>
        <p:txBody>
          <a:bodyPr rtlCol="0" anchor="ctr"/>
          <a:lstStyle/>
          <a:p>
            <a:pPr algn="ctr" defTabSz="406440">
              <a:defRPr/>
            </a:pPr>
            <a:r>
              <a:rPr lang="en-CA" sz="800" kern="0" dirty="0">
                <a:solidFill>
                  <a:srgbClr val="FFFFFF"/>
                </a:solidFill>
                <a:latin typeface="Montserrat" panose="00000500000000000000" pitchFamily="2" charset="0"/>
              </a:rPr>
              <a:t>Savings&gt;$1M</a:t>
            </a:r>
          </a:p>
        </p:txBody>
      </p:sp>
      <p:sp>
        <p:nvSpPr>
          <p:cNvPr id="133" name="Rounded Rectangle 61">
            <a:extLst>
              <a:ext uri="{FF2B5EF4-FFF2-40B4-BE49-F238E27FC236}">
                <a16:creationId xmlns:a16="http://schemas.microsoft.com/office/drawing/2014/main" id="{AEA2BA16-8512-2F76-16FB-3064A6E302CF}"/>
              </a:ext>
            </a:extLst>
          </p:cNvPr>
          <p:cNvSpPr/>
          <p:nvPr/>
        </p:nvSpPr>
        <p:spPr>
          <a:xfrm>
            <a:off x="1885690" y="4798533"/>
            <a:ext cx="763811" cy="365750"/>
          </a:xfrm>
          <a:prstGeom prst="roundRect">
            <a:avLst/>
          </a:prstGeom>
          <a:solidFill>
            <a:srgbClr val="666666"/>
          </a:solidFill>
          <a:ln w="25400" cap="flat" cmpd="sng" algn="ctr">
            <a:noFill/>
            <a:prstDash val="solid"/>
          </a:ln>
          <a:effectLst/>
        </p:spPr>
        <p:txBody>
          <a:bodyPr rtlCol="0" anchor="ctr"/>
          <a:lstStyle/>
          <a:p>
            <a:pPr algn="ctr" defTabSz="406440">
              <a:defRPr/>
            </a:pPr>
            <a:r>
              <a:rPr lang="en-CA" sz="933" kern="0" dirty="0">
                <a:solidFill>
                  <a:srgbClr val="FFFFFF"/>
                </a:solidFill>
                <a:latin typeface="Montserrat" panose="00000500000000000000" pitchFamily="2" charset="0"/>
              </a:rPr>
              <a:t>Age &gt; 55? </a:t>
            </a:r>
          </a:p>
        </p:txBody>
      </p:sp>
      <p:sp>
        <p:nvSpPr>
          <p:cNvPr id="134" name="Rounded Rectangle 62">
            <a:extLst>
              <a:ext uri="{FF2B5EF4-FFF2-40B4-BE49-F238E27FC236}">
                <a16:creationId xmlns:a16="http://schemas.microsoft.com/office/drawing/2014/main" id="{10D8761B-E891-FEB4-9581-30E877DB3419}"/>
              </a:ext>
            </a:extLst>
          </p:cNvPr>
          <p:cNvSpPr/>
          <p:nvPr/>
        </p:nvSpPr>
        <p:spPr>
          <a:xfrm>
            <a:off x="3198273" y="4798533"/>
            <a:ext cx="750299" cy="373847"/>
          </a:xfrm>
          <a:prstGeom prst="roundRect">
            <a:avLst/>
          </a:prstGeom>
          <a:solidFill>
            <a:srgbClr val="AF272F"/>
          </a:solidFill>
          <a:ln w="25400" cap="flat" cmpd="sng" algn="ctr">
            <a:noFill/>
            <a:prstDash val="solid"/>
          </a:ln>
          <a:effectLst/>
        </p:spPr>
        <p:txBody>
          <a:bodyPr rtlCol="0" anchor="ctr"/>
          <a:lstStyle/>
          <a:p>
            <a:pPr algn="ctr" defTabSz="406440">
              <a:defRPr/>
            </a:pPr>
            <a:r>
              <a:rPr lang="en-CA" sz="933" kern="0" dirty="0">
                <a:solidFill>
                  <a:srgbClr val="FFFFFF"/>
                </a:solidFill>
                <a:latin typeface="Montserrat" panose="00000500000000000000" pitchFamily="2" charset="0"/>
              </a:rPr>
              <a:t>Class 0 </a:t>
            </a:r>
          </a:p>
        </p:txBody>
      </p:sp>
      <p:cxnSp>
        <p:nvCxnSpPr>
          <p:cNvPr id="135" name="Straight Arrow Connector 134">
            <a:extLst>
              <a:ext uri="{FF2B5EF4-FFF2-40B4-BE49-F238E27FC236}">
                <a16:creationId xmlns:a16="http://schemas.microsoft.com/office/drawing/2014/main" id="{C3689E5F-CE7A-714A-CE02-D8FCC96D2D04}"/>
              </a:ext>
            </a:extLst>
          </p:cNvPr>
          <p:cNvCxnSpPr>
            <a:cxnSpLocks/>
            <a:stCxn id="132" idx="2"/>
            <a:endCxn id="133" idx="0"/>
          </p:cNvCxnSpPr>
          <p:nvPr/>
        </p:nvCxnSpPr>
        <p:spPr>
          <a:xfrm flipH="1">
            <a:off x="2267596" y="4406795"/>
            <a:ext cx="711082" cy="391738"/>
          </a:xfrm>
          <a:prstGeom prst="straightConnector1">
            <a:avLst/>
          </a:prstGeom>
          <a:noFill/>
          <a:ln w="57150" cap="flat" cmpd="sng" algn="ctr">
            <a:solidFill>
              <a:srgbClr val="000000"/>
            </a:solidFill>
            <a:prstDash val="solid"/>
            <a:tailEnd type="triangle"/>
          </a:ln>
          <a:effectLst/>
        </p:spPr>
      </p:cxnSp>
      <p:cxnSp>
        <p:nvCxnSpPr>
          <p:cNvPr id="136" name="Straight Arrow Connector 135">
            <a:extLst>
              <a:ext uri="{FF2B5EF4-FFF2-40B4-BE49-F238E27FC236}">
                <a16:creationId xmlns:a16="http://schemas.microsoft.com/office/drawing/2014/main" id="{BFE76592-9434-AC73-FFDE-CCE7F3929C3A}"/>
              </a:ext>
            </a:extLst>
          </p:cNvPr>
          <p:cNvCxnSpPr>
            <a:cxnSpLocks/>
          </p:cNvCxnSpPr>
          <p:nvPr/>
        </p:nvCxnSpPr>
        <p:spPr>
          <a:xfrm>
            <a:off x="2920494" y="4406795"/>
            <a:ext cx="635677" cy="391738"/>
          </a:xfrm>
          <a:prstGeom prst="straightConnector1">
            <a:avLst/>
          </a:prstGeom>
          <a:noFill/>
          <a:ln w="57150" cap="flat" cmpd="sng" algn="ctr">
            <a:solidFill>
              <a:srgbClr val="000000"/>
            </a:solidFill>
            <a:prstDash val="solid"/>
            <a:tailEnd type="triangle"/>
          </a:ln>
          <a:effectLst/>
        </p:spPr>
      </p:cxnSp>
      <p:sp>
        <p:nvSpPr>
          <p:cNvPr id="137" name="TextBox 136">
            <a:extLst>
              <a:ext uri="{FF2B5EF4-FFF2-40B4-BE49-F238E27FC236}">
                <a16:creationId xmlns:a16="http://schemas.microsoft.com/office/drawing/2014/main" id="{FD68FC08-E157-6034-C1F6-261AB2EE60FC}"/>
              </a:ext>
            </a:extLst>
          </p:cNvPr>
          <p:cNvSpPr txBox="1"/>
          <p:nvPr/>
        </p:nvSpPr>
        <p:spPr>
          <a:xfrm>
            <a:off x="2233253" y="4343268"/>
            <a:ext cx="391454" cy="235898"/>
          </a:xfrm>
          <a:prstGeom prst="rect">
            <a:avLst/>
          </a:prstGeom>
          <a:noFill/>
        </p:spPr>
        <p:txBody>
          <a:bodyPr wrap="none" rtlCol="0">
            <a:spAutoFit/>
          </a:bodyPr>
          <a:lstStyle/>
          <a:p>
            <a:pPr defTabSz="406440"/>
            <a:r>
              <a:rPr lang="en-CA" sz="933" dirty="0">
                <a:solidFill>
                  <a:srgbClr val="002060"/>
                </a:solidFill>
                <a:latin typeface="Montserrat" panose="00000500000000000000" pitchFamily="2" charset="0"/>
              </a:rPr>
              <a:t>Yes</a:t>
            </a:r>
          </a:p>
        </p:txBody>
      </p:sp>
      <p:sp>
        <p:nvSpPr>
          <p:cNvPr id="138" name="TextBox 137">
            <a:extLst>
              <a:ext uri="{FF2B5EF4-FFF2-40B4-BE49-F238E27FC236}">
                <a16:creationId xmlns:a16="http://schemas.microsoft.com/office/drawing/2014/main" id="{488FA9AD-F44A-ABC7-82B3-2E029A51113B}"/>
              </a:ext>
            </a:extLst>
          </p:cNvPr>
          <p:cNvSpPr txBox="1"/>
          <p:nvPr/>
        </p:nvSpPr>
        <p:spPr>
          <a:xfrm>
            <a:off x="3452938" y="4383514"/>
            <a:ext cx="357790" cy="235898"/>
          </a:xfrm>
          <a:prstGeom prst="rect">
            <a:avLst/>
          </a:prstGeom>
          <a:noFill/>
        </p:spPr>
        <p:txBody>
          <a:bodyPr wrap="none" rtlCol="0">
            <a:spAutoFit/>
          </a:bodyPr>
          <a:lstStyle/>
          <a:p>
            <a:pPr defTabSz="406440"/>
            <a:r>
              <a:rPr lang="en-CA" sz="933" dirty="0">
                <a:solidFill>
                  <a:srgbClr val="002060"/>
                </a:solidFill>
                <a:latin typeface="Montserrat" panose="00000500000000000000" pitchFamily="2" charset="0"/>
              </a:rPr>
              <a:t>No</a:t>
            </a:r>
          </a:p>
        </p:txBody>
      </p:sp>
      <p:cxnSp>
        <p:nvCxnSpPr>
          <p:cNvPr id="139" name="Straight Arrow Connector 138">
            <a:extLst>
              <a:ext uri="{FF2B5EF4-FFF2-40B4-BE49-F238E27FC236}">
                <a16:creationId xmlns:a16="http://schemas.microsoft.com/office/drawing/2014/main" id="{8793069F-6721-B167-C204-84050101A5A4}"/>
              </a:ext>
            </a:extLst>
          </p:cNvPr>
          <p:cNvCxnSpPr/>
          <p:nvPr/>
        </p:nvCxnSpPr>
        <p:spPr>
          <a:xfrm flipH="1">
            <a:off x="1505066" y="5182639"/>
            <a:ext cx="760227" cy="439901"/>
          </a:xfrm>
          <a:prstGeom prst="straightConnector1">
            <a:avLst/>
          </a:prstGeom>
          <a:noFill/>
          <a:ln w="57150" cap="flat" cmpd="sng" algn="ctr">
            <a:solidFill>
              <a:srgbClr val="000000"/>
            </a:solidFill>
            <a:prstDash val="solid"/>
            <a:tailEnd type="triangle"/>
          </a:ln>
          <a:effectLst/>
        </p:spPr>
      </p:cxnSp>
      <p:cxnSp>
        <p:nvCxnSpPr>
          <p:cNvPr id="140" name="Straight Arrow Connector 139">
            <a:extLst>
              <a:ext uri="{FF2B5EF4-FFF2-40B4-BE49-F238E27FC236}">
                <a16:creationId xmlns:a16="http://schemas.microsoft.com/office/drawing/2014/main" id="{571C98A1-4217-807B-30CD-367EAA370DD7}"/>
              </a:ext>
            </a:extLst>
          </p:cNvPr>
          <p:cNvCxnSpPr/>
          <p:nvPr/>
        </p:nvCxnSpPr>
        <p:spPr>
          <a:xfrm>
            <a:off x="2250405" y="5182639"/>
            <a:ext cx="680213" cy="444715"/>
          </a:xfrm>
          <a:prstGeom prst="straightConnector1">
            <a:avLst/>
          </a:prstGeom>
          <a:noFill/>
          <a:ln w="57150" cap="flat" cmpd="sng" algn="ctr">
            <a:solidFill>
              <a:srgbClr val="000000"/>
            </a:solidFill>
            <a:prstDash val="solid"/>
            <a:tailEnd type="triangle"/>
          </a:ln>
          <a:effectLst/>
        </p:spPr>
      </p:cxnSp>
      <p:sp>
        <p:nvSpPr>
          <p:cNvPr id="141" name="TextBox 140">
            <a:extLst>
              <a:ext uri="{FF2B5EF4-FFF2-40B4-BE49-F238E27FC236}">
                <a16:creationId xmlns:a16="http://schemas.microsoft.com/office/drawing/2014/main" id="{6B65C32C-F63A-4158-A677-B342C9AC4206}"/>
              </a:ext>
            </a:extLst>
          </p:cNvPr>
          <p:cNvSpPr txBox="1"/>
          <p:nvPr/>
        </p:nvSpPr>
        <p:spPr>
          <a:xfrm>
            <a:off x="1479705" y="5236095"/>
            <a:ext cx="391454" cy="235898"/>
          </a:xfrm>
          <a:prstGeom prst="rect">
            <a:avLst/>
          </a:prstGeom>
          <a:noFill/>
        </p:spPr>
        <p:txBody>
          <a:bodyPr wrap="none" rtlCol="0">
            <a:spAutoFit/>
          </a:bodyPr>
          <a:lstStyle/>
          <a:p>
            <a:pPr defTabSz="406440"/>
            <a:r>
              <a:rPr lang="en-CA" sz="933" dirty="0">
                <a:solidFill>
                  <a:srgbClr val="002060"/>
                </a:solidFill>
                <a:latin typeface="Montserrat" panose="00000500000000000000" pitchFamily="2" charset="0"/>
              </a:rPr>
              <a:t>Yes</a:t>
            </a:r>
          </a:p>
        </p:txBody>
      </p:sp>
      <p:sp>
        <p:nvSpPr>
          <p:cNvPr id="142" name="Rounded Rectangle 70">
            <a:extLst>
              <a:ext uri="{FF2B5EF4-FFF2-40B4-BE49-F238E27FC236}">
                <a16:creationId xmlns:a16="http://schemas.microsoft.com/office/drawing/2014/main" id="{E84B31DF-EE2D-C59B-FAF5-A08A13D52658}"/>
              </a:ext>
            </a:extLst>
          </p:cNvPr>
          <p:cNvSpPr/>
          <p:nvPr/>
        </p:nvSpPr>
        <p:spPr>
          <a:xfrm>
            <a:off x="1131739" y="5631218"/>
            <a:ext cx="820397" cy="384999"/>
          </a:xfrm>
          <a:prstGeom prst="roundRect">
            <a:avLst/>
          </a:prstGeom>
          <a:solidFill>
            <a:srgbClr val="0054A7"/>
          </a:solidFill>
          <a:ln w="25400" cap="flat" cmpd="sng" algn="ctr">
            <a:noFill/>
            <a:prstDash val="solid"/>
          </a:ln>
          <a:effectLst/>
        </p:spPr>
        <p:txBody>
          <a:bodyPr rtlCol="0" anchor="ctr"/>
          <a:lstStyle/>
          <a:p>
            <a:pPr algn="ctr" defTabSz="406440">
              <a:defRPr/>
            </a:pPr>
            <a:r>
              <a:rPr lang="en-CA" sz="933" kern="0" dirty="0">
                <a:solidFill>
                  <a:srgbClr val="FFFFFF"/>
                </a:solidFill>
                <a:latin typeface="Montserrat" panose="00000500000000000000" pitchFamily="2" charset="0"/>
              </a:rPr>
              <a:t>Class 1</a:t>
            </a:r>
          </a:p>
        </p:txBody>
      </p:sp>
      <p:sp>
        <p:nvSpPr>
          <p:cNvPr id="143" name="Rounded Rectangle 71">
            <a:extLst>
              <a:ext uri="{FF2B5EF4-FFF2-40B4-BE49-F238E27FC236}">
                <a16:creationId xmlns:a16="http://schemas.microsoft.com/office/drawing/2014/main" id="{1DB35871-B6FD-1CDA-5438-E82EE08B3479}"/>
              </a:ext>
            </a:extLst>
          </p:cNvPr>
          <p:cNvSpPr/>
          <p:nvPr/>
        </p:nvSpPr>
        <p:spPr>
          <a:xfrm>
            <a:off x="2552152" y="5633254"/>
            <a:ext cx="823826" cy="382963"/>
          </a:xfrm>
          <a:prstGeom prst="roundRect">
            <a:avLst/>
          </a:prstGeom>
          <a:solidFill>
            <a:srgbClr val="AF272F"/>
          </a:solidFill>
          <a:ln w="25400" cap="flat" cmpd="sng" algn="ctr">
            <a:noFill/>
            <a:prstDash val="solid"/>
          </a:ln>
          <a:effectLst/>
        </p:spPr>
        <p:txBody>
          <a:bodyPr rtlCol="0" anchor="ctr"/>
          <a:lstStyle/>
          <a:p>
            <a:pPr algn="ctr" defTabSz="406440">
              <a:defRPr/>
            </a:pPr>
            <a:r>
              <a:rPr lang="en-CA" sz="933" kern="0" dirty="0">
                <a:solidFill>
                  <a:srgbClr val="FFFFFF"/>
                </a:solidFill>
                <a:latin typeface="Montserrat" panose="00000500000000000000" pitchFamily="2" charset="0"/>
              </a:rPr>
              <a:t>Class 0</a:t>
            </a:r>
          </a:p>
        </p:txBody>
      </p:sp>
      <p:sp>
        <p:nvSpPr>
          <p:cNvPr id="144" name="TextBox 143">
            <a:extLst>
              <a:ext uri="{FF2B5EF4-FFF2-40B4-BE49-F238E27FC236}">
                <a16:creationId xmlns:a16="http://schemas.microsoft.com/office/drawing/2014/main" id="{82A81D78-679F-E1FC-108C-0348F1745346}"/>
              </a:ext>
            </a:extLst>
          </p:cNvPr>
          <p:cNvSpPr txBox="1"/>
          <p:nvPr/>
        </p:nvSpPr>
        <p:spPr>
          <a:xfrm>
            <a:off x="2681539" y="5247648"/>
            <a:ext cx="357790" cy="235898"/>
          </a:xfrm>
          <a:prstGeom prst="rect">
            <a:avLst/>
          </a:prstGeom>
          <a:noFill/>
        </p:spPr>
        <p:txBody>
          <a:bodyPr wrap="none" rtlCol="0">
            <a:spAutoFit/>
          </a:bodyPr>
          <a:lstStyle/>
          <a:p>
            <a:pPr defTabSz="406440"/>
            <a:r>
              <a:rPr lang="en-CA" sz="933" dirty="0">
                <a:solidFill>
                  <a:srgbClr val="002060"/>
                </a:solidFill>
                <a:latin typeface="Montserrat" panose="00000500000000000000" pitchFamily="2" charset="0"/>
              </a:rPr>
              <a:t>No</a:t>
            </a:r>
          </a:p>
        </p:txBody>
      </p:sp>
    </p:spTree>
    <p:extLst>
      <p:ext uri="{BB962C8B-B14F-4D97-AF65-F5344CB8AC3E}">
        <p14:creationId xmlns:p14="http://schemas.microsoft.com/office/powerpoint/2010/main" val="407438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10"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3"/>
                                        </p:tgtEl>
                                        <p:attrNameLst>
                                          <p:attrName>style.visibility</p:attrName>
                                        </p:attrNameLst>
                                      </p:cBhvr>
                                      <p:to>
                                        <p:strVal val="visible"/>
                                      </p:to>
                                    </p:set>
                                    <p:animEffect transition="in" filter="fade">
                                      <p:cBhvr>
                                        <p:cTn id="21" dur="500"/>
                                        <p:tgtEl>
                                          <p:spTgt spid="10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fade">
                                      <p:cBhvr>
                                        <p:cTn id="24" dur="500"/>
                                        <p:tgtEl>
                                          <p:spTgt spid="10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fade">
                                      <p:cBhvr>
                                        <p:cTn id="27" dur="500"/>
                                        <p:tgtEl>
                                          <p:spTgt spid="10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fade">
                                      <p:cBhvr>
                                        <p:cTn id="30" dur="500"/>
                                        <p:tgtEl>
                                          <p:spTgt spid="10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5"/>
                                        </p:tgtEl>
                                        <p:attrNameLst>
                                          <p:attrName>style.visibility</p:attrName>
                                        </p:attrNameLst>
                                      </p:cBhvr>
                                      <p:to>
                                        <p:strVal val="visible"/>
                                      </p:to>
                                    </p:set>
                                    <p:animEffect transition="in" filter="fade">
                                      <p:cBhvr>
                                        <p:cTn id="36" dur="500"/>
                                        <p:tgtEl>
                                          <p:spTgt spid="10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fade">
                                      <p:cBhvr>
                                        <p:cTn id="39" dur="500"/>
                                        <p:tgtEl>
                                          <p:spTgt spid="9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4"/>
                                        </p:tgtEl>
                                        <p:attrNameLst>
                                          <p:attrName>style.visibility</p:attrName>
                                        </p:attrNameLst>
                                      </p:cBhvr>
                                      <p:to>
                                        <p:strVal val="visible"/>
                                      </p:to>
                                    </p:set>
                                    <p:animEffect transition="in" filter="fade">
                                      <p:cBhvr>
                                        <p:cTn id="42" dur="500"/>
                                        <p:tgtEl>
                                          <p:spTgt spid="1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fade">
                                      <p:cBhvr>
                                        <p:cTn id="45" dur="500"/>
                                        <p:tgtEl>
                                          <p:spTgt spid="9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8"/>
                                        </p:tgtEl>
                                        <p:attrNameLst>
                                          <p:attrName>style.visibility</p:attrName>
                                        </p:attrNameLst>
                                      </p:cBhvr>
                                      <p:to>
                                        <p:strVal val="visible"/>
                                      </p:to>
                                    </p:set>
                                    <p:animEffect transition="in" filter="fade">
                                      <p:cBhvr>
                                        <p:cTn id="48" dur="500"/>
                                        <p:tgtEl>
                                          <p:spTgt spid="8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fade">
                                      <p:cBhvr>
                                        <p:cTn id="51" dur="500"/>
                                        <p:tgtEl>
                                          <p:spTgt spid="8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9"/>
                                        </p:tgtEl>
                                        <p:attrNameLst>
                                          <p:attrName>style.visibility</p:attrName>
                                        </p:attrNameLst>
                                      </p:cBhvr>
                                      <p:to>
                                        <p:strVal val="visible"/>
                                      </p:to>
                                    </p:set>
                                    <p:animEffect transition="in" filter="fade">
                                      <p:cBhvr>
                                        <p:cTn id="54" dur="500"/>
                                        <p:tgtEl>
                                          <p:spTgt spid="10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8"/>
                                        </p:tgtEl>
                                        <p:attrNameLst>
                                          <p:attrName>style.visibility</p:attrName>
                                        </p:attrNameLst>
                                      </p:cBhvr>
                                      <p:to>
                                        <p:strVal val="visible"/>
                                      </p:to>
                                    </p:set>
                                    <p:animEffect transition="in" filter="fade">
                                      <p:cBhvr>
                                        <p:cTn id="57" dur="500"/>
                                        <p:tgtEl>
                                          <p:spTgt spid="10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7"/>
                                        </p:tgtEl>
                                        <p:attrNameLst>
                                          <p:attrName>style.visibility</p:attrName>
                                        </p:attrNameLst>
                                      </p:cBhvr>
                                      <p:to>
                                        <p:strVal val="visible"/>
                                      </p:to>
                                    </p:set>
                                    <p:animEffect transition="in" filter="fade">
                                      <p:cBhvr>
                                        <p:cTn id="63" dur="500"/>
                                        <p:tgtEl>
                                          <p:spTgt spid="10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6"/>
                                        </p:tgtEl>
                                        <p:attrNameLst>
                                          <p:attrName>style.visibility</p:attrName>
                                        </p:attrNameLst>
                                      </p:cBhvr>
                                      <p:to>
                                        <p:strVal val="visible"/>
                                      </p:to>
                                    </p:set>
                                    <p:animEffect transition="in" filter="fade">
                                      <p:cBhvr>
                                        <p:cTn id="66" dur="500"/>
                                        <p:tgtEl>
                                          <p:spTgt spid="10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500"/>
                                        <p:tgtEl>
                                          <p:spTgt spid="9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10"/>
                                        </p:tgtEl>
                                        <p:attrNameLst>
                                          <p:attrName>style.visibility</p:attrName>
                                        </p:attrNameLst>
                                      </p:cBhvr>
                                      <p:to>
                                        <p:strVal val="visible"/>
                                      </p:to>
                                    </p:set>
                                    <p:animEffect transition="in" filter="fade">
                                      <p:cBhvr>
                                        <p:cTn id="72" dur="500"/>
                                        <p:tgtEl>
                                          <p:spTgt spid="11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1"/>
                                        </p:tgtEl>
                                        <p:attrNameLst>
                                          <p:attrName>style.visibility</p:attrName>
                                        </p:attrNameLst>
                                      </p:cBhvr>
                                      <p:to>
                                        <p:strVal val="visible"/>
                                      </p:to>
                                    </p:set>
                                    <p:animEffect transition="in" filter="fade">
                                      <p:cBhvr>
                                        <p:cTn id="75" dur="500"/>
                                        <p:tgtEl>
                                          <p:spTgt spid="9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5"/>
                                        </p:tgtEl>
                                        <p:attrNameLst>
                                          <p:attrName>style.visibility</p:attrName>
                                        </p:attrNameLst>
                                      </p:cBhvr>
                                      <p:to>
                                        <p:strVal val="visible"/>
                                      </p:to>
                                    </p:set>
                                    <p:animEffect transition="in" filter="fade">
                                      <p:cBhvr>
                                        <p:cTn id="78" dur="500"/>
                                        <p:tgtEl>
                                          <p:spTgt spid="9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8"/>
                                        </p:tgtEl>
                                        <p:attrNameLst>
                                          <p:attrName>style.visibility</p:attrName>
                                        </p:attrNameLst>
                                      </p:cBhvr>
                                      <p:to>
                                        <p:strVal val="visible"/>
                                      </p:to>
                                    </p:set>
                                    <p:animEffect transition="in" filter="fade">
                                      <p:cBhvr>
                                        <p:cTn id="81" dur="500"/>
                                        <p:tgtEl>
                                          <p:spTgt spid="11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6"/>
                                        </p:tgtEl>
                                        <p:attrNameLst>
                                          <p:attrName>style.visibility</p:attrName>
                                        </p:attrNameLst>
                                      </p:cBhvr>
                                      <p:to>
                                        <p:strVal val="visible"/>
                                      </p:to>
                                    </p:set>
                                    <p:animEffect transition="in" filter="fade">
                                      <p:cBhvr>
                                        <p:cTn id="84" dur="500"/>
                                        <p:tgtEl>
                                          <p:spTgt spid="9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animEffect transition="in" filter="fade">
                                      <p:cBhvr>
                                        <p:cTn id="87" dur="500"/>
                                        <p:tgtEl>
                                          <p:spTgt spid="11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2"/>
                                        </p:tgtEl>
                                        <p:attrNameLst>
                                          <p:attrName>style.visibility</p:attrName>
                                        </p:attrNameLst>
                                      </p:cBhvr>
                                      <p:to>
                                        <p:strVal val="visible"/>
                                      </p:to>
                                    </p:set>
                                    <p:animEffect transition="in" filter="fade">
                                      <p:cBhvr>
                                        <p:cTn id="90" dur="500"/>
                                        <p:tgtEl>
                                          <p:spTgt spid="11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4"/>
                                        </p:tgtEl>
                                        <p:attrNameLst>
                                          <p:attrName>style.visibility</p:attrName>
                                        </p:attrNameLst>
                                      </p:cBhvr>
                                      <p:to>
                                        <p:strVal val="visible"/>
                                      </p:to>
                                    </p:set>
                                    <p:animEffect transition="in" filter="fade">
                                      <p:cBhvr>
                                        <p:cTn id="93" dur="500"/>
                                        <p:tgtEl>
                                          <p:spTgt spid="11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17"/>
                                        </p:tgtEl>
                                        <p:attrNameLst>
                                          <p:attrName>style.visibility</p:attrName>
                                        </p:attrNameLst>
                                      </p:cBhvr>
                                      <p:to>
                                        <p:strVal val="visible"/>
                                      </p:to>
                                    </p:set>
                                    <p:animEffect transition="in" filter="fade">
                                      <p:cBhvr>
                                        <p:cTn id="96" dur="500"/>
                                        <p:tgtEl>
                                          <p:spTgt spid="11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5"/>
                                        </p:tgtEl>
                                        <p:attrNameLst>
                                          <p:attrName>style.visibility</p:attrName>
                                        </p:attrNameLst>
                                      </p:cBhvr>
                                      <p:to>
                                        <p:strVal val="visible"/>
                                      </p:to>
                                    </p:set>
                                    <p:animEffect transition="in" filter="fade">
                                      <p:cBhvr>
                                        <p:cTn id="99" dur="500"/>
                                        <p:tgtEl>
                                          <p:spTgt spid="11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6"/>
                                        </p:tgtEl>
                                        <p:attrNameLst>
                                          <p:attrName>style.visibility</p:attrName>
                                        </p:attrNameLst>
                                      </p:cBhvr>
                                      <p:to>
                                        <p:strVal val="visible"/>
                                      </p:to>
                                    </p:set>
                                    <p:animEffect transition="in" filter="fade">
                                      <p:cBhvr>
                                        <p:cTn id="102" dur="500"/>
                                        <p:tgtEl>
                                          <p:spTgt spid="11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3"/>
                                        </p:tgtEl>
                                        <p:attrNameLst>
                                          <p:attrName>style.visibility</p:attrName>
                                        </p:attrNameLst>
                                      </p:cBhvr>
                                      <p:to>
                                        <p:strVal val="visible"/>
                                      </p:to>
                                    </p:set>
                                    <p:animEffect transition="in" filter="fade">
                                      <p:cBhvr>
                                        <p:cTn id="105" dur="500"/>
                                        <p:tgtEl>
                                          <p:spTgt spid="11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24"/>
                                        </p:tgtEl>
                                        <p:attrNameLst>
                                          <p:attrName>style.visibility</p:attrName>
                                        </p:attrNameLst>
                                      </p:cBhvr>
                                      <p:to>
                                        <p:strVal val="visible"/>
                                      </p:to>
                                    </p:set>
                                    <p:animEffect transition="in" filter="fade">
                                      <p:cBhvr>
                                        <p:cTn id="108" dur="500"/>
                                        <p:tgtEl>
                                          <p:spTgt spid="12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20"/>
                                        </p:tgtEl>
                                        <p:attrNameLst>
                                          <p:attrName>style.visibility</p:attrName>
                                        </p:attrNameLst>
                                      </p:cBhvr>
                                      <p:to>
                                        <p:strVal val="visible"/>
                                      </p:to>
                                    </p:set>
                                    <p:animEffect transition="in" filter="fade">
                                      <p:cBhvr>
                                        <p:cTn id="111" dur="500"/>
                                        <p:tgtEl>
                                          <p:spTgt spid="12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21"/>
                                        </p:tgtEl>
                                        <p:attrNameLst>
                                          <p:attrName>style.visibility</p:attrName>
                                        </p:attrNameLst>
                                      </p:cBhvr>
                                      <p:to>
                                        <p:strVal val="visible"/>
                                      </p:to>
                                    </p:set>
                                    <p:animEffect transition="in" filter="fade">
                                      <p:cBhvr>
                                        <p:cTn id="114" dur="500"/>
                                        <p:tgtEl>
                                          <p:spTgt spid="121"/>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19"/>
                                        </p:tgtEl>
                                        <p:attrNameLst>
                                          <p:attrName>style.visibility</p:attrName>
                                        </p:attrNameLst>
                                      </p:cBhvr>
                                      <p:to>
                                        <p:strVal val="visible"/>
                                      </p:to>
                                    </p:set>
                                    <p:animEffect transition="in" filter="fade">
                                      <p:cBhvr>
                                        <p:cTn id="117" dur="500"/>
                                        <p:tgtEl>
                                          <p:spTgt spid="11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28"/>
                                        </p:tgtEl>
                                        <p:attrNameLst>
                                          <p:attrName>style.visibility</p:attrName>
                                        </p:attrNameLst>
                                      </p:cBhvr>
                                      <p:to>
                                        <p:strVal val="visible"/>
                                      </p:to>
                                    </p:set>
                                    <p:animEffect transition="in" filter="fade">
                                      <p:cBhvr>
                                        <p:cTn id="120" dur="500"/>
                                        <p:tgtEl>
                                          <p:spTgt spid="128"/>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26"/>
                                        </p:tgtEl>
                                        <p:attrNameLst>
                                          <p:attrName>style.visibility</p:attrName>
                                        </p:attrNameLst>
                                      </p:cBhvr>
                                      <p:to>
                                        <p:strVal val="visible"/>
                                      </p:to>
                                    </p:set>
                                    <p:animEffect transition="in" filter="fade">
                                      <p:cBhvr>
                                        <p:cTn id="123" dur="500"/>
                                        <p:tgtEl>
                                          <p:spTgt spid="126"/>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23"/>
                                        </p:tgtEl>
                                        <p:attrNameLst>
                                          <p:attrName>style.visibility</p:attrName>
                                        </p:attrNameLst>
                                      </p:cBhvr>
                                      <p:to>
                                        <p:strVal val="visible"/>
                                      </p:to>
                                    </p:set>
                                    <p:animEffect transition="in" filter="fade">
                                      <p:cBhvr>
                                        <p:cTn id="126" dur="500"/>
                                        <p:tgtEl>
                                          <p:spTgt spid="1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25"/>
                                        </p:tgtEl>
                                        <p:attrNameLst>
                                          <p:attrName>style.visibility</p:attrName>
                                        </p:attrNameLst>
                                      </p:cBhvr>
                                      <p:to>
                                        <p:strVal val="visible"/>
                                      </p:to>
                                    </p:set>
                                    <p:animEffect transition="in" filter="fade">
                                      <p:cBhvr>
                                        <p:cTn id="129" dur="500"/>
                                        <p:tgtEl>
                                          <p:spTgt spid="125"/>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127"/>
                                        </p:tgtEl>
                                        <p:attrNameLst>
                                          <p:attrName>style.visibility</p:attrName>
                                        </p:attrNameLst>
                                      </p:cBhvr>
                                      <p:to>
                                        <p:strVal val="visible"/>
                                      </p:to>
                                    </p:set>
                                    <p:animEffect transition="in" filter="fade">
                                      <p:cBhvr>
                                        <p:cTn id="132" dur="500"/>
                                        <p:tgtEl>
                                          <p:spTgt spid="127"/>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22"/>
                                        </p:tgtEl>
                                        <p:attrNameLst>
                                          <p:attrName>style.visibility</p:attrName>
                                        </p:attrNameLst>
                                      </p:cBhvr>
                                      <p:to>
                                        <p:strVal val="visible"/>
                                      </p:to>
                                    </p:set>
                                    <p:animEffect transition="in" filter="fade">
                                      <p:cBhvr>
                                        <p:cTn id="135" dur="500"/>
                                        <p:tgtEl>
                                          <p:spTgt spid="122"/>
                                        </p:tgtEl>
                                      </p:cBhvr>
                                    </p:animEffect>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129"/>
                                        </p:tgtEl>
                                        <p:attrNameLst>
                                          <p:attrName>style.visibility</p:attrName>
                                        </p:attrNameLst>
                                      </p:cBhvr>
                                      <p:to>
                                        <p:strVal val="visible"/>
                                      </p:to>
                                    </p:set>
                                    <p:anim calcmode="lin" valueType="num">
                                      <p:cBhvr additive="base">
                                        <p:cTn id="140" dur="500" fill="hold"/>
                                        <p:tgtEl>
                                          <p:spTgt spid="129"/>
                                        </p:tgtEl>
                                        <p:attrNameLst>
                                          <p:attrName>ppt_x</p:attrName>
                                        </p:attrNameLst>
                                      </p:cBhvr>
                                      <p:tavLst>
                                        <p:tav tm="0">
                                          <p:val>
                                            <p:strVal val="#ppt_x"/>
                                          </p:val>
                                        </p:tav>
                                        <p:tav tm="100000">
                                          <p:val>
                                            <p:strVal val="#ppt_x"/>
                                          </p:val>
                                        </p:tav>
                                      </p:tavLst>
                                    </p:anim>
                                    <p:anim calcmode="lin" valueType="num">
                                      <p:cBhvr additive="base">
                                        <p:cTn id="141" dur="500" fill="hold"/>
                                        <p:tgtEl>
                                          <p:spTgt spid="129"/>
                                        </p:tgtEl>
                                        <p:attrNameLst>
                                          <p:attrName>ppt_y</p:attrName>
                                        </p:attrNameLst>
                                      </p:cBhvr>
                                      <p:tavLst>
                                        <p:tav tm="0">
                                          <p:val>
                                            <p:strVal val="1+#ppt_h/2"/>
                                          </p:val>
                                        </p:tav>
                                        <p:tav tm="100000">
                                          <p:val>
                                            <p:strVal val="#ppt_y"/>
                                          </p:val>
                                        </p:tav>
                                      </p:tavLst>
                                    </p:anim>
                                  </p:childTnLst>
                                </p:cTn>
                              </p:par>
                              <p:par>
                                <p:cTn id="142" presetID="2" presetClass="entr" presetSubtype="4" fill="hold" nodeType="withEffect">
                                  <p:stCondLst>
                                    <p:cond delay="0"/>
                                  </p:stCondLst>
                                  <p:childTnLst>
                                    <p:set>
                                      <p:cBhvr>
                                        <p:cTn id="143" dur="1" fill="hold">
                                          <p:stCondLst>
                                            <p:cond delay="0"/>
                                          </p:stCondLst>
                                        </p:cTn>
                                        <p:tgtEl>
                                          <p:spTgt spid="99"/>
                                        </p:tgtEl>
                                        <p:attrNameLst>
                                          <p:attrName>style.visibility</p:attrName>
                                        </p:attrNameLst>
                                      </p:cBhvr>
                                      <p:to>
                                        <p:strVal val="visible"/>
                                      </p:to>
                                    </p:set>
                                    <p:anim calcmode="lin" valueType="num">
                                      <p:cBhvr additive="base">
                                        <p:cTn id="144" dur="500" fill="hold"/>
                                        <p:tgtEl>
                                          <p:spTgt spid="99"/>
                                        </p:tgtEl>
                                        <p:attrNameLst>
                                          <p:attrName>ppt_x</p:attrName>
                                        </p:attrNameLst>
                                      </p:cBhvr>
                                      <p:tavLst>
                                        <p:tav tm="0">
                                          <p:val>
                                            <p:strVal val="#ppt_x"/>
                                          </p:val>
                                        </p:tav>
                                        <p:tav tm="100000">
                                          <p:val>
                                            <p:strVal val="#ppt_x"/>
                                          </p:val>
                                        </p:tav>
                                      </p:tavLst>
                                    </p:anim>
                                    <p:anim calcmode="lin" valueType="num">
                                      <p:cBhvr additive="base">
                                        <p:cTn id="145" dur="500" fill="hold"/>
                                        <p:tgtEl>
                                          <p:spTgt spid="99"/>
                                        </p:tgtEl>
                                        <p:attrNameLst>
                                          <p:attrName>ppt_y</p:attrName>
                                        </p:attrNameLst>
                                      </p:cBhvr>
                                      <p:tavLst>
                                        <p:tav tm="0">
                                          <p:val>
                                            <p:strVal val="1+#ppt_h/2"/>
                                          </p:val>
                                        </p:tav>
                                        <p:tav tm="100000">
                                          <p:val>
                                            <p:strVal val="#ppt_y"/>
                                          </p:val>
                                        </p:tav>
                                      </p:tavLst>
                                    </p:anim>
                                  </p:childTnLst>
                                </p:cTn>
                              </p:par>
                              <p:par>
                                <p:cTn id="146" presetID="2" presetClass="entr" presetSubtype="4" fill="hold" grpId="0" nodeType="withEffect">
                                  <p:stCondLst>
                                    <p:cond delay="0"/>
                                  </p:stCondLst>
                                  <p:childTnLst>
                                    <p:set>
                                      <p:cBhvr>
                                        <p:cTn id="147" dur="1" fill="hold">
                                          <p:stCondLst>
                                            <p:cond delay="0"/>
                                          </p:stCondLst>
                                        </p:cTn>
                                        <p:tgtEl>
                                          <p:spTgt spid="132"/>
                                        </p:tgtEl>
                                        <p:attrNameLst>
                                          <p:attrName>style.visibility</p:attrName>
                                        </p:attrNameLst>
                                      </p:cBhvr>
                                      <p:to>
                                        <p:strVal val="visible"/>
                                      </p:to>
                                    </p:set>
                                    <p:anim calcmode="lin" valueType="num">
                                      <p:cBhvr additive="base">
                                        <p:cTn id="148" dur="500" fill="hold"/>
                                        <p:tgtEl>
                                          <p:spTgt spid="132"/>
                                        </p:tgtEl>
                                        <p:attrNameLst>
                                          <p:attrName>ppt_x</p:attrName>
                                        </p:attrNameLst>
                                      </p:cBhvr>
                                      <p:tavLst>
                                        <p:tav tm="0">
                                          <p:val>
                                            <p:strVal val="#ppt_x"/>
                                          </p:val>
                                        </p:tav>
                                        <p:tav tm="100000">
                                          <p:val>
                                            <p:strVal val="#ppt_x"/>
                                          </p:val>
                                        </p:tav>
                                      </p:tavLst>
                                    </p:anim>
                                    <p:anim calcmode="lin" valueType="num">
                                      <p:cBhvr additive="base">
                                        <p:cTn id="149" dur="500" fill="hold"/>
                                        <p:tgtEl>
                                          <p:spTgt spid="132"/>
                                        </p:tgtEl>
                                        <p:attrNameLst>
                                          <p:attrName>ppt_y</p:attrName>
                                        </p:attrNameLst>
                                      </p:cBhvr>
                                      <p:tavLst>
                                        <p:tav tm="0">
                                          <p:val>
                                            <p:strVal val="1+#ppt_h/2"/>
                                          </p:val>
                                        </p:tav>
                                        <p:tav tm="100000">
                                          <p:val>
                                            <p:strVal val="#ppt_y"/>
                                          </p:val>
                                        </p:tav>
                                      </p:tavLst>
                                    </p:anim>
                                  </p:childTnLst>
                                </p:cTn>
                              </p:par>
                              <p:par>
                                <p:cTn id="150" presetID="2" presetClass="entr" presetSubtype="4" fill="hold" grpId="0" nodeType="withEffect">
                                  <p:stCondLst>
                                    <p:cond delay="0"/>
                                  </p:stCondLst>
                                  <p:childTnLst>
                                    <p:set>
                                      <p:cBhvr>
                                        <p:cTn id="151" dur="1" fill="hold">
                                          <p:stCondLst>
                                            <p:cond delay="0"/>
                                          </p:stCondLst>
                                        </p:cTn>
                                        <p:tgtEl>
                                          <p:spTgt spid="137"/>
                                        </p:tgtEl>
                                        <p:attrNameLst>
                                          <p:attrName>style.visibility</p:attrName>
                                        </p:attrNameLst>
                                      </p:cBhvr>
                                      <p:to>
                                        <p:strVal val="visible"/>
                                      </p:to>
                                    </p:set>
                                    <p:anim calcmode="lin" valueType="num">
                                      <p:cBhvr additive="base">
                                        <p:cTn id="152" dur="500" fill="hold"/>
                                        <p:tgtEl>
                                          <p:spTgt spid="137"/>
                                        </p:tgtEl>
                                        <p:attrNameLst>
                                          <p:attrName>ppt_x</p:attrName>
                                        </p:attrNameLst>
                                      </p:cBhvr>
                                      <p:tavLst>
                                        <p:tav tm="0">
                                          <p:val>
                                            <p:strVal val="#ppt_x"/>
                                          </p:val>
                                        </p:tav>
                                        <p:tav tm="100000">
                                          <p:val>
                                            <p:strVal val="#ppt_x"/>
                                          </p:val>
                                        </p:tav>
                                      </p:tavLst>
                                    </p:anim>
                                    <p:anim calcmode="lin" valueType="num">
                                      <p:cBhvr additive="base">
                                        <p:cTn id="153" dur="500" fill="hold"/>
                                        <p:tgtEl>
                                          <p:spTgt spid="137"/>
                                        </p:tgtEl>
                                        <p:attrNameLst>
                                          <p:attrName>ppt_y</p:attrName>
                                        </p:attrNameLst>
                                      </p:cBhvr>
                                      <p:tavLst>
                                        <p:tav tm="0">
                                          <p:val>
                                            <p:strVal val="1+#ppt_h/2"/>
                                          </p:val>
                                        </p:tav>
                                        <p:tav tm="100000">
                                          <p:val>
                                            <p:strVal val="#ppt_y"/>
                                          </p:val>
                                        </p:tav>
                                      </p:tavLst>
                                    </p:anim>
                                  </p:childTnLst>
                                </p:cTn>
                              </p:par>
                              <p:par>
                                <p:cTn id="154" presetID="2" presetClass="entr" presetSubtype="4" fill="hold" nodeType="withEffect">
                                  <p:stCondLst>
                                    <p:cond delay="0"/>
                                  </p:stCondLst>
                                  <p:childTnLst>
                                    <p:set>
                                      <p:cBhvr>
                                        <p:cTn id="155" dur="1" fill="hold">
                                          <p:stCondLst>
                                            <p:cond delay="0"/>
                                          </p:stCondLst>
                                        </p:cTn>
                                        <p:tgtEl>
                                          <p:spTgt spid="135"/>
                                        </p:tgtEl>
                                        <p:attrNameLst>
                                          <p:attrName>style.visibility</p:attrName>
                                        </p:attrNameLst>
                                      </p:cBhvr>
                                      <p:to>
                                        <p:strVal val="visible"/>
                                      </p:to>
                                    </p:set>
                                    <p:anim calcmode="lin" valueType="num">
                                      <p:cBhvr additive="base">
                                        <p:cTn id="156" dur="500" fill="hold"/>
                                        <p:tgtEl>
                                          <p:spTgt spid="135"/>
                                        </p:tgtEl>
                                        <p:attrNameLst>
                                          <p:attrName>ppt_x</p:attrName>
                                        </p:attrNameLst>
                                      </p:cBhvr>
                                      <p:tavLst>
                                        <p:tav tm="0">
                                          <p:val>
                                            <p:strVal val="#ppt_x"/>
                                          </p:val>
                                        </p:tav>
                                        <p:tav tm="100000">
                                          <p:val>
                                            <p:strVal val="#ppt_x"/>
                                          </p:val>
                                        </p:tav>
                                      </p:tavLst>
                                    </p:anim>
                                    <p:anim calcmode="lin" valueType="num">
                                      <p:cBhvr additive="base">
                                        <p:cTn id="157" dur="500" fill="hold"/>
                                        <p:tgtEl>
                                          <p:spTgt spid="135"/>
                                        </p:tgtEl>
                                        <p:attrNameLst>
                                          <p:attrName>ppt_y</p:attrName>
                                        </p:attrNameLst>
                                      </p:cBhvr>
                                      <p:tavLst>
                                        <p:tav tm="0">
                                          <p:val>
                                            <p:strVal val="1+#ppt_h/2"/>
                                          </p:val>
                                        </p:tav>
                                        <p:tav tm="100000">
                                          <p:val>
                                            <p:strVal val="#ppt_y"/>
                                          </p:val>
                                        </p:tav>
                                      </p:tavLst>
                                    </p:anim>
                                  </p:childTnLst>
                                </p:cTn>
                              </p:par>
                              <p:par>
                                <p:cTn id="158" presetID="2" presetClass="entr" presetSubtype="4" fill="hold" nodeType="withEffect">
                                  <p:stCondLst>
                                    <p:cond delay="0"/>
                                  </p:stCondLst>
                                  <p:childTnLst>
                                    <p:set>
                                      <p:cBhvr>
                                        <p:cTn id="159" dur="1" fill="hold">
                                          <p:stCondLst>
                                            <p:cond delay="0"/>
                                          </p:stCondLst>
                                        </p:cTn>
                                        <p:tgtEl>
                                          <p:spTgt spid="136"/>
                                        </p:tgtEl>
                                        <p:attrNameLst>
                                          <p:attrName>style.visibility</p:attrName>
                                        </p:attrNameLst>
                                      </p:cBhvr>
                                      <p:to>
                                        <p:strVal val="visible"/>
                                      </p:to>
                                    </p:set>
                                    <p:anim calcmode="lin" valueType="num">
                                      <p:cBhvr additive="base">
                                        <p:cTn id="160" dur="500" fill="hold"/>
                                        <p:tgtEl>
                                          <p:spTgt spid="136"/>
                                        </p:tgtEl>
                                        <p:attrNameLst>
                                          <p:attrName>ppt_x</p:attrName>
                                        </p:attrNameLst>
                                      </p:cBhvr>
                                      <p:tavLst>
                                        <p:tav tm="0">
                                          <p:val>
                                            <p:strVal val="#ppt_x"/>
                                          </p:val>
                                        </p:tav>
                                        <p:tav tm="100000">
                                          <p:val>
                                            <p:strVal val="#ppt_x"/>
                                          </p:val>
                                        </p:tav>
                                      </p:tavLst>
                                    </p:anim>
                                    <p:anim calcmode="lin" valueType="num">
                                      <p:cBhvr additive="base">
                                        <p:cTn id="161" dur="500" fill="hold"/>
                                        <p:tgtEl>
                                          <p:spTgt spid="136"/>
                                        </p:tgtEl>
                                        <p:attrNameLst>
                                          <p:attrName>ppt_y</p:attrName>
                                        </p:attrNameLst>
                                      </p:cBhvr>
                                      <p:tavLst>
                                        <p:tav tm="0">
                                          <p:val>
                                            <p:strVal val="1+#ppt_h/2"/>
                                          </p:val>
                                        </p:tav>
                                        <p:tav tm="100000">
                                          <p:val>
                                            <p:strVal val="#ppt_y"/>
                                          </p:val>
                                        </p:tav>
                                      </p:tavLst>
                                    </p:anim>
                                  </p:childTnLst>
                                </p:cTn>
                              </p:par>
                              <p:par>
                                <p:cTn id="162" presetID="2" presetClass="entr" presetSubtype="4" fill="hold" grpId="0" nodeType="withEffect">
                                  <p:stCondLst>
                                    <p:cond delay="0"/>
                                  </p:stCondLst>
                                  <p:childTnLst>
                                    <p:set>
                                      <p:cBhvr>
                                        <p:cTn id="163" dur="1" fill="hold">
                                          <p:stCondLst>
                                            <p:cond delay="0"/>
                                          </p:stCondLst>
                                        </p:cTn>
                                        <p:tgtEl>
                                          <p:spTgt spid="138"/>
                                        </p:tgtEl>
                                        <p:attrNameLst>
                                          <p:attrName>style.visibility</p:attrName>
                                        </p:attrNameLst>
                                      </p:cBhvr>
                                      <p:to>
                                        <p:strVal val="visible"/>
                                      </p:to>
                                    </p:set>
                                    <p:anim calcmode="lin" valueType="num">
                                      <p:cBhvr additive="base">
                                        <p:cTn id="164" dur="500" fill="hold"/>
                                        <p:tgtEl>
                                          <p:spTgt spid="138"/>
                                        </p:tgtEl>
                                        <p:attrNameLst>
                                          <p:attrName>ppt_x</p:attrName>
                                        </p:attrNameLst>
                                      </p:cBhvr>
                                      <p:tavLst>
                                        <p:tav tm="0">
                                          <p:val>
                                            <p:strVal val="#ppt_x"/>
                                          </p:val>
                                        </p:tav>
                                        <p:tav tm="100000">
                                          <p:val>
                                            <p:strVal val="#ppt_x"/>
                                          </p:val>
                                        </p:tav>
                                      </p:tavLst>
                                    </p:anim>
                                    <p:anim calcmode="lin" valueType="num">
                                      <p:cBhvr additive="base">
                                        <p:cTn id="165" dur="500" fill="hold"/>
                                        <p:tgtEl>
                                          <p:spTgt spid="138"/>
                                        </p:tgtEl>
                                        <p:attrNameLst>
                                          <p:attrName>ppt_y</p:attrName>
                                        </p:attrNameLst>
                                      </p:cBhvr>
                                      <p:tavLst>
                                        <p:tav tm="0">
                                          <p:val>
                                            <p:strVal val="1+#ppt_h/2"/>
                                          </p:val>
                                        </p:tav>
                                        <p:tav tm="100000">
                                          <p:val>
                                            <p:strVal val="#ppt_y"/>
                                          </p:val>
                                        </p:tav>
                                      </p:tavLst>
                                    </p:anim>
                                  </p:childTnLst>
                                </p:cTn>
                              </p:par>
                              <p:par>
                                <p:cTn id="166" presetID="2" presetClass="entr" presetSubtype="4" fill="hold" grpId="0" nodeType="withEffect">
                                  <p:stCondLst>
                                    <p:cond delay="0"/>
                                  </p:stCondLst>
                                  <p:childTnLst>
                                    <p:set>
                                      <p:cBhvr>
                                        <p:cTn id="167" dur="1" fill="hold">
                                          <p:stCondLst>
                                            <p:cond delay="0"/>
                                          </p:stCondLst>
                                        </p:cTn>
                                        <p:tgtEl>
                                          <p:spTgt spid="133"/>
                                        </p:tgtEl>
                                        <p:attrNameLst>
                                          <p:attrName>style.visibility</p:attrName>
                                        </p:attrNameLst>
                                      </p:cBhvr>
                                      <p:to>
                                        <p:strVal val="visible"/>
                                      </p:to>
                                    </p:set>
                                    <p:anim calcmode="lin" valueType="num">
                                      <p:cBhvr additive="base">
                                        <p:cTn id="168" dur="500" fill="hold"/>
                                        <p:tgtEl>
                                          <p:spTgt spid="133"/>
                                        </p:tgtEl>
                                        <p:attrNameLst>
                                          <p:attrName>ppt_x</p:attrName>
                                        </p:attrNameLst>
                                      </p:cBhvr>
                                      <p:tavLst>
                                        <p:tav tm="0">
                                          <p:val>
                                            <p:strVal val="#ppt_x"/>
                                          </p:val>
                                        </p:tav>
                                        <p:tav tm="100000">
                                          <p:val>
                                            <p:strVal val="#ppt_x"/>
                                          </p:val>
                                        </p:tav>
                                      </p:tavLst>
                                    </p:anim>
                                    <p:anim calcmode="lin" valueType="num">
                                      <p:cBhvr additive="base">
                                        <p:cTn id="169" dur="500" fill="hold"/>
                                        <p:tgtEl>
                                          <p:spTgt spid="133"/>
                                        </p:tgtEl>
                                        <p:attrNameLst>
                                          <p:attrName>ppt_y</p:attrName>
                                        </p:attrNameLst>
                                      </p:cBhvr>
                                      <p:tavLst>
                                        <p:tav tm="0">
                                          <p:val>
                                            <p:strVal val="1+#ppt_h/2"/>
                                          </p:val>
                                        </p:tav>
                                        <p:tav tm="100000">
                                          <p:val>
                                            <p:strVal val="#ppt_y"/>
                                          </p:val>
                                        </p:tav>
                                      </p:tavLst>
                                    </p:anim>
                                  </p:childTnLst>
                                </p:cTn>
                              </p:par>
                              <p:par>
                                <p:cTn id="170" presetID="2" presetClass="entr" presetSubtype="4" fill="hold" grpId="0" nodeType="withEffect">
                                  <p:stCondLst>
                                    <p:cond delay="0"/>
                                  </p:stCondLst>
                                  <p:childTnLst>
                                    <p:set>
                                      <p:cBhvr>
                                        <p:cTn id="171" dur="1" fill="hold">
                                          <p:stCondLst>
                                            <p:cond delay="0"/>
                                          </p:stCondLst>
                                        </p:cTn>
                                        <p:tgtEl>
                                          <p:spTgt spid="134"/>
                                        </p:tgtEl>
                                        <p:attrNameLst>
                                          <p:attrName>style.visibility</p:attrName>
                                        </p:attrNameLst>
                                      </p:cBhvr>
                                      <p:to>
                                        <p:strVal val="visible"/>
                                      </p:to>
                                    </p:set>
                                    <p:anim calcmode="lin" valueType="num">
                                      <p:cBhvr additive="base">
                                        <p:cTn id="172" dur="500" fill="hold"/>
                                        <p:tgtEl>
                                          <p:spTgt spid="134"/>
                                        </p:tgtEl>
                                        <p:attrNameLst>
                                          <p:attrName>ppt_x</p:attrName>
                                        </p:attrNameLst>
                                      </p:cBhvr>
                                      <p:tavLst>
                                        <p:tav tm="0">
                                          <p:val>
                                            <p:strVal val="#ppt_x"/>
                                          </p:val>
                                        </p:tav>
                                        <p:tav tm="100000">
                                          <p:val>
                                            <p:strVal val="#ppt_x"/>
                                          </p:val>
                                        </p:tav>
                                      </p:tavLst>
                                    </p:anim>
                                    <p:anim calcmode="lin" valueType="num">
                                      <p:cBhvr additive="base">
                                        <p:cTn id="173"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2" presetClass="entr" presetSubtype="4" fill="hold" grpId="0" nodeType="clickEffect">
                                  <p:stCondLst>
                                    <p:cond delay="0"/>
                                  </p:stCondLst>
                                  <p:childTnLst>
                                    <p:set>
                                      <p:cBhvr>
                                        <p:cTn id="177" dur="1" fill="hold">
                                          <p:stCondLst>
                                            <p:cond delay="0"/>
                                          </p:stCondLst>
                                        </p:cTn>
                                        <p:tgtEl>
                                          <p:spTgt spid="131"/>
                                        </p:tgtEl>
                                        <p:attrNameLst>
                                          <p:attrName>style.visibility</p:attrName>
                                        </p:attrNameLst>
                                      </p:cBhvr>
                                      <p:to>
                                        <p:strVal val="visible"/>
                                      </p:to>
                                    </p:set>
                                    <p:anim calcmode="lin" valueType="num">
                                      <p:cBhvr additive="base">
                                        <p:cTn id="178" dur="500" fill="hold"/>
                                        <p:tgtEl>
                                          <p:spTgt spid="131"/>
                                        </p:tgtEl>
                                        <p:attrNameLst>
                                          <p:attrName>ppt_x</p:attrName>
                                        </p:attrNameLst>
                                      </p:cBhvr>
                                      <p:tavLst>
                                        <p:tav tm="0">
                                          <p:val>
                                            <p:strVal val="#ppt_x"/>
                                          </p:val>
                                        </p:tav>
                                        <p:tav tm="100000">
                                          <p:val>
                                            <p:strVal val="#ppt_x"/>
                                          </p:val>
                                        </p:tav>
                                      </p:tavLst>
                                    </p:anim>
                                    <p:anim calcmode="lin" valueType="num">
                                      <p:cBhvr additive="base">
                                        <p:cTn id="179" dur="500" fill="hold"/>
                                        <p:tgtEl>
                                          <p:spTgt spid="131"/>
                                        </p:tgtEl>
                                        <p:attrNameLst>
                                          <p:attrName>ppt_y</p:attrName>
                                        </p:attrNameLst>
                                      </p:cBhvr>
                                      <p:tavLst>
                                        <p:tav tm="0">
                                          <p:val>
                                            <p:strVal val="1+#ppt_h/2"/>
                                          </p:val>
                                        </p:tav>
                                        <p:tav tm="100000">
                                          <p:val>
                                            <p:strVal val="#ppt_y"/>
                                          </p:val>
                                        </p:tav>
                                      </p:tavLst>
                                    </p:anim>
                                  </p:childTnLst>
                                </p:cTn>
                              </p:par>
                              <p:par>
                                <p:cTn id="180" presetID="2" presetClass="entr" presetSubtype="4" fill="hold" nodeType="withEffect">
                                  <p:stCondLst>
                                    <p:cond delay="0"/>
                                  </p:stCondLst>
                                  <p:childTnLst>
                                    <p:set>
                                      <p:cBhvr>
                                        <p:cTn id="181" dur="1" fill="hold">
                                          <p:stCondLst>
                                            <p:cond delay="0"/>
                                          </p:stCondLst>
                                        </p:cTn>
                                        <p:tgtEl>
                                          <p:spTgt spid="130"/>
                                        </p:tgtEl>
                                        <p:attrNameLst>
                                          <p:attrName>style.visibility</p:attrName>
                                        </p:attrNameLst>
                                      </p:cBhvr>
                                      <p:to>
                                        <p:strVal val="visible"/>
                                      </p:to>
                                    </p:set>
                                    <p:anim calcmode="lin" valueType="num">
                                      <p:cBhvr additive="base">
                                        <p:cTn id="182" dur="500" fill="hold"/>
                                        <p:tgtEl>
                                          <p:spTgt spid="130"/>
                                        </p:tgtEl>
                                        <p:attrNameLst>
                                          <p:attrName>ppt_x</p:attrName>
                                        </p:attrNameLst>
                                      </p:cBhvr>
                                      <p:tavLst>
                                        <p:tav tm="0">
                                          <p:val>
                                            <p:strVal val="#ppt_x"/>
                                          </p:val>
                                        </p:tav>
                                        <p:tav tm="100000">
                                          <p:val>
                                            <p:strVal val="#ppt_x"/>
                                          </p:val>
                                        </p:tav>
                                      </p:tavLst>
                                    </p:anim>
                                    <p:anim calcmode="lin" valueType="num">
                                      <p:cBhvr additive="base">
                                        <p:cTn id="183"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2" presetClass="entr" presetSubtype="4" fill="hold" grpId="0" nodeType="clickEffect">
                                  <p:stCondLst>
                                    <p:cond delay="0"/>
                                  </p:stCondLst>
                                  <p:childTnLst>
                                    <p:set>
                                      <p:cBhvr>
                                        <p:cTn id="187" dur="1" fill="hold">
                                          <p:stCondLst>
                                            <p:cond delay="0"/>
                                          </p:stCondLst>
                                        </p:cTn>
                                        <p:tgtEl>
                                          <p:spTgt spid="141"/>
                                        </p:tgtEl>
                                        <p:attrNameLst>
                                          <p:attrName>style.visibility</p:attrName>
                                        </p:attrNameLst>
                                      </p:cBhvr>
                                      <p:to>
                                        <p:strVal val="visible"/>
                                      </p:to>
                                    </p:set>
                                    <p:anim calcmode="lin" valueType="num">
                                      <p:cBhvr additive="base">
                                        <p:cTn id="188" dur="500" fill="hold"/>
                                        <p:tgtEl>
                                          <p:spTgt spid="141"/>
                                        </p:tgtEl>
                                        <p:attrNameLst>
                                          <p:attrName>ppt_x</p:attrName>
                                        </p:attrNameLst>
                                      </p:cBhvr>
                                      <p:tavLst>
                                        <p:tav tm="0">
                                          <p:val>
                                            <p:strVal val="#ppt_x"/>
                                          </p:val>
                                        </p:tav>
                                        <p:tav tm="100000">
                                          <p:val>
                                            <p:strVal val="#ppt_x"/>
                                          </p:val>
                                        </p:tav>
                                      </p:tavLst>
                                    </p:anim>
                                    <p:anim calcmode="lin" valueType="num">
                                      <p:cBhvr additive="base">
                                        <p:cTn id="189" dur="500" fill="hold"/>
                                        <p:tgtEl>
                                          <p:spTgt spid="141"/>
                                        </p:tgtEl>
                                        <p:attrNameLst>
                                          <p:attrName>ppt_y</p:attrName>
                                        </p:attrNameLst>
                                      </p:cBhvr>
                                      <p:tavLst>
                                        <p:tav tm="0">
                                          <p:val>
                                            <p:strVal val="1+#ppt_h/2"/>
                                          </p:val>
                                        </p:tav>
                                        <p:tav tm="100000">
                                          <p:val>
                                            <p:strVal val="#ppt_y"/>
                                          </p:val>
                                        </p:tav>
                                      </p:tavLst>
                                    </p:anim>
                                  </p:childTnLst>
                                </p:cTn>
                              </p:par>
                              <p:par>
                                <p:cTn id="190" presetID="2" presetClass="entr" presetSubtype="4" fill="hold" nodeType="withEffect">
                                  <p:stCondLst>
                                    <p:cond delay="0"/>
                                  </p:stCondLst>
                                  <p:childTnLst>
                                    <p:set>
                                      <p:cBhvr>
                                        <p:cTn id="191" dur="1" fill="hold">
                                          <p:stCondLst>
                                            <p:cond delay="0"/>
                                          </p:stCondLst>
                                        </p:cTn>
                                        <p:tgtEl>
                                          <p:spTgt spid="139"/>
                                        </p:tgtEl>
                                        <p:attrNameLst>
                                          <p:attrName>style.visibility</p:attrName>
                                        </p:attrNameLst>
                                      </p:cBhvr>
                                      <p:to>
                                        <p:strVal val="visible"/>
                                      </p:to>
                                    </p:set>
                                    <p:anim calcmode="lin" valueType="num">
                                      <p:cBhvr additive="base">
                                        <p:cTn id="192" dur="500" fill="hold"/>
                                        <p:tgtEl>
                                          <p:spTgt spid="139"/>
                                        </p:tgtEl>
                                        <p:attrNameLst>
                                          <p:attrName>ppt_x</p:attrName>
                                        </p:attrNameLst>
                                      </p:cBhvr>
                                      <p:tavLst>
                                        <p:tav tm="0">
                                          <p:val>
                                            <p:strVal val="#ppt_x"/>
                                          </p:val>
                                        </p:tav>
                                        <p:tav tm="100000">
                                          <p:val>
                                            <p:strVal val="#ppt_x"/>
                                          </p:val>
                                        </p:tav>
                                      </p:tavLst>
                                    </p:anim>
                                    <p:anim calcmode="lin" valueType="num">
                                      <p:cBhvr additive="base">
                                        <p:cTn id="193" dur="500" fill="hold"/>
                                        <p:tgtEl>
                                          <p:spTgt spid="139"/>
                                        </p:tgtEl>
                                        <p:attrNameLst>
                                          <p:attrName>ppt_y</p:attrName>
                                        </p:attrNameLst>
                                      </p:cBhvr>
                                      <p:tavLst>
                                        <p:tav tm="0">
                                          <p:val>
                                            <p:strVal val="1+#ppt_h/2"/>
                                          </p:val>
                                        </p:tav>
                                        <p:tav tm="100000">
                                          <p:val>
                                            <p:strVal val="#ppt_y"/>
                                          </p:val>
                                        </p:tav>
                                      </p:tavLst>
                                    </p:anim>
                                  </p:childTnLst>
                                </p:cTn>
                              </p:par>
                              <p:par>
                                <p:cTn id="194" presetID="2" presetClass="entr" presetSubtype="4" fill="hold" nodeType="withEffect">
                                  <p:stCondLst>
                                    <p:cond delay="0"/>
                                  </p:stCondLst>
                                  <p:childTnLst>
                                    <p:set>
                                      <p:cBhvr>
                                        <p:cTn id="195" dur="1" fill="hold">
                                          <p:stCondLst>
                                            <p:cond delay="0"/>
                                          </p:stCondLst>
                                        </p:cTn>
                                        <p:tgtEl>
                                          <p:spTgt spid="140"/>
                                        </p:tgtEl>
                                        <p:attrNameLst>
                                          <p:attrName>style.visibility</p:attrName>
                                        </p:attrNameLst>
                                      </p:cBhvr>
                                      <p:to>
                                        <p:strVal val="visible"/>
                                      </p:to>
                                    </p:set>
                                    <p:anim calcmode="lin" valueType="num">
                                      <p:cBhvr additive="base">
                                        <p:cTn id="196" dur="500" fill="hold"/>
                                        <p:tgtEl>
                                          <p:spTgt spid="140"/>
                                        </p:tgtEl>
                                        <p:attrNameLst>
                                          <p:attrName>ppt_x</p:attrName>
                                        </p:attrNameLst>
                                      </p:cBhvr>
                                      <p:tavLst>
                                        <p:tav tm="0">
                                          <p:val>
                                            <p:strVal val="#ppt_x"/>
                                          </p:val>
                                        </p:tav>
                                        <p:tav tm="100000">
                                          <p:val>
                                            <p:strVal val="#ppt_x"/>
                                          </p:val>
                                        </p:tav>
                                      </p:tavLst>
                                    </p:anim>
                                    <p:anim calcmode="lin" valueType="num">
                                      <p:cBhvr additive="base">
                                        <p:cTn id="197" dur="500" fill="hold"/>
                                        <p:tgtEl>
                                          <p:spTgt spid="140"/>
                                        </p:tgtEl>
                                        <p:attrNameLst>
                                          <p:attrName>ppt_y</p:attrName>
                                        </p:attrNameLst>
                                      </p:cBhvr>
                                      <p:tavLst>
                                        <p:tav tm="0">
                                          <p:val>
                                            <p:strVal val="1+#ppt_h/2"/>
                                          </p:val>
                                        </p:tav>
                                        <p:tav tm="100000">
                                          <p:val>
                                            <p:strVal val="#ppt_y"/>
                                          </p:val>
                                        </p:tav>
                                      </p:tavLst>
                                    </p:anim>
                                  </p:childTnLst>
                                </p:cTn>
                              </p:par>
                              <p:par>
                                <p:cTn id="198" presetID="2" presetClass="entr" presetSubtype="4" fill="hold" grpId="0" nodeType="withEffect">
                                  <p:stCondLst>
                                    <p:cond delay="0"/>
                                  </p:stCondLst>
                                  <p:childTnLst>
                                    <p:set>
                                      <p:cBhvr>
                                        <p:cTn id="199" dur="1" fill="hold">
                                          <p:stCondLst>
                                            <p:cond delay="0"/>
                                          </p:stCondLst>
                                        </p:cTn>
                                        <p:tgtEl>
                                          <p:spTgt spid="144"/>
                                        </p:tgtEl>
                                        <p:attrNameLst>
                                          <p:attrName>style.visibility</p:attrName>
                                        </p:attrNameLst>
                                      </p:cBhvr>
                                      <p:to>
                                        <p:strVal val="visible"/>
                                      </p:to>
                                    </p:set>
                                    <p:anim calcmode="lin" valueType="num">
                                      <p:cBhvr additive="base">
                                        <p:cTn id="200" dur="500" fill="hold"/>
                                        <p:tgtEl>
                                          <p:spTgt spid="144"/>
                                        </p:tgtEl>
                                        <p:attrNameLst>
                                          <p:attrName>ppt_x</p:attrName>
                                        </p:attrNameLst>
                                      </p:cBhvr>
                                      <p:tavLst>
                                        <p:tav tm="0">
                                          <p:val>
                                            <p:strVal val="#ppt_x"/>
                                          </p:val>
                                        </p:tav>
                                        <p:tav tm="100000">
                                          <p:val>
                                            <p:strVal val="#ppt_x"/>
                                          </p:val>
                                        </p:tav>
                                      </p:tavLst>
                                    </p:anim>
                                    <p:anim calcmode="lin" valueType="num">
                                      <p:cBhvr additive="base">
                                        <p:cTn id="201" dur="500" fill="hold"/>
                                        <p:tgtEl>
                                          <p:spTgt spid="144"/>
                                        </p:tgtEl>
                                        <p:attrNameLst>
                                          <p:attrName>ppt_y</p:attrName>
                                        </p:attrNameLst>
                                      </p:cBhvr>
                                      <p:tavLst>
                                        <p:tav tm="0">
                                          <p:val>
                                            <p:strVal val="1+#ppt_h/2"/>
                                          </p:val>
                                        </p:tav>
                                        <p:tav tm="100000">
                                          <p:val>
                                            <p:strVal val="#ppt_y"/>
                                          </p:val>
                                        </p:tav>
                                      </p:tavLst>
                                    </p:anim>
                                  </p:childTnLst>
                                </p:cTn>
                              </p:par>
                              <p:par>
                                <p:cTn id="202" presetID="2" presetClass="entr" presetSubtype="4" fill="hold" grpId="0" nodeType="withEffect">
                                  <p:stCondLst>
                                    <p:cond delay="0"/>
                                  </p:stCondLst>
                                  <p:childTnLst>
                                    <p:set>
                                      <p:cBhvr>
                                        <p:cTn id="203" dur="1" fill="hold">
                                          <p:stCondLst>
                                            <p:cond delay="0"/>
                                          </p:stCondLst>
                                        </p:cTn>
                                        <p:tgtEl>
                                          <p:spTgt spid="142"/>
                                        </p:tgtEl>
                                        <p:attrNameLst>
                                          <p:attrName>style.visibility</p:attrName>
                                        </p:attrNameLst>
                                      </p:cBhvr>
                                      <p:to>
                                        <p:strVal val="visible"/>
                                      </p:to>
                                    </p:set>
                                    <p:anim calcmode="lin" valueType="num">
                                      <p:cBhvr additive="base">
                                        <p:cTn id="204" dur="500" fill="hold"/>
                                        <p:tgtEl>
                                          <p:spTgt spid="142"/>
                                        </p:tgtEl>
                                        <p:attrNameLst>
                                          <p:attrName>ppt_x</p:attrName>
                                        </p:attrNameLst>
                                      </p:cBhvr>
                                      <p:tavLst>
                                        <p:tav tm="0">
                                          <p:val>
                                            <p:strVal val="#ppt_x"/>
                                          </p:val>
                                        </p:tav>
                                        <p:tav tm="100000">
                                          <p:val>
                                            <p:strVal val="#ppt_x"/>
                                          </p:val>
                                        </p:tav>
                                      </p:tavLst>
                                    </p:anim>
                                    <p:anim calcmode="lin" valueType="num">
                                      <p:cBhvr additive="base">
                                        <p:cTn id="205" dur="500" fill="hold"/>
                                        <p:tgtEl>
                                          <p:spTgt spid="142"/>
                                        </p:tgtEl>
                                        <p:attrNameLst>
                                          <p:attrName>ppt_y</p:attrName>
                                        </p:attrNameLst>
                                      </p:cBhvr>
                                      <p:tavLst>
                                        <p:tav tm="0">
                                          <p:val>
                                            <p:strVal val="1+#ppt_h/2"/>
                                          </p:val>
                                        </p:tav>
                                        <p:tav tm="100000">
                                          <p:val>
                                            <p:strVal val="#ppt_y"/>
                                          </p:val>
                                        </p:tav>
                                      </p:tavLst>
                                    </p:anim>
                                  </p:childTnLst>
                                </p:cTn>
                              </p:par>
                              <p:par>
                                <p:cTn id="206" presetID="2" presetClass="entr" presetSubtype="4" fill="hold" grpId="0" nodeType="withEffect">
                                  <p:stCondLst>
                                    <p:cond delay="0"/>
                                  </p:stCondLst>
                                  <p:childTnLst>
                                    <p:set>
                                      <p:cBhvr>
                                        <p:cTn id="207" dur="1" fill="hold">
                                          <p:stCondLst>
                                            <p:cond delay="0"/>
                                          </p:stCondLst>
                                        </p:cTn>
                                        <p:tgtEl>
                                          <p:spTgt spid="143"/>
                                        </p:tgtEl>
                                        <p:attrNameLst>
                                          <p:attrName>style.visibility</p:attrName>
                                        </p:attrNameLst>
                                      </p:cBhvr>
                                      <p:to>
                                        <p:strVal val="visible"/>
                                      </p:to>
                                    </p:set>
                                    <p:anim calcmode="lin" valueType="num">
                                      <p:cBhvr additive="base">
                                        <p:cTn id="208" dur="500" fill="hold"/>
                                        <p:tgtEl>
                                          <p:spTgt spid="143"/>
                                        </p:tgtEl>
                                        <p:attrNameLst>
                                          <p:attrName>ppt_x</p:attrName>
                                        </p:attrNameLst>
                                      </p:cBhvr>
                                      <p:tavLst>
                                        <p:tav tm="0">
                                          <p:val>
                                            <p:strVal val="#ppt_x"/>
                                          </p:val>
                                        </p:tav>
                                        <p:tav tm="100000">
                                          <p:val>
                                            <p:strVal val="#ppt_x"/>
                                          </p:val>
                                        </p:tav>
                                      </p:tavLst>
                                    </p:anim>
                                    <p:anim calcmode="lin" valueType="num">
                                      <p:cBhvr additive="base">
                                        <p:cTn id="209"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p:bldP spid="98" grpId="0"/>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p:bldP spid="131" grpId="0"/>
      <p:bldP spid="132" grpId="0" animBg="1"/>
      <p:bldP spid="133" grpId="0" animBg="1"/>
      <p:bldP spid="134" grpId="0" animBg="1"/>
      <p:bldP spid="137" grpId="0"/>
      <p:bldP spid="138" grpId="0"/>
      <p:bldP spid="141" grpId="0"/>
      <p:bldP spid="142" grpId="0" animBg="1"/>
      <p:bldP spid="143" grpId="0" animBg="1"/>
      <p:bldP spid="14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A2104-6672-50D9-EF1F-3D158DB2447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90A81D3-CA2A-9D39-E2A9-06A7D97C4230}"/>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30C05C5F-C7D0-FF91-1F94-549AB361A003}"/>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B0BC37BA-0338-A7B5-B636-F9BD2AE93557}"/>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Decision Trees Terminologies</a:t>
            </a:r>
          </a:p>
        </p:txBody>
      </p:sp>
      <p:sp>
        <p:nvSpPr>
          <p:cNvPr id="9" name="TextBox 8">
            <a:extLst>
              <a:ext uri="{FF2B5EF4-FFF2-40B4-BE49-F238E27FC236}">
                <a16:creationId xmlns:a16="http://schemas.microsoft.com/office/drawing/2014/main" id="{2C1A36AE-E6F9-BBAB-CAC4-B28F14D6C569}"/>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27" name="Text Placeholder 4">
            <a:extLst>
              <a:ext uri="{FF2B5EF4-FFF2-40B4-BE49-F238E27FC236}">
                <a16:creationId xmlns:a16="http://schemas.microsoft.com/office/drawing/2014/main" id="{04E2E5BF-9E84-C1F9-99F3-521FB019BA6B}"/>
              </a:ext>
            </a:extLst>
          </p:cNvPr>
          <p:cNvSpPr txBox="1">
            <a:spLocks/>
          </p:cNvSpPr>
          <p:nvPr/>
        </p:nvSpPr>
        <p:spPr>
          <a:xfrm>
            <a:off x="287926" y="844189"/>
            <a:ext cx="11841160" cy="4762500"/>
          </a:xfrm>
          <a:prstGeom prst="rect">
            <a:avLst/>
          </a:prstGeom>
        </p:spPr>
        <p:txBody>
          <a:bodyPr vert="horz" lIns="91440" tIns="45720" rIns="91440" bIns="45720" rtlCol="0">
            <a:noAutofit/>
          </a:bodyPr>
          <a:lstStyle>
            <a:defPPr>
              <a:defRPr lang="en-US"/>
            </a:defPPr>
            <a:lvl1pPr marL="190510" marR="0" lvl="0" indent="-190510" defTabSz="914446" fontAlgn="auto">
              <a:lnSpc>
                <a:spcPct val="100000"/>
              </a:lnSpc>
              <a:spcBef>
                <a:spcPts val="1000"/>
              </a:spcBef>
              <a:spcAft>
                <a:spcPts val="333"/>
              </a:spcAft>
              <a:buClr>
                <a:srgbClr val="0B8ECC"/>
              </a:buClr>
              <a:buSzTx/>
              <a:buFont typeface="Arial" panose="020B0604020202020204" pitchFamily="34" charset="0"/>
              <a:buChar char="•"/>
              <a:tabLst/>
              <a:defRPr kumimoji="0" sz="2000" b="0" i="0" u="none" strike="noStrike" cap="none" spc="0" normalizeH="0" baseline="0">
                <a:ln>
                  <a:noFill/>
                </a:ln>
                <a:solidFill>
                  <a:srgbClr val="000000"/>
                </a:solidFill>
                <a:effectLst/>
                <a:uLnTx/>
                <a:uFillTx/>
                <a:latin typeface="Montserrat" panose="00000500000000000000" pitchFamily="2" charset="0"/>
                <a:ea typeface="Tahoma" panose="020B0604030504040204" pitchFamily="34" charset="0"/>
                <a:cs typeface="Tahoma" panose="020B0604030504040204" pitchFamily="34" charset="0"/>
              </a:defRPr>
            </a:lvl1pPr>
            <a:lvl2pPr marL="742987" indent="-285764" defTabSz="914446">
              <a:lnSpc>
                <a:spcPct val="120000"/>
              </a:lnSpc>
              <a:spcBef>
                <a:spcPts val="333"/>
              </a:spcBef>
              <a:spcAft>
                <a:spcPts val="333"/>
              </a:spcAft>
              <a:buClr>
                <a:srgbClr val="0B8ECC"/>
              </a:buClr>
              <a:buSzPct val="100000"/>
              <a:buFont typeface="Arial" panose="020B0604020202020204" pitchFamily="34" charset="0"/>
              <a:buChar char="•"/>
              <a:defRPr sz="2000">
                <a:ea typeface="Tahoma" panose="020B0604030504040204" pitchFamily="34" charset="0"/>
                <a:cs typeface="Tahoma" panose="020B0604030504040204" pitchFamily="34" charset="0"/>
              </a:defRPr>
            </a:lvl2pPr>
            <a:lvl3pPr marL="1143057" indent="-228611" defTabSz="914446">
              <a:lnSpc>
                <a:spcPct val="120000"/>
              </a:lnSpc>
              <a:spcBef>
                <a:spcPts val="333"/>
              </a:spcBef>
              <a:spcAft>
                <a:spcPts val="333"/>
              </a:spcAft>
              <a:buClr>
                <a:srgbClr val="0B8ECC"/>
              </a:buClr>
              <a:buSzPct val="100000"/>
              <a:buFont typeface="Arial" panose="020B0604020202020204" pitchFamily="34" charset="0"/>
              <a:buChar char="•"/>
              <a:defRPr sz="2000">
                <a:ea typeface="Tahoma" panose="020B0604030504040204" pitchFamily="34" charset="0"/>
                <a:cs typeface="Tahoma" panose="020B0604030504040204" pitchFamily="34" charset="0"/>
              </a:defRPr>
            </a:lvl3pPr>
            <a:lvl4pPr marL="1600280" indent="-228611" defTabSz="914446">
              <a:lnSpc>
                <a:spcPct val="120000"/>
              </a:lnSpc>
              <a:spcBef>
                <a:spcPts val="333"/>
              </a:spcBef>
              <a:spcAft>
                <a:spcPts val="333"/>
              </a:spcAft>
              <a:buClr>
                <a:srgbClr val="0B8ECC"/>
              </a:buClr>
              <a:buFont typeface="Arial" panose="020B0604020202020204" pitchFamily="34" charset="0"/>
              <a:buChar char="•"/>
              <a:defRPr sz="2000">
                <a:ea typeface="Tahoma" panose="020B0604030504040204" pitchFamily="34" charset="0"/>
                <a:cs typeface="Tahoma" panose="020B0604030504040204" pitchFamily="34" charset="0"/>
              </a:defRPr>
            </a:lvl4pPr>
            <a:lvl5pPr marL="2057503" indent="-228611" defTabSz="914446">
              <a:lnSpc>
                <a:spcPct val="120000"/>
              </a:lnSpc>
              <a:spcBef>
                <a:spcPts val="333"/>
              </a:spcBef>
              <a:spcAft>
                <a:spcPts val="333"/>
              </a:spcAft>
              <a:buClr>
                <a:srgbClr val="0B8ECC"/>
              </a:buClr>
              <a:buFont typeface="Arial" panose="020B0604020202020204" pitchFamily="34" charset="0"/>
              <a:buChar char="•"/>
              <a:defRPr sz="2000">
                <a:ea typeface="Tahoma" panose="020B0604030504040204" pitchFamily="34" charset="0"/>
                <a:cs typeface="Tahoma" panose="020B0604030504040204" pitchFamily="34" charset="0"/>
              </a:defRPr>
            </a:lvl5pPr>
            <a:lvl6pPr marL="2514726" indent="-228611" defTabSz="914446">
              <a:lnSpc>
                <a:spcPct val="90000"/>
              </a:lnSpc>
              <a:spcBef>
                <a:spcPts val="500"/>
              </a:spcBef>
              <a:buFont typeface="Arial" panose="020B0604020202020204" pitchFamily="34" charset="0"/>
              <a:buChar char="•"/>
            </a:lvl6pPr>
            <a:lvl7pPr marL="2971949" indent="-228611" defTabSz="914446">
              <a:lnSpc>
                <a:spcPct val="90000"/>
              </a:lnSpc>
              <a:spcBef>
                <a:spcPts val="500"/>
              </a:spcBef>
              <a:buFont typeface="Arial" panose="020B0604020202020204" pitchFamily="34" charset="0"/>
              <a:buChar char="•"/>
            </a:lvl7pPr>
            <a:lvl8pPr marL="3429171" indent="-228611" defTabSz="914446">
              <a:lnSpc>
                <a:spcPct val="90000"/>
              </a:lnSpc>
              <a:spcBef>
                <a:spcPts val="500"/>
              </a:spcBef>
              <a:buFont typeface="Arial" panose="020B0604020202020204" pitchFamily="34" charset="0"/>
              <a:buChar char="•"/>
            </a:lvl8pPr>
            <a:lvl9pPr marL="3886394" indent="-228611" defTabSz="914446">
              <a:lnSpc>
                <a:spcPct val="90000"/>
              </a:lnSpc>
              <a:spcBef>
                <a:spcPts val="500"/>
              </a:spcBef>
              <a:buFont typeface="Arial" panose="020B0604020202020204" pitchFamily="34" charset="0"/>
              <a:buChar char="•"/>
            </a:lvl9pPr>
          </a:lstStyle>
          <a:p>
            <a:r>
              <a:rPr lang="en-US" dirty="0"/>
              <a:t>Decision trees consist of initial (root), decision, and terminal nodes. </a:t>
            </a:r>
          </a:p>
          <a:p>
            <a:r>
              <a:rPr lang="en-US" dirty="0"/>
              <a:t>We start at the initial (root) node and move down the tree, where data is partitioned at decision nodes into smaller groups until terminal nodes containing predicted labels are formed.</a:t>
            </a:r>
          </a:p>
          <a:p>
            <a:r>
              <a:rPr lang="en-US" dirty="0"/>
              <a:t>The algorithm chooses the feature and cutoff value at each node that generates the widest separation of the labeled data to minimize the error (Ex.: mean-squared error).</a:t>
            </a:r>
          </a:p>
          <a:p>
            <a:endParaRPr lang="en-US" dirty="0"/>
          </a:p>
          <a:p>
            <a:endParaRPr lang="en-US" dirty="0"/>
          </a:p>
          <a:p>
            <a:endParaRPr lang="en-US" dirty="0"/>
          </a:p>
          <a:p>
            <a:endParaRPr lang="en-US" dirty="0"/>
          </a:p>
          <a:p>
            <a:endParaRPr lang="en-US" dirty="0"/>
          </a:p>
        </p:txBody>
      </p:sp>
      <p:sp>
        <p:nvSpPr>
          <p:cNvPr id="28" name="TextBox 27">
            <a:extLst>
              <a:ext uri="{FF2B5EF4-FFF2-40B4-BE49-F238E27FC236}">
                <a16:creationId xmlns:a16="http://schemas.microsoft.com/office/drawing/2014/main" id="{3A978421-B4BC-7D62-1A5F-BC79FA210E40}"/>
              </a:ext>
            </a:extLst>
          </p:cNvPr>
          <p:cNvSpPr txBox="1"/>
          <p:nvPr/>
        </p:nvSpPr>
        <p:spPr>
          <a:xfrm>
            <a:off x="238455" y="4407121"/>
            <a:ext cx="2551074" cy="584775"/>
          </a:xfrm>
          <a:prstGeom prst="rect">
            <a:avLst/>
          </a:prstGeom>
          <a:noFill/>
        </p:spPr>
        <p:txBody>
          <a:bodyPr wrap="square" rtlCol="0">
            <a:spAutoFit/>
          </a:bodyPr>
          <a:lstStyle>
            <a:defPPr>
              <a:defRPr lang="en-US"/>
            </a:defPPr>
            <a:lvl1pPr algn="ctr">
              <a:defRPr>
                <a:solidFill>
                  <a:srgbClr val="017ACD"/>
                </a:solidFill>
              </a:defRPr>
            </a:lvl1pPr>
          </a:lstStyle>
          <a:p>
            <a:pPr defTabSz="914446"/>
            <a:r>
              <a:rPr lang="en-CA" sz="1600" dirty="0">
                <a:solidFill>
                  <a:srgbClr val="0C1752"/>
                </a:solidFill>
                <a:latin typeface="Montserrat" panose="00000500000000000000" pitchFamily="2" charset="0"/>
              </a:rPr>
              <a:t>Decision Node</a:t>
            </a:r>
          </a:p>
          <a:p>
            <a:pPr defTabSz="914446"/>
            <a:r>
              <a:rPr lang="en-CA" sz="1600" dirty="0">
                <a:solidFill>
                  <a:srgbClr val="0C1752"/>
                </a:solidFill>
                <a:latin typeface="Montserrat" panose="00000500000000000000" pitchFamily="2" charset="0"/>
              </a:rPr>
              <a:t>With Cutoff Value = 55</a:t>
            </a:r>
          </a:p>
        </p:txBody>
      </p:sp>
      <p:cxnSp>
        <p:nvCxnSpPr>
          <p:cNvPr id="29" name="Straight Arrow Connector 28">
            <a:extLst>
              <a:ext uri="{FF2B5EF4-FFF2-40B4-BE49-F238E27FC236}">
                <a16:creationId xmlns:a16="http://schemas.microsoft.com/office/drawing/2014/main" id="{D8A74334-5BBB-A210-ACDF-6EABC183B4AB}"/>
              </a:ext>
            </a:extLst>
          </p:cNvPr>
          <p:cNvCxnSpPr>
            <a:cxnSpLocks/>
          </p:cNvCxnSpPr>
          <p:nvPr/>
        </p:nvCxnSpPr>
        <p:spPr>
          <a:xfrm flipH="1">
            <a:off x="3363180" y="3807625"/>
            <a:ext cx="362597" cy="6850"/>
          </a:xfrm>
          <a:prstGeom prst="straightConnector1">
            <a:avLst/>
          </a:prstGeom>
          <a:noFill/>
          <a:ln w="57150" cap="flat" cmpd="sng" algn="ctr">
            <a:solidFill>
              <a:srgbClr val="0C1752"/>
            </a:solidFill>
            <a:prstDash val="solid"/>
            <a:miter lim="800000"/>
            <a:tailEnd type="triangle"/>
          </a:ln>
          <a:effectLst/>
        </p:spPr>
      </p:cxnSp>
      <p:cxnSp>
        <p:nvCxnSpPr>
          <p:cNvPr id="30" name="Straight Arrow Connector 29">
            <a:extLst>
              <a:ext uri="{FF2B5EF4-FFF2-40B4-BE49-F238E27FC236}">
                <a16:creationId xmlns:a16="http://schemas.microsoft.com/office/drawing/2014/main" id="{A8842519-77A2-5724-38B9-C1FCB137FA7A}"/>
              </a:ext>
            </a:extLst>
          </p:cNvPr>
          <p:cNvCxnSpPr>
            <a:cxnSpLocks/>
          </p:cNvCxnSpPr>
          <p:nvPr/>
        </p:nvCxnSpPr>
        <p:spPr>
          <a:xfrm flipH="1">
            <a:off x="2745907" y="4613006"/>
            <a:ext cx="481825" cy="0"/>
          </a:xfrm>
          <a:prstGeom prst="straightConnector1">
            <a:avLst/>
          </a:prstGeom>
          <a:noFill/>
          <a:ln w="57150" cap="flat" cmpd="sng" algn="ctr">
            <a:solidFill>
              <a:srgbClr val="0C1752"/>
            </a:solidFill>
            <a:prstDash val="solid"/>
            <a:miter lim="800000"/>
            <a:tailEnd type="triangle"/>
          </a:ln>
          <a:effectLst/>
        </p:spPr>
      </p:cxnSp>
      <p:sp>
        <p:nvSpPr>
          <p:cNvPr id="31" name="TextBox 30">
            <a:extLst>
              <a:ext uri="{FF2B5EF4-FFF2-40B4-BE49-F238E27FC236}">
                <a16:creationId xmlns:a16="http://schemas.microsoft.com/office/drawing/2014/main" id="{B3A8F545-93E4-FA60-B75C-3515FBD45B48}"/>
              </a:ext>
            </a:extLst>
          </p:cNvPr>
          <p:cNvSpPr txBox="1"/>
          <p:nvPr/>
        </p:nvSpPr>
        <p:spPr>
          <a:xfrm>
            <a:off x="4538121" y="5279288"/>
            <a:ext cx="3333569" cy="338554"/>
          </a:xfrm>
          <a:prstGeom prst="rect">
            <a:avLst/>
          </a:prstGeom>
          <a:noFill/>
        </p:spPr>
        <p:txBody>
          <a:bodyPr wrap="square" rtlCol="0">
            <a:spAutoFit/>
          </a:bodyPr>
          <a:lstStyle>
            <a:defPPr>
              <a:defRPr lang="en-US"/>
            </a:defPPr>
            <a:lvl1pPr algn="ctr">
              <a:defRPr>
                <a:solidFill>
                  <a:srgbClr val="017ACD"/>
                </a:solidFill>
              </a:defRPr>
            </a:lvl1pPr>
          </a:lstStyle>
          <a:p>
            <a:pPr defTabSz="914446"/>
            <a:r>
              <a:rPr lang="en-CA" sz="1600" dirty="0">
                <a:solidFill>
                  <a:srgbClr val="0C1752"/>
                </a:solidFill>
                <a:latin typeface="Montserrat" panose="00000500000000000000" pitchFamily="2" charset="0"/>
              </a:rPr>
              <a:t>Terminal Node</a:t>
            </a:r>
          </a:p>
        </p:txBody>
      </p:sp>
      <p:cxnSp>
        <p:nvCxnSpPr>
          <p:cNvPr id="32" name="Straight Arrow Connector 31">
            <a:extLst>
              <a:ext uri="{FF2B5EF4-FFF2-40B4-BE49-F238E27FC236}">
                <a16:creationId xmlns:a16="http://schemas.microsoft.com/office/drawing/2014/main" id="{AE0284E3-1271-657E-2877-21CE24865F16}"/>
              </a:ext>
            </a:extLst>
          </p:cNvPr>
          <p:cNvCxnSpPr>
            <a:cxnSpLocks/>
          </p:cNvCxnSpPr>
          <p:nvPr/>
        </p:nvCxnSpPr>
        <p:spPr>
          <a:xfrm>
            <a:off x="4865602" y="5455315"/>
            <a:ext cx="437706" cy="0"/>
          </a:xfrm>
          <a:prstGeom prst="straightConnector1">
            <a:avLst/>
          </a:prstGeom>
          <a:noFill/>
          <a:ln w="57150" cap="flat" cmpd="sng" algn="ctr">
            <a:solidFill>
              <a:srgbClr val="0C1752"/>
            </a:solidFill>
            <a:prstDash val="solid"/>
            <a:miter lim="800000"/>
            <a:tailEnd type="triangle"/>
          </a:ln>
          <a:effectLst/>
        </p:spPr>
      </p:cxnSp>
      <p:sp>
        <p:nvSpPr>
          <p:cNvPr id="33" name="Rounded Rectangle 60">
            <a:extLst>
              <a:ext uri="{FF2B5EF4-FFF2-40B4-BE49-F238E27FC236}">
                <a16:creationId xmlns:a16="http://schemas.microsoft.com/office/drawing/2014/main" id="{46C15198-010A-83FD-B589-DDC673D66880}"/>
              </a:ext>
            </a:extLst>
          </p:cNvPr>
          <p:cNvSpPr/>
          <p:nvPr/>
        </p:nvSpPr>
        <p:spPr>
          <a:xfrm>
            <a:off x="3851892" y="3616943"/>
            <a:ext cx="1032623" cy="421451"/>
          </a:xfrm>
          <a:prstGeom prst="roundRect">
            <a:avLst/>
          </a:prstGeom>
          <a:solidFill>
            <a:srgbClr val="666666"/>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dirty="0">
                <a:ln>
                  <a:noFill/>
                </a:ln>
                <a:solidFill>
                  <a:srgbClr val="FFFFFF"/>
                </a:solidFill>
                <a:effectLst/>
                <a:uLnTx/>
                <a:uFillTx/>
                <a:latin typeface="Montserrat" panose="00000500000000000000" pitchFamily="2" charset="0"/>
              </a:rPr>
              <a:t>Savings&gt;$1M</a:t>
            </a:r>
          </a:p>
        </p:txBody>
      </p:sp>
      <p:sp>
        <p:nvSpPr>
          <p:cNvPr id="34" name="Rounded Rectangle 61">
            <a:extLst>
              <a:ext uri="{FF2B5EF4-FFF2-40B4-BE49-F238E27FC236}">
                <a16:creationId xmlns:a16="http://schemas.microsoft.com/office/drawing/2014/main" id="{3F2567EB-CAC9-A57A-7525-9B64AF950838}"/>
              </a:ext>
            </a:extLst>
          </p:cNvPr>
          <p:cNvSpPr/>
          <p:nvPr/>
        </p:nvSpPr>
        <p:spPr>
          <a:xfrm>
            <a:off x="3311808" y="4430132"/>
            <a:ext cx="763811" cy="365750"/>
          </a:xfrm>
          <a:prstGeom prst="roundRect">
            <a:avLst/>
          </a:prstGeom>
          <a:solidFill>
            <a:srgbClr val="666666"/>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dirty="0">
                <a:ln>
                  <a:noFill/>
                </a:ln>
                <a:solidFill>
                  <a:srgbClr val="FFFFFF"/>
                </a:solidFill>
                <a:effectLst/>
                <a:uLnTx/>
                <a:uFillTx/>
                <a:latin typeface="Montserrat" panose="00000500000000000000" pitchFamily="2" charset="0"/>
              </a:rPr>
              <a:t>Age </a:t>
            </a:r>
            <a:r>
              <a:rPr kumimoji="0" lang="en-CA" sz="1000" b="0" i="0" u="none" strike="noStrike" kern="0" cap="none" spc="0" normalizeH="0" baseline="0" noProof="0">
                <a:ln>
                  <a:noFill/>
                </a:ln>
                <a:solidFill>
                  <a:srgbClr val="FFFFFF"/>
                </a:solidFill>
                <a:effectLst/>
                <a:uLnTx/>
                <a:uFillTx/>
                <a:latin typeface="Montserrat" panose="00000500000000000000" pitchFamily="2" charset="0"/>
              </a:rPr>
              <a:t>&gt; 55</a:t>
            </a:r>
            <a:r>
              <a:rPr kumimoji="0" lang="en-CA" sz="1000" b="0" i="0" u="none" strike="noStrike" kern="0" cap="none" spc="0" normalizeH="0" baseline="0" noProof="0" dirty="0">
                <a:ln>
                  <a:noFill/>
                </a:ln>
                <a:solidFill>
                  <a:srgbClr val="FFFFFF"/>
                </a:solidFill>
                <a:effectLst/>
                <a:uLnTx/>
                <a:uFillTx/>
                <a:latin typeface="Montserrat" panose="00000500000000000000" pitchFamily="2" charset="0"/>
              </a:rPr>
              <a:t>? </a:t>
            </a:r>
          </a:p>
        </p:txBody>
      </p:sp>
      <p:sp>
        <p:nvSpPr>
          <p:cNvPr id="35" name="Rounded Rectangle 62">
            <a:extLst>
              <a:ext uri="{FF2B5EF4-FFF2-40B4-BE49-F238E27FC236}">
                <a16:creationId xmlns:a16="http://schemas.microsoft.com/office/drawing/2014/main" id="{4B77B390-6F0E-CCA5-7D2E-7AACEB56604D}"/>
              </a:ext>
            </a:extLst>
          </p:cNvPr>
          <p:cNvSpPr/>
          <p:nvPr/>
        </p:nvSpPr>
        <p:spPr>
          <a:xfrm>
            <a:off x="4624391" y="4430132"/>
            <a:ext cx="750299" cy="373847"/>
          </a:xfrm>
          <a:prstGeom prst="roundRect">
            <a:avLst/>
          </a:prstGeom>
          <a:solidFill>
            <a:srgbClr val="AF272F"/>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srgbClr val="FFFFFF"/>
                </a:solidFill>
                <a:effectLst/>
                <a:uLnTx/>
                <a:uFillTx/>
                <a:latin typeface="Montserrat" panose="00000500000000000000" pitchFamily="2" charset="0"/>
              </a:rPr>
              <a:t>Class 0 </a:t>
            </a:r>
          </a:p>
        </p:txBody>
      </p:sp>
      <p:cxnSp>
        <p:nvCxnSpPr>
          <p:cNvPr id="36" name="Straight Arrow Connector 35">
            <a:extLst>
              <a:ext uri="{FF2B5EF4-FFF2-40B4-BE49-F238E27FC236}">
                <a16:creationId xmlns:a16="http://schemas.microsoft.com/office/drawing/2014/main" id="{94B5FBFD-F2D0-2398-CB9F-B0D0904856B9}"/>
              </a:ext>
            </a:extLst>
          </p:cNvPr>
          <p:cNvCxnSpPr>
            <a:cxnSpLocks/>
            <a:stCxn id="33" idx="2"/>
            <a:endCxn id="34" idx="0"/>
          </p:cNvCxnSpPr>
          <p:nvPr/>
        </p:nvCxnSpPr>
        <p:spPr>
          <a:xfrm flipH="1">
            <a:off x="3693714" y="4038394"/>
            <a:ext cx="674490" cy="391738"/>
          </a:xfrm>
          <a:prstGeom prst="straightConnector1">
            <a:avLst/>
          </a:prstGeom>
          <a:noFill/>
          <a:ln w="57150" cap="flat" cmpd="sng" algn="ctr">
            <a:solidFill>
              <a:srgbClr val="000000"/>
            </a:solidFill>
            <a:prstDash val="solid"/>
            <a:miter lim="800000"/>
            <a:tailEnd type="triangle"/>
          </a:ln>
          <a:effectLst/>
        </p:spPr>
      </p:cxnSp>
      <p:cxnSp>
        <p:nvCxnSpPr>
          <p:cNvPr id="37" name="Straight Arrow Connector 36">
            <a:extLst>
              <a:ext uri="{FF2B5EF4-FFF2-40B4-BE49-F238E27FC236}">
                <a16:creationId xmlns:a16="http://schemas.microsoft.com/office/drawing/2014/main" id="{AEEBB32F-5CE2-99CD-88DC-E86735E9E1BC}"/>
              </a:ext>
            </a:extLst>
          </p:cNvPr>
          <p:cNvCxnSpPr>
            <a:cxnSpLocks/>
          </p:cNvCxnSpPr>
          <p:nvPr/>
        </p:nvCxnSpPr>
        <p:spPr>
          <a:xfrm>
            <a:off x="4346612" y="4038394"/>
            <a:ext cx="635677" cy="391738"/>
          </a:xfrm>
          <a:prstGeom prst="straightConnector1">
            <a:avLst/>
          </a:prstGeom>
          <a:noFill/>
          <a:ln w="57150" cap="flat" cmpd="sng" algn="ctr">
            <a:solidFill>
              <a:srgbClr val="000000"/>
            </a:solidFill>
            <a:prstDash val="solid"/>
            <a:miter lim="800000"/>
            <a:tailEnd type="triangle"/>
          </a:ln>
          <a:effectLst/>
        </p:spPr>
      </p:cxnSp>
      <p:sp>
        <p:nvSpPr>
          <p:cNvPr id="38" name="TextBox 37">
            <a:extLst>
              <a:ext uri="{FF2B5EF4-FFF2-40B4-BE49-F238E27FC236}">
                <a16:creationId xmlns:a16="http://schemas.microsoft.com/office/drawing/2014/main" id="{3D9F4700-791F-BA9D-54B5-16DE75AC42F8}"/>
              </a:ext>
            </a:extLst>
          </p:cNvPr>
          <p:cNvSpPr txBox="1"/>
          <p:nvPr/>
        </p:nvSpPr>
        <p:spPr>
          <a:xfrm>
            <a:off x="3659371" y="3974867"/>
            <a:ext cx="417102" cy="253916"/>
          </a:xfrm>
          <a:prstGeom prst="rect">
            <a:avLst/>
          </a:prstGeom>
          <a:noFill/>
        </p:spPr>
        <p:txBody>
          <a:bodyPr wrap="none" rtlCol="0">
            <a:spAutoFit/>
          </a:bodyPr>
          <a:lstStyle/>
          <a:p>
            <a:pPr defTabSz="914446"/>
            <a:r>
              <a:rPr lang="en-CA" sz="1050" dirty="0">
                <a:solidFill>
                  <a:srgbClr val="002060"/>
                </a:solidFill>
                <a:latin typeface="Montserrat" panose="00000500000000000000" pitchFamily="2" charset="0"/>
              </a:rPr>
              <a:t>Yes</a:t>
            </a:r>
          </a:p>
        </p:txBody>
      </p:sp>
      <p:sp>
        <p:nvSpPr>
          <p:cNvPr id="39" name="TextBox 38">
            <a:extLst>
              <a:ext uri="{FF2B5EF4-FFF2-40B4-BE49-F238E27FC236}">
                <a16:creationId xmlns:a16="http://schemas.microsoft.com/office/drawing/2014/main" id="{DA646278-B25C-A294-72CC-E87C40CE1D67}"/>
              </a:ext>
            </a:extLst>
          </p:cNvPr>
          <p:cNvSpPr txBox="1"/>
          <p:nvPr/>
        </p:nvSpPr>
        <p:spPr>
          <a:xfrm>
            <a:off x="4879056" y="4015112"/>
            <a:ext cx="378630" cy="253916"/>
          </a:xfrm>
          <a:prstGeom prst="rect">
            <a:avLst/>
          </a:prstGeom>
          <a:noFill/>
        </p:spPr>
        <p:txBody>
          <a:bodyPr wrap="none" rtlCol="0">
            <a:spAutoFit/>
          </a:bodyPr>
          <a:lstStyle/>
          <a:p>
            <a:pPr defTabSz="914446"/>
            <a:r>
              <a:rPr lang="en-CA" sz="1050" dirty="0">
                <a:solidFill>
                  <a:srgbClr val="002060"/>
                </a:solidFill>
                <a:latin typeface="Montserrat" panose="00000500000000000000" pitchFamily="2" charset="0"/>
              </a:rPr>
              <a:t>No</a:t>
            </a:r>
          </a:p>
        </p:txBody>
      </p:sp>
      <p:cxnSp>
        <p:nvCxnSpPr>
          <p:cNvPr id="40" name="Straight Arrow Connector 39">
            <a:extLst>
              <a:ext uri="{FF2B5EF4-FFF2-40B4-BE49-F238E27FC236}">
                <a16:creationId xmlns:a16="http://schemas.microsoft.com/office/drawing/2014/main" id="{D7734291-E4F9-270B-0AD5-EDACE49F8144}"/>
              </a:ext>
            </a:extLst>
          </p:cNvPr>
          <p:cNvCxnSpPr/>
          <p:nvPr/>
        </p:nvCxnSpPr>
        <p:spPr>
          <a:xfrm flipH="1">
            <a:off x="2931184" y="4814238"/>
            <a:ext cx="760227" cy="439901"/>
          </a:xfrm>
          <a:prstGeom prst="straightConnector1">
            <a:avLst/>
          </a:prstGeom>
          <a:noFill/>
          <a:ln w="57150" cap="flat" cmpd="sng" algn="ctr">
            <a:solidFill>
              <a:srgbClr val="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5238ADD9-3603-2CA6-030A-5FB5AB20EF2A}"/>
              </a:ext>
            </a:extLst>
          </p:cNvPr>
          <p:cNvCxnSpPr/>
          <p:nvPr/>
        </p:nvCxnSpPr>
        <p:spPr>
          <a:xfrm>
            <a:off x="3676523" y="4814237"/>
            <a:ext cx="680213" cy="444715"/>
          </a:xfrm>
          <a:prstGeom prst="straightConnector1">
            <a:avLst/>
          </a:prstGeom>
          <a:noFill/>
          <a:ln w="57150" cap="flat" cmpd="sng" algn="ctr">
            <a:solidFill>
              <a:srgbClr val="000000"/>
            </a:solidFill>
            <a:prstDash val="solid"/>
            <a:miter lim="800000"/>
            <a:tailEnd type="triangle"/>
          </a:ln>
          <a:effectLst/>
        </p:spPr>
      </p:cxnSp>
      <p:sp>
        <p:nvSpPr>
          <p:cNvPr id="42" name="TextBox 41">
            <a:extLst>
              <a:ext uri="{FF2B5EF4-FFF2-40B4-BE49-F238E27FC236}">
                <a16:creationId xmlns:a16="http://schemas.microsoft.com/office/drawing/2014/main" id="{7083A4BF-797B-260C-CAE5-CA0BF0223BFF}"/>
              </a:ext>
            </a:extLst>
          </p:cNvPr>
          <p:cNvSpPr txBox="1"/>
          <p:nvPr/>
        </p:nvSpPr>
        <p:spPr>
          <a:xfrm>
            <a:off x="2905823" y="4867694"/>
            <a:ext cx="417102" cy="253916"/>
          </a:xfrm>
          <a:prstGeom prst="rect">
            <a:avLst/>
          </a:prstGeom>
          <a:noFill/>
        </p:spPr>
        <p:txBody>
          <a:bodyPr wrap="none" rtlCol="0">
            <a:spAutoFit/>
          </a:bodyPr>
          <a:lstStyle/>
          <a:p>
            <a:pPr defTabSz="914446"/>
            <a:r>
              <a:rPr lang="en-CA" sz="1050" dirty="0">
                <a:solidFill>
                  <a:srgbClr val="002060"/>
                </a:solidFill>
                <a:latin typeface="Montserrat" panose="00000500000000000000" pitchFamily="2" charset="0"/>
              </a:rPr>
              <a:t>Yes</a:t>
            </a:r>
          </a:p>
        </p:txBody>
      </p:sp>
      <p:sp>
        <p:nvSpPr>
          <p:cNvPr id="43" name="Rounded Rectangle 70">
            <a:extLst>
              <a:ext uri="{FF2B5EF4-FFF2-40B4-BE49-F238E27FC236}">
                <a16:creationId xmlns:a16="http://schemas.microsoft.com/office/drawing/2014/main" id="{9A615BF4-3594-0A38-3A1A-4CAF0BFCF4BE}"/>
              </a:ext>
            </a:extLst>
          </p:cNvPr>
          <p:cNvSpPr/>
          <p:nvPr/>
        </p:nvSpPr>
        <p:spPr>
          <a:xfrm>
            <a:off x="2557857" y="5262817"/>
            <a:ext cx="820397" cy="384999"/>
          </a:xfrm>
          <a:prstGeom prst="roundRect">
            <a:avLst/>
          </a:prstGeom>
          <a:solidFill>
            <a:srgbClr val="0054A7"/>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srgbClr val="FFFFFF"/>
                </a:solidFill>
                <a:effectLst/>
                <a:uLnTx/>
                <a:uFillTx/>
                <a:latin typeface="Montserrat" panose="00000500000000000000" pitchFamily="2" charset="0"/>
              </a:rPr>
              <a:t>Class 1</a:t>
            </a:r>
          </a:p>
        </p:txBody>
      </p:sp>
      <p:sp>
        <p:nvSpPr>
          <p:cNvPr id="44" name="Rounded Rectangle 71">
            <a:extLst>
              <a:ext uri="{FF2B5EF4-FFF2-40B4-BE49-F238E27FC236}">
                <a16:creationId xmlns:a16="http://schemas.microsoft.com/office/drawing/2014/main" id="{548FD214-A463-46E7-FFC0-8F5161C1729C}"/>
              </a:ext>
            </a:extLst>
          </p:cNvPr>
          <p:cNvSpPr/>
          <p:nvPr/>
        </p:nvSpPr>
        <p:spPr>
          <a:xfrm>
            <a:off x="3978270" y="5264853"/>
            <a:ext cx="823826" cy="382963"/>
          </a:xfrm>
          <a:prstGeom prst="roundRect">
            <a:avLst/>
          </a:prstGeom>
          <a:solidFill>
            <a:srgbClr val="AF272F"/>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srgbClr val="FFFFFF"/>
                </a:solidFill>
                <a:effectLst/>
                <a:uLnTx/>
                <a:uFillTx/>
                <a:latin typeface="Montserrat" panose="00000500000000000000" pitchFamily="2" charset="0"/>
              </a:rPr>
              <a:t>Class 0</a:t>
            </a:r>
          </a:p>
        </p:txBody>
      </p:sp>
      <p:sp>
        <p:nvSpPr>
          <p:cNvPr id="45" name="TextBox 44">
            <a:extLst>
              <a:ext uri="{FF2B5EF4-FFF2-40B4-BE49-F238E27FC236}">
                <a16:creationId xmlns:a16="http://schemas.microsoft.com/office/drawing/2014/main" id="{AE17E8F7-94A5-2483-6916-55D8A7971A48}"/>
              </a:ext>
            </a:extLst>
          </p:cNvPr>
          <p:cNvSpPr txBox="1"/>
          <p:nvPr/>
        </p:nvSpPr>
        <p:spPr>
          <a:xfrm>
            <a:off x="4107657" y="4879246"/>
            <a:ext cx="378630" cy="253916"/>
          </a:xfrm>
          <a:prstGeom prst="rect">
            <a:avLst/>
          </a:prstGeom>
          <a:noFill/>
        </p:spPr>
        <p:txBody>
          <a:bodyPr wrap="none" rtlCol="0">
            <a:spAutoFit/>
          </a:bodyPr>
          <a:lstStyle/>
          <a:p>
            <a:pPr defTabSz="914446"/>
            <a:r>
              <a:rPr lang="en-CA" sz="1050" dirty="0">
                <a:solidFill>
                  <a:srgbClr val="002060"/>
                </a:solidFill>
                <a:latin typeface="Montserrat" panose="00000500000000000000" pitchFamily="2" charset="0"/>
              </a:rPr>
              <a:t>No</a:t>
            </a:r>
          </a:p>
        </p:txBody>
      </p:sp>
      <p:sp>
        <p:nvSpPr>
          <p:cNvPr id="46" name="TextBox 45">
            <a:extLst>
              <a:ext uri="{FF2B5EF4-FFF2-40B4-BE49-F238E27FC236}">
                <a16:creationId xmlns:a16="http://schemas.microsoft.com/office/drawing/2014/main" id="{FB085066-349B-0AE7-0F37-B2DCAA68B3BB}"/>
              </a:ext>
            </a:extLst>
          </p:cNvPr>
          <p:cNvSpPr txBox="1"/>
          <p:nvPr/>
        </p:nvSpPr>
        <p:spPr>
          <a:xfrm>
            <a:off x="1531460" y="3669487"/>
            <a:ext cx="1928031" cy="584775"/>
          </a:xfrm>
          <a:prstGeom prst="rect">
            <a:avLst/>
          </a:prstGeom>
          <a:noFill/>
        </p:spPr>
        <p:txBody>
          <a:bodyPr wrap="square" rtlCol="0">
            <a:spAutoFit/>
          </a:bodyPr>
          <a:lstStyle>
            <a:defPPr>
              <a:defRPr lang="en-US"/>
            </a:defPPr>
            <a:lvl1pPr algn="ctr">
              <a:defRPr>
                <a:solidFill>
                  <a:srgbClr val="017ACD"/>
                </a:solidFill>
              </a:defRPr>
            </a:lvl1pPr>
          </a:lstStyle>
          <a:p>
            <a:pPr defTabSz="914446"/>
            <a:r>
              <a:rPr lang="en-CA" sz="1600" dirty="0">
                <a:solidFill>
                  <a:srgbClr val="0C1752"/>
                </a:solidFill>
                <a:latin typeface="Montserrat" panose="00000500000000000000" pitchFamily="2" charset="0"/>
              </a:rPr>
              <a:t>Initial (Root) Node</a:t>
            </a:r>
          </a:p>
        </p:txBody>
      </p:sp>
    </p:spTree>
    <p:extLst>
      <p:ext uri="{BB962C8B-B14F-4D97-AF65-F5344CB8AC3E}">
        <p14:creationId xmlns:p14="http://schemas.microsoft.com/office/powerpoint/2010/main" val="294007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ppt_x"/>
                                          </p:val>
                                        </p:tav>
                                        <p:tav tm="100000">
                                          <p:val>
                                            <p:strVal val="#ppt_x"/>
                                          </p:val>
                                        </p:tav>
                                      </p:tavLst>
                                    </p:anim>
                                    <p:anim calcmode="lin" valueType="num">
                                      <p:cBhvr additive="base">
                                        <p:cTn id="36" dur="500" fill="hold"/>
                                        <p:tgtEl>
                                          <p:spTgt spid="4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ppt_x"/>
                                          </p:val>
                                        </p:tav>
                                        <p:tav tm="100000">
                                          <p:val>
                                            <p:strVal val="#ppt_x"/>
                                          </p:val>
                                        </p:tav>
                                      </p:tavLst>
                                    </p:anim>
                                    <p:anim calcmode="lin" valueType="num">
                                      <p:cBhvr additive="base">
                                        <p:cTn id="40" dur="500" fill="hold"/>
                                        <p:tgtEl>
                                          <p:spTgt spid="4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ppt_x"/>
                                          </p:val>
                                        </p:tav>
                                        <p:tav tm="100000">
                                          <p:val>
                                            <p:strVal val="#ppt_x"/>
                                          </p:val>
                                        </p:tav>
                                      </p:tavLst>
                                    </p:anim>
                                    <p:anim calcmode="lin" valueType="num">
                                      <p:cBhvr additive="base">
                                        <p:cTn id="44" dur="500" fill="hold"/>
                                        <p:tgtEl>
                                          <p:spTgt spid="4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fill="hold"/>
                                        <p:tgtEl>
                                          <p:spTgt spid="43"/>
                                        </p:tgtEl>
                                        <p:attrNameLst>
                                          <p:attrName>ppt_x</p:attrName>
                                        </p:attrNameLst>
                                      </p:cBhvr>
                                      <p:tavLst>
                                        <p:tav tm="0">
                                          <p:val>
                                            <p:strVal val="#ppt_x"/>
                                          </p:val>
                                        </p:tav>
                                        <p:tav tm="100000">
                                          <p:val>
                                            <p:strVal val="#ppt_x"/>
                                          </p:val>
                                        </p:tav>
                                      </p:tavLst>
                                    </p:anim>
                                    <p:anim calcmode="lin" valueType="num">
                                      <p:cBhvr additive="base">
                                        <p:cTn id="52" dur="500" fill="hold"/>
                                        <p:tgtEl>
                                          <p:spTgt spid="4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500" fill="hold"/>
                                        <p:tgtEl>
                                          <p:spTgt spid="44"/>
                                        </p:tgtEl>
                                        <p:attrNameLst>
                                          <p:attrName>ppt_x</p:attrName>
                                        </p:attrNameLst>
                                      </p:cBhvr>
                                      <p:tavLst>
                                        <p:tav tm="0">
                                          <p:val>
                                            <p:strVal val="#ppt_x"/>
                                          </p:val>
                                        </p:tav>
                                        <p:tav tm="100000">
                                          <p:val>
                                            <p:strVal val="#ppt_x"/>
                                          </p:val>
                                        </p:tav>
                                      </p:tavLst>
                                    </p:anim>
                                    <p:anim calcmode="lin" valueType="num">
                                      <p:cBhvr additive="base">
                                        <p:cTn id="56" dur="500" fill="hold"/>
                                        <p:tgtEl>
                                          <p:spTgt spid="4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ppt_x"/>
                                          </p:val>
                                        </p:tav>
                                        <p:tav tm="100000">
                                          <p:val>
                                            <p:strVal val="#ppt_x"/>
                                          </p:val>
                                        </p:tav>
                                      </p:tavLst>
                                    </p:anim>
                                    <p:anim calcmode="lin" valueType="num">
                                      <p:cBhvr additive="base">
                                        <p:cTn id="60" dur="500" fill="hold"/>
                                        <p:tgtEl>
                                          <p:spTgt spid="2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ppt_x"/>
                                          </p:val>
                                        </p:tav>
                                        <p:tav tm="100000">
                                          <p:val>
                                            <p:strVal val="#ppt_x"/>
                                          </p:val>
                                        </p:tav>
                                      </p:tavLst>
                                    </p:anim>
                                    <p:anim calcmode="lin" valueType="num">
                                      <p:cBhvr additive="base">
                                        <p:cTn id="64" dur="500" fill="hold"/>
                                        <p:tgtEl>
                                          <p:spTgt spid="4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ppt_x"/>
                                          </p:val>
                                        </p:tav>
                                        <p:tav tm="100000">
                                          <p:val>
                                            <p:strVal val="#ppt_x"/>
                                          </p:val>
                                        </p:tav>
                                      </p:tavLst>
                                    </p:anim>
                                    <p:anim calcmode="lin" valueType="num">
                                      <p:cBhvr additive="base">
                                        <p:cTn id="68" dur="500" fill="hold"/>
                                        <p:tgtEl>
                                          <p:spTgt spid="28"/>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fill="hold"/>
                                        <p:tgtEl>
                                          <p:spTgt spid="30"/>
                                        </p:tgtEl>
                                        <p:attrNameLst>
                                          <p:attrName>ppt_x</p:attrName>
                                        </p:attrNameLst>
                                      </p:cBhvr>
                                      <p:tavLst>
                                        <p:tav tm="0">
                                          <p:val>
                                            <p:strVal val="#ppt_x"/>
                                          </p:val>
                                        </p:tav>
                                        <p:tav tm="100000">
                                          <p:val>
                                            <p:strVal val="#ppt_x"/>
                                          </p:val>
                                        </p:tav>
                                      </p:tavLst>
                                    </p:anim>
                                    <p:anim calcmode="lin" valueType="num">
                                      <p:cBhvr additive="base">
                                        <p:cTn id="72" dur="500" fill="hold"/>
                                        <p:tgtEl>
                                          <p:spTgt spid="30"/>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fill="hold"/>
                                        <p:tgtEl>
                                          <p:spTgt spid="32"/>
                                        </p:tgtEl>
                                        <p:attrNameLst>
                                          <p:attrName>ppt_x</p:attrName>
                                        </p:attrNameLst>
                                      </p:cBhvr>
                                      <p:tavLst>
                                        <p:tav tm="0">
                                          <p:val>
                                            <p:strVal val="#ppt_x"/>
                                          </p:val>
                                        </p:tav>
                                        <p:tav tm="100000">
                                          <p:val>
                                            <p:strVal val="#ppt_x"/>
                                          </p:val>
                                        </p:tav>
                                      </p:tavLst>
                                    </p:anim>
                                    <p:anim calcmode="lin" valueType="num">
                                      <p:cBhvr additive="base">
                                        <p:cTn id="76" dur="500" fill="hold"/>
                                        <p:tgtEl>
                                          <p:spTgt spid="3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additive="base">
                                        <p:cTn id="79" dur="500" fill="hold"/>
                                        <p:tgtEl>
                                          <p:spTgt spid="31"/>
                                        </p:tgtEl>
                                        <p:attrNameLst>
                                          <p:attrName>ppt_x</p:attrName>
                                        </p:attrNameLst>
                                      </p:cBhvr>
                                      <p:tavLst>
                                        <p:tav tm="0">
                                          <p:val>
                                            <p:strVal val="#ppt_x"/>
                                          </p:val>
                                        </p:tav>
                                        <p:tav tm="100000">
                                          <p:val>
                                            <p:strVal val="#ppt_x"/>
                                          </p:val>
                                        </p:tav>
                                      </p:tavLst>
                                    </p:anim>
                                    <p:anim calcmode="lin" valueType="num">
                                      <p:cBhvr additive="base">
                                        <p:cTn id="8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1" grpId="0"/>
      <p:bldP spid="33" grpId="0" animBg="1"/>
      <p:bldP spid="34" grpId="0" animBg="1"/>
      <p:bldP spid="35" grpId="0" animBg="1"/>
      <p:bldP spid="38" grpId="0"/>
      <p:bldP spid="39" grpId="0"/>
      <p:bldP spid="42" grpId="0"/>
      <p:bldP spid="43" grpId="0" animBg="1"/>
      <p:bldP spid="44" grpId="0" animBg="1"/>
      <p:bldP spid="45" grpId="0"/>
      <p:bldP spid="4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7ED5F-7B2D-7998-CE9F-68D4709ABA5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81BA07F-E3FF-77B4-EC7E-E3DEB1AA9AC6}"/>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7AA77107-845F-8BB3-25FC-93038D17FDF5}"/>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0D0B279B-6B00-DD4A-D600-12ED1D0A94BD}"/>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Random Forest</a:t>
            </a:r>
          </a:p>
        </p:txBody>
      </p:sp>
      <p:sp>
        <p:nvSpPr>
          <p:cNvPr id="9" name="TextBox 8">
            <a:extLst>
              <a:ext uri="{FF2B5EF4-FFF2-40B4-BE49-F238E27FC236}">
                <a16:creationId xmlns:a16="http://schemas.microsoft.com/office/drawing/2014/main" id="{0207BB70-B3BF-567C-4BD1-FA103EB5A53A}"/>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21" name="Text Placeholder 4">
            <a:extLst>
              <a:ext uri="{FF2B5EF4-FFF2-40B4-BE49-F238E27FC236}">
                <a16:creationId xmlns:a16="http://schemas.microsoft.com/office/drawing/2014/main" id="{A6636774-6B1D-43A3-A01D-D993827128E2}"/>
              </a:ext>
            </a:extLst>
          </p:cNvPr>
          <p:cNvSpPr txBox="1">
            <a:spLocks/>
          </p:cNvSpPr>
          <p:nvPr/>
        </p:nvSpPr>
        <p:spPr>
          <a:xfrm>
            <a:off x="154722" y="902714"/>
            <a:ext cx="11155360" cy="4762500"/>
          </a:xfrm>
          <a:prstGeom prst="rect">
            <a:avLst/>
          </a:prstGeom>
        </p:spPr>
        <p:txBody>
          <a:bodyPr vert="horz" lIns="91440" tIns="45720" rIns="91440" bIns="45720" rtlCol="0">
            <a:noAutofit/>
          </a:bodyPr>
          <a:lstStyle>
            <a:defPPr>
              <a:defRPr lang="en-US"/>
            </a:defPPr>
            <a:lvl1pPr marL="190510" marR="0" lvl="0" indent="-190510" defTabSz="914446" fontAlgn="auto">
              <a:lnSpc>
                <a:spcPct val="100000"/>
              </a:lnSpc>
              <a:spcBef>
                <a:spcPts val="1000"/>
              </a:spcBef>
              <a:spcAft>
                <a:spcPts val="333"/>
              </a:spcAft>
              <a:buClr>
                <a:srgbClr val="0B8ECC"/>
              </a:buClr>
              <a:buSzTx/>
              <a:buFont typeface="Arial" panose="020B0604020202020204" pitchFamily="34" charset="0"/>
              <a:buChar char="•"/>
              <a:tabLst/>
              <a:defRPr kumimoji="0" sz="2000" b="0" i="0" u="none" strike="noStrike" cap="none" spc="0" normalizeH="0" baseline="0">
                <a:ln>
                  <a:noFill/>
                </a:ln>
                <a:solidFill>
                  <a:srgbClr val="000000"/>
                </a:solidFill>
                <a:effectLst/>
                <a:uLnTx/>
                <a:uFillTx/>
                <a:latin typeface="Montserrat" panose="00000500000000000000" pitchFamily="2" charset="0"/>
                <a:ea typeface="Tahoma" panose="020B0604030504040204" pitchFamily="34" charset="0"/>
                <a:cs typeface="Tahoma" panose="020B0604030504040204" pitchFamily="34" charset="0"/>
              </a:defRPr>
            </a:lvl1pPr>
            <a:lvl2pPr marL="742987" indent="-285764" defTabSz="914446">
              <a:lnSpc>
                <a:spcPct val="120000"/>
              </a:lnSpc>
              <a:spcBef>
                <a:spcPts val="333"/>
              </a:spcBef>
              <a:spcAft>
                <a:spcPts val="333"/>
              </a:spcAft>
              <a:buClr>
                <a:srgbClr val="0B8ECC"/>
              </a:buClr>
              <a:buSzPct val="100000"/>
              <a:buFont typeface="Arial" panose="020B0604020202020204" pitchFamily="34" charset="0"/>
              <a:buChar char="•"/>
              <a:defRPr sz="2000">
                <a:ea typeface="Tahoma" panose="020B0604030504040204" pitchFamily="34" charset="0"/>
                <a:cs typeface="Tahoma" panose="020B0604030504040204" pitchFamily="34" charset="0"/>
              </a:defRPr>
            </a:lvl2pPr>
            <a:lvl3pPr marL="1143057" indent="-228611" defTabSz="914446">
              <a:lnSpc>
                <a:spcPct val="120000"/>
              </a:lnSpc>
              <a:spcBef>
                <a:spcPts val="333"/>
              </a:spcBef>
              <a:spcAft>
                <a:spcPts val="333"/>
              </a:spcAft>
              <a:buClr>
                <a:srgbClr val="0B8ECC"/>
              </a:buClr>
              <a:buSzPct val="100000"/>
              <a:buFont typeface="Arial" panose="020B0604020202020204" pitchFamily="34" charset="0"/>
              <a:buChar char="•"/>
              <a:defRPr sz="2000">
                <a:ea typeface="Tahoma" panose="020B0604030504040204" pitchFamily="34" charset="0"/>
                <a:cs typeface="Tahoma" panose="020B0604030504040204" pitchFamily="34" charset="0"/>
              </a:defRPr>
            </a:lvl3pPr>
            <a:lvl4pPr marL="1600280" indent="-228611" defTabSz="914446">
              <a:lnSpc>
                <a:spcPct val="120000"/>
              </a:lnSpc>
              <a:spcBef>
                <a:spcPts val="333"/>
              </a:spcBef>
              <a:spcAft>
                <a:spcPts val="333"/>
              </a:spcAft>
              <a:buClr>
                <a:srgbClr val="0B8ECC"/>
              </a:buClr>
              <a:buFont typeface="Arial" panose="020B0604020202020204" pitchFamily="34" charset="0"/>
              <a:buChar char="•"/>
              <a:defRPr sz="2000">
                <a:ea typeface="Tahoma" panose="020B0604030504040204" pitchFamily="34" charset="0"/>
                <a:cs typeface="Tahoma" panose="020B0604030504040204" pitchFamily="34" charset="0"/>
              </a:defRPr>
            </a:lvl4pPr>
            <a:lvl5pPr marL="2057503" indent="-228611" defTabSz="914446">
              <a:lnSpc>
                <a:spcPct val="120000"/>
              </a:lnSpc>
              <a:spcBef>
                <a:spcPts val="333"/>
              </a:spcBef>
              <a:spcAft>
                <a:spcPts val="333"/>
              </a:spcAft>
              <a:buClr>
                <a:srgbClr val="0B8ECC"/>
              </a:buClr>
              <a:buFont typeface="Arial" panose="020B0604020202020204" pitchFamily="34" charset="0"/>
              <a:buChar char="•"/>
              <a:defRPr sz="2000">
                <a:ea typeface="Tahoma" panose="020B0604030504040204" pitchFamily="34" charset="0"/>
                <a:cs typeface="Tahoma" panose="020B0604030504040204" pitchFamily="34" charset="0"/>
              </a:defRPr>
            </a:lvl5pPr>
            <a:lvl6pPr marL="2514726" indent="-228611" defTabSz="914446">
              <a:lnSpc>
                <a:spcPct val="90000"/>
              </a:lnSpc>
              <a:spcBef>
                <a:spcPts val="500"/>
              </a:spcBef>
              <a:buFont typeface="Arial" panose="020B0604020202020204" pitchFamily="34" charset="0"/>
              <a:buChar char="•"/>
            </a:lvl6pPr>
            <a:lvl7pPr marL="2971949" indent="-228611" defTabSz="914446">
              <a:lnSpc>
                <a:spcPct val="90000"/>
              </a:lnSpc>
              <a:spcBef>
                <a:spcPts val="500"/>
              </a:spcBef>
              <a:buFont typeface="Arial" panose="020B0604020202020204" pitchFamily="34" charset="0"/>
              <a:buChar char="•"/>
            </a:lvl7pPr>
            <a:lvl8pPr marL="3429171" indent="-228611" defTabSz="914446">
              <a:lnSpc>
                <a:spcPct val="90000"/>
              </a:lnSpc>
              <a:spcBef>
                <a:spcPts val="500"/>
              </a:spcBef>
              <a:buFont typeface="Arial" panose="020B0604020202020204" pitchFamily="34" charset="0"/>
              <a:buChar char="•"/>
            </a:lvl8pPr>
            <a:lvl9pPr marL="3886394" indent="-228611" defTabSz="914446">
              <a:lnSpc>
                <a:spcPct val="90000"/>
              </a:lnSpc>
              <a:spcBef>
                <a:spcPts val="500"/>
              </a:spcBef>
              <a:buFont typeface="Arial" panose="020B0604020202020204" pitchFamily="34" charset="0"/>
              <a:buChar char="•"/>
            </a:lvl9pPr>
          </a:lstStyle>
          <a:p>
            <a:r>
              <a:rPr lang="en-US" dirty="0"/>
              <a:t>Instead of basing predictions on the results of a single decision tree, why not use the predictions of an ensemble of models?</a:t>
            </a:r>
          </a:p>
          <a:p>
            <a:r>
              <a:rPr lang="en-US" dirty="0"/>
              <a:t>Random Forest is a type of ensemble algorithms that combines predictions from a collection of models. Ensemble algorithms typically generates more accurate and stable predictions compared to a single model. </a:t>
            </a:r>
          </a:p>
          <a:p>
            <a:r>
              <a:rPr lang="en-US" dirty="0"/>
              <a:t>Random Forest works by creating a set of decision trees from randomly selected subset of data. It then combines votes or average values from different decision trees to generate a final prediction which represents the “wisdom of the crowds”.</a:t>
            </a:r>
          </a:p>
          <a:p>
            <a:endParaRPr lang="en-US" dirty="0"/>
          </a:p>
          <a:p>
            <a:endParaRPr lang="en-US" dirty="0"/>
          </a:p>
          <a:p>
            <a:endParaRPr lang="en-US" dirty="0"/>
          </a:p>
          <a:p>
            <a:endParaRPr lang="en-US" dirty="0"/>
          </a:p>
          <a:p>
            <a:endParaRPr lang="en-US" dirty="0"/>
          </a:p>
        </p:txBody>
      </p:sp>
      <p:sp>
        <p:nvSpPr>
          <p:cNvPr id="22" name="Oval 21">
            <a:extLst>
              <a:ext uri="{FF2B5EF4-FFF2-40B4-BE49-F238E27FC236}">
                <a16:creationId xmlns:a16="http://schemas.microsoft.com/office/drawing/2014/main" id="{8BDA44DE-39E9-E522-9B38-F7DA7BE2ECC7}"/>
              </a:ext>
            </a:extLst>
          </p:cNvPr>
          <p:cNvSpPr/>
          <p:nvPr/>
        </p:nvSpPr>
        <p:spPr>
          <a:xfrm>
            <a:off x="4434389" y="4907441"/>
            <a:ext cx="101600" cy="104532"/>
          </a:xfrm>
          <a:prstGeom prst="ellipse">
            <a:avLst/>
          </a:prstGeom>
          <a:solidFill>
            <a:srgbClr val="0054A7"/>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2060"/>
              </a:solidFill>
              <a:effectLst/>
              <a:uLnTx/>
              <a:uFillTx/>
              <a:latin typeface="Cambria" panose="02040503050406030204"/>
              <a:ea typeface="+mn-ea"/>
              <a:cs typeface="+mn-cs"/>
            </a:endParaRPr>
          </a:p>
        </p:txBody>
      </p:sp>
      <p:sp>
        <p:nvSpPr>
          <p:cNvPr id="23" name="Oval 22">
            <a:extLst>
              <a:ext uri="{FF2B5EF4-FFF2-40B4-BE49-F238E27FC236}">
                <a16:creationId xmlns:a16="http://schemas.microsoft.com/office/drawing/2014/main" id="{7140A47C-7DD1-3914-0DEA-0921403A1DB1}"/>
              </a:ext>
            </a:extLst>
          </p:cNvPr>
          <p:cNvSpPr/>
          <p:nvPr/>
        </p:nvSpPr>
        <p:spPr>
          <a:xfrm>
            <a:off x="5157279" y="4959707"/>
            <a:ext cx="101600" cy="104532"/>
          </a:xfrm>
          <a:prstGeom prst="ellipse">
            <a:avLst/>
          </a:prstGeom>
          <a:solidFill>
            <a:srgbClr val="0054A7"/>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2060"/>
              </a:solidFill>
              <a:effectLst/>
              <a:uLnTx/>
              <a:uFillTx/>
              <a:latin typeface="Cambria" panose="02040503050406030204"/>
              <a:ea typeface="+mn-ea"/>
              <a:cs typeface="+mn-cs"/>
            </a:endParaRPr>
          </a:p>
        </p:txBody>
      </p:sp>
      <p:sp>
        <p:nvSpPr>
          <p:cNvPr id="24" name="Oval 23">
            <a:extLst>
              <a:ext uri="{FF2B5EF4-FFF2-40B4-BE49-F238E27FC236}">
                <a16:creationId xmlns:a16="http://schemas.microsoft.com/office/drawing/2014/main" id="{FD2366A2-6916-6C7B-ED90-07A5A52B586E}"/>
              </a:ext>
            </a:extLst>
          </p:cNvPr>
          <p:cNvSpPr/>
          <p:nvPr/>
        </p:nvSpPr>
        <p:spPr>
          <a:xfrm>
            <a:off x="5649623" y="4965607"/>
            <a:ext cx="101600" cy="104532"/>
          </a:xfrm>
          <a:prstGeom prst="ellipse">
            <a:avLst/>
          </a:prstGeom>
          <a:solidFill>
            <a:srgbClr val="0054A7"/>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2060"/>
              </a:solidFill>
              <a:effectLst/>
              <a:uLnTx/>
              <a:uFillTx/>
              <a:latin typeface="Cambria" panose="02040503050406030204"/>
              <a:ea typeface="+mn-ea"/>
              <a:cs typeface="+mn-cs"/>
            </a:endParaRPr>
          </a:p>
        </p:txBody>
      </p:sp>
      <p:sp>
        <p:nvSpPr>
          <p:cNvPr id="25" name="Oval 24">
            <a:extLst>
              <a:ext uri="{FF2B5EF4-FFF2-40B4-BE49-F238E27FC236}">
                <a16:creationId xmlns:a16="http://schemas.microsoft.com/office/drawing/2014/main" id="{7C8A3ADD-EA22-9BD9-5C80-79B95DEAF824}"/>
              </a:ext>
            </a:extLst>
          </p:cNvPr>
          <p:cNvSpPr/>
          <p:nvPr/>
        </p:nvSpPr>
        <p:spPr>
          <a:xfrm>
            <a:off x="5403451" y="4963230"/>
            <a:ext cx="101600" cy="104532"/>
          </a:xfrm>
          <a:prstGeom prst="ellipse">
            <a:avLst/>
          </a:prstGeom>
          <a:solidFill>
            <a:srgbClr val="0054A7"/>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2060"/>
              </a:solidFill>
              <a:effectLst/>
              <a:uLnTx/>
              <a:uFillTx/>
              <a:latin typeface="Cambria" panose="02040503050406030204"/>
              <a:ea typeface="+mn-ea"/>
              <a:cs typeface="+mn-cs"/>
            </a:endParaRPr>
          </a:p>
        </p:txBody>
      </p:sp>
      <p:sp>
        <p:nvSpPr>
          <p:cNvPr id="26" name="Left Brace 25">
            <a:extLst>
              <a:ext uri="{FF2B5EF4-FFF2-40B4-BE49-F238E27FC236}">
                <a16:creationId xmlns:a16="http://schemas.microsoft.com/office/drawing/2014/main" id="{640BBC3C-4359-7558-5725-8436933337B5}"/>
              </a:ext>
            </a:extLst>
          </p:cNvPr>
          <p:cNvSpPr/>
          <p:nvPr/>
        </p:nvSpPr>
        <p:spPr>
          <a:xfrm rot="16200000">
            <a:off x="4523405" y="2614670"/>
            <a:ext cx="287062" cy="6644747"/>
          </a:xfrm>
          <a:prstGeom prst="leftBrace">
            <a:avLst>
              <a:gd name="adj1" fmla="val 111364"/>
              <a:gd name="adj2" fmla="val 50000"/>
            </a:avLst>
          </a:prstGeom>
          <a:noFill/>
          <a:ln w="57150" cap="flat" cmpd="sng" algn="ctr">
            <a:solidFill>
              <a:srgbClr val="0054A7"/>
            </a:solid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2060"/>
              </a:solidFill>
              <a:effectLst/>
              <a:uLnTx/>
              <a:uFillTx/>
              <a:latin typeface="Cambria" panose="02040503050406030204"/>
              <a:ea typeface="+mn-ea"/>
              <a:cs typeface="+mn-cs"/>
            </a:endParaRPr>
          </a:p>
        </p:txBody>
      </p:sp>
      <p:sp>
        <p:nvSpPr>
          <p:cNvPr id="27" name="TextBox 26">
            <a:extLst>
              <a:ext uri="{FF2B5EF4-FFF2-40B4-BE49-F238E27FC236}">
                <a16:creationId xmlns:a16="http://schemas.microsoft.com/office/drawing/2014/main" id="{EF56A634-9133-8789-B94E-F6E1136C56AB}"/>
              </a:ext>
            </a:extLst>
          </p:cNvPr>
          <p:cNvSpPr txBox="1"/>
          <p:nvPr/>
        </p:nvSpPr>
        <p:spPr>
          <a:xfrm>
            <a:off x="2911289" y="6469789"/>
            <a:ext cx="4257252" cy="369332"/>
          </a:xfrm>
          <a:prstGeom prst="rect">
            <a:avLst/>
          </a:prstGeom>
          <a:noFill/>
        </p:spPr>
        <p:txBody>
          <a:bodyPr wrap="square" rtlCol="0">
            <a:spAutoFit/>
          </a:bodyPr>
          <a:lstStyle/>
          <a:p>
            <a:pPr defTabSz="914446"/>
            <a:r>
              <a:rPr lang="en-CA" b="1" dirty="0">
                <a:solidFill>
                  <a:srgbClr val="002060"/>
                </a:solidFill>
                <a:latin typeface="Montserrat"/>
              </a:rPr>
              <a:t>MAJORITY VOTE = CLASS #1</a:t>
            </a:r>
          </a:p>
        </p:txBody>
      </p:sp>
      <p:sp>
        <p:nvSpPr>
          <p:cNvPr id="28" name="TextBox 27">
            <a:extLst>
              <a:ext uri="{FF2B5EF4-FFF2-40B4-BE49-F238E27FC236}">
                <a16:creationId xmlns:a16="http://schemas.microsoft.com/office/drawing/2014/main" id="{66C69D80-8380-EB89-F14B-C5B86938D691}"/>
              </a:ext>
            </a:extLst>
          </p:cNvPr>
          <p:cNvSpPr txBox="1"/>
          <p:nvPr/>
        </p:nvSpPr>
        <p:spPr>
          <a:xfrm>
            <a:off x="1943106" y="3856099"/>
            <a:ext cx="1311684" cy="646331"/>
          </a:xfrm>
          <a:prstGeom prst="rect">
            <a:avLst/>
          </a:prstGeom>
          <a:noFill/>
        </p:spPr>
        <p:txBody>
          <a:bodyPr wrap="square" rtlCol="0">
            <a:spAutoFit/>
          </a:bodyPr>
          <a:lstStyle>
            <a:defPPr>
              <a:defRPr lang="en-US"/>
            </a:defPPr>
            <a:lvl1pPr algn="ctr">
              <a:defRPr sz="2000">
                <a:solidFill>
                  <a:srgbClr val="017ACD"/>
                </a:solidFill>
              </a:defRPr>
            </a:lvl1pPr>
          </a:lstStyle>
          <a:p>
            <a:pPr defTabSz="914446"/>
            <a:r>
              <a:rPr lang="en-CA" sz="1800" dirty="0">
                <a:solidFill>
                  <a:srgbClr val="0C1752"/>
                </a:solidFill>
                <a:latin typeface="Montserrat" panose="00000500000000000000" pitchFamily="2" charset="0"/>
              </a:rPr>
              <a:t>Decision Tree 1</a:t>
            </a:r>
          </a:p>
        </p:txBody>
      </p:sp>
      <p:sp>
        <p:nvSpPr>
          <p:cNvPr id="29" name="TextBox 28">
            <a:extLst>
              <a:ext uri="{FF2B5EF4-FFF2-40B4-BE49-F238E27FC236}">
                <a16:creationId xmlns:a16="http://schemas.microsoft.com/office/drawing/2014/main" id="{A71CC537-1974-B2DE-3B9D-F9FEE9F68B02}"/>
              </a:ext>
            </a:extLst>
          </p:cNvPr>
          <p:cNvSpPr txBox="1"/>
          <p:nvPr/>
        </p:nvSpPr>
        <p:spPr>
          <a:xfrm>
            <a:off x="3784908" y="3873746"/>
            <a:ext cx="1311684" cy="646331"/>
          </a:xfrm>
          <a:prstGeom prst="rect">
            <a:avLst/>
          </a:prstGeom>
          <a:noFill/>
        </p:spPr>
        <p:txBody>
          <a:bodyPr wrap="square" rtlCol="0">
            <a:spAutoFit/>
          </a:bodyPr>
          <a:lstStyle>
            <a:defPPr>
              <a:defRPr lang="en-US"/>
            </a:defPPr>
            <a:lvl1pPr algn="ctr">
              <a:defRPr sz="2000">
                <a:solidFill>
                  <a:srgbClr val="017ACD"/>
                </a:solidFill>
              </a:defRPr>
            </a:lvl1pPr>
          </a:lstStyle>
          <a:p>
            <a:pPr defTabSz="914446"/>
            <a:r>
              <a:rPr lang="en-CA" sz="1800" dirty="0">
                <a:solidFill>
                  <a:srgbClr val="0C1752"/>
                </a:solidFill>
                <a:latin typeface="Montserrat" panose="00000500000000000000" pitchFamily="2" charset="0"/>
              </a:rPr>
              <a:t>Decision Tree 2</a:t>
            </a:r>
          </a:p>
        </p:txBody>
      </p:sp>
      <p:sp>
        <p:nvSpPr>
          <p:cNvPr id="30" name="TextBox 29">
            <a:extLst>
              <a:ext uri="{FF2B5EF4-FFF2-40B4-BE49-F238E27FC236}">
                <a16:creationId xmlns:a16="http://schemas.microsoft.com/office/drawing/2014/main" id="{241AE471-4408-E7B4-07DB-221FDDF0328D}"/>
              </a:ext>
            </a:extLst>
          </p:cNvPr>
          <p:cNvSpPr txBox="1"/>
          <p:nvPr/>
        </p:nvSpPr>
        <p:spPr>
          <a:xfrm>
            <a:off x="6557250" y="3888672"/>
            <a:ext cx="1366988" cy="646331"/>
          </a:xfrm>
          <a:prstGeom prst="rect">
            <a:avLst/>
          </a:prstGeom>
          <a:noFill/>
        </p:spPr>
        <p:txBody>
          <a:bodyPr wrap="square" rtlCol="0">
            <a:spAutoFit/>
          </a:bodyPr>
          <a:lstStyle>
            <a:defPPr>
              <a:defRPr lang="en-US"/>
            </a:defPPr>
            <a:lvl1pPr algn="ctr">
              <a:defRPr sz="2000">
                <a:solidFill>
                  <a:srgbClr val="017ACD"/>
                </a:solidFill>
              </a:defRPr>
            </a:lvl1pPr>
          </a:lstStyle>
          <a:p>
            <a:pPr defTabSz="914446"/>
            <a:r>
              <a:rPr lang="en-CA" sz="1800" dirty="0">
                <a:solidFill>
                  <a:srgbClr val="0C1752"/>
                </a:solidFill>
                <a:latin typeface="Montserrat" panose="00000500000000000000" pitchFamily="2" charset="0"/>
              </a:rPr>
              <a:t>Decision Tree N</a:t>
            </a:r>
          </a:p>
        </p:txBody>
      </p:sp>
      <p:sp>
        <p:nvSpPr>
          <p:cNvPr id="31" name="TextBox 30">
            <a:extLst>
              <a:ext uri="{FF2B5EF4-FFF2-40B4-BE49-F238E27FC236}">
                <a16:creationId xmlns:a16="http://schemas.microsoft.com/office/drawing/2014/main" id="{106B49AC-0BF7-4EA8-EE1F-4158B0D788F4}"/>
              </a:ext>
            </a:extLst>
          </p:cNvPr>
          <p:cNvSpPr txBox="1"/>
          <p:nvPr/>
        </p:nvSpPr>
        <p:spPr>
          <a:xfrm>
            <a:off x="3184819" y="6074613"/>
            <a:ext cx="2927383" cy="369332"/>
          </a:xfrm>
          <a:prstGeom prst="rect">
            <a:avLst/>
          </a:prstGeom>
          <a:noFill/>
        </p:spPr>
        <p:txBody>
          <a:bodyPr wrap="square" rtlCol="0">
            <a:spAutoFit/>
          </a:bodyPr>
          <a:lstStyle>
            <a:defPPr>
              <a:defRPr lang="en-US"/>
            </a:defPPr>
            <a:lvl1pPr algn="ctr" defTabSz="914446">
              <a:defRPr>
                <a:solidFill>
                  <a:srgbClr val="0C1752"/>
                </a:solidFill>
                <a:latin typeface="Montserrat" panose="00000500000000000000" pitchFamily="2" charset="0"/>
              </a:defRPr>
            </a:lvl1pPr>
          </a:lstStyle>
          <a:p>
            <a:r>
              <a:rPr lang="en-CA" dirty="0"/>
              <a:t>Random Forest</a:t>
            </a:r>
          </a:p>
        </p:txBody>
      </p:sp>
      <p:pic>
        <p:nvPicPr>
          <p:cNvPr id="32" name="Picture 31">
            <a:extLst>
              <a:ext uri="{FF2B5EF4-FFF2-40B4-BE49-F238E27FC236}">
                <a16:creationId xmlns:a16="http://schemas.microsoft.com/office/drawing/2014/main" id="{B2C0D133-0886-5ADD-F787-15D8B06B896F}"/>
              </a:ext>
            </a:extLst>
          </p:cNvPr>
          <p:cNvPicPr>
            <a:picLocks noChangeAspect="1"/>
          </p:cNvPicPr>
          <p:nvPr/>
        </p:nvPicPr>
        <p:blipFill>
          <a:blip r:embed="rId4"/>
          <a:stretch>
            <a:fillRect/>
          </a:stretch>
        </p:blipFill>
        <p:spPr>
          <a:xfrm>
            <a:off x="1412809" y="4554871"/>
            <a:ext cx="1857125" cy="1275689"/>
          </a:xfrm>
          <a:prstGeom prst="rect">
            <a:avLst/>
          </a:prstGeom>
        </p:spPr>
      </p:pic>
      <p:pic>
        <p:nvPicPr>
          <p:cNvPr id="33" name="Picture 32">
            <a:extLst>
              <a:ext uri="{FF2B5EF4-FFF2-40B4-BE49-F238E27FC236}">
                <a16:creationId xmlns:a16="http://schemas.microsoft.com/office/drawing/2014/main" id="{E7F86820-666F-73BF-AB88-A6E95D59C78D}"/>
              </a:ext>
            </a:extLst>
          </p:cNvPr>
          <p:cNvPicPr>
            <a:picLocks noChangeAspect="1"/>
          </p:cNvPicPr>
          <p:nvPr/>
        </p:nvPicPr>
        <p:blipFill>
          <a:blip r:embed="rId4"/>
          <a:stretch>
            <a:fillRect/>
          </a:stretch>
        </p:blipFill>
        <p:spPr>
          <a:xfrm>
            <a:off x="3230436" y="4547472"/>
            <a:ext cx="1857125" cy="1275689"/>
          </a:xfrm>
          <a:prstGeom prst="rect">
            <a:avLst/>
          </a:prstGeom>
        </p:spPr>
      </p:pic>
      <p:pic>
        <p:nvPicPr>
          <p:cNvPr id="34" name="Picture 33">
            <a:extLst>
              <a:ext uri="{FF2B5EF4-FFF2-40B4-BE49-F238E27FC236}">
                <a16:creationId xmlns:a16="http://schemas.microsoft.com/office/drawing/2014/main" id="{EABA6D06-C9F9-400B-8D30-0CC12C408A0B}"/>
              </a:ext>
            </a:extLst>
          </p:cNvPr>
          <p:cNvPicPr>
            <a:picLocks noChangeAspect="1"/>
          </p:cNvPicPr>
          <p:nvPr/>
        </p:nvPicPr>
        <p:blipFill>
          <a:blip r:embed="rId4"/>
          <a:stretch>
            <a:fillRect/>
          </a:stretch>
        </p:blipFill>
        <p:spPr>
          <a:xfrm>
            <a:off x="6067113" y="4565014"/>
            <a:ext cx="1857125" cy="1275689"/>
          </a:xfrm>
          <a:prstGeom prst="rect">
            <a:avLst/>
          </a:prstGeom>
        </p:spPr>
      </p:pic>
    </p:spTree>
    <p:extLst>
      <p:ext uri="{BB962C8B-B14F-4D97-AF65-F5344CB8AC3E}">
        <p14:creationId xmlns:p14="http://schemas.microsoft.com/office/powerpoint/2010/main" val="50869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ED1BF-6265-99B0-23D4-A08A6FA32D4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B954254-8996-29F9-9244-8020A641452E}"/>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D16F01C-9BD4-9C59-9906-C50E78FEA4C8}"/>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F23903E7-69A7-4777-153C-4D39BB914BEF}"/>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27F9E092-2E8B-B7D5-AF56-33EDB7E841DB}"/>
              </a:ext>
            </a:extLst>
          </p:cNvPr>
          <p:cNvSpPr txBox="1"/>
          <p:nvPr/>
        </p:nvSpPr>
        <p:spPr>
          <a:xfrm>
            <a:off x="550506" y="536130"/>
            <a:ext cx="4844454" cy="2554545"/>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dirty="0"/>
              <a:t>LIVE DEMO: FINANCIAL FORECASTING WITH GENAI</a:t>
            </a:r>
          </a:p>
        </p:txBody>
      </p:sp>
    </p:spTree>
    <p:extLst>
      <p:ext uri="{BB962C8B-B14F-4D97-AF65-F5344CB8AC3E}">
        <p14:creationId xmlns:p14="http://schemas.microsoft.com/office/powerpoint/2010/main" val="2431791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C5796-C7B6-97EB-E151-82D199631E4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B7FBB25-A0FC-245D-DBB6-873A9A6ACFDB}"/>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4D5599C-1501-0330-B6E9-EE0661D224A3}"/>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F396471C-118D-CF9C-4CBE-CDF1B2881B93}"/>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1EDF50C4-FCDB-DD7F-02B6-A8CD0BC5BB65}"/>
              </a:ext>
            </a:extLst>
          </p:cNvPr>
          <p:cNvSpPr txBox="1"/>
          <p:nvPr/>
        </p:nvSpPr>
        <p:spPr>
          <a:xfrm>
            <a:off x="550506" y="536130"/>
            <a:ext cx="4422710" cy="1323439"/>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dirty="0"/>
              <a:t>MACHINE LEARNING 101</a:t>
            </a:r>
          </a:p>
        </p:txBody>
      </p:sp>
    </p:spTree>
    <p:extLst>
      <p:ext uri="{BB962C8B-B14F-4D97-AF65-F5344CB8AC3E}">
        <p14:creationId xmlns:p14="http://schemas.microsoft.com/office/powerpoint/2010/main" val="1532150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C0450-77B5-FC4D-F4CF-36FCC9969FB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9540CF9-29AE-8B99-D1EF-D8833EE1B103}"/>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E1732A6F-F8EF-37BB-2776-C171DD05978C}"/>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2E833FD7-33EB-EB49-2893-B7C07F55CEFD}"/>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Project Overview</a:t>
            </a:r>
          </a:p>
        </p:txBody>
      </p:sp>
      <p:sp>
        <p:nvSpPr>
          <p:cNvPr id="9" name="TextBox 8">
            <a:extLst>
              <a:ext uri="{FF2B5EF4-FFF2-40B4-BE49-F238E27FC236}">
                <a16:creationId xmlns:a16="http://schemas.microsoft.com/office/drawing/2014/main" id="{3BBA1F74-5B59-695E-E0F6-74A45079861B}"/>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16" name="Text Placeholder 4">
            <a:extLst>
              <a:ext uri="{FF2B5EF4-FFF2-40B4-BE49-F238E27FC236}">
                <a16:creationId xmlns:a16="http://schemas.microsoft.com/office/drawing/2014/main" id="{EF9AD41B-D8FB-E109-C146-81F8A277BB9A}"/>
              </a:ext>
            </a:extLst>
          </p:cNvPr>
          <p:cNvSpPr txBox="1">
            <a:spLocks/>
          </p:cNvSpPr>
          <p:nvPr/>
        </p:nvSpPr>
        <p:spPr>
          <a:xfrm>
            <a:off x="243482" y="771933"/>
            <a:ext cx="11857939" cy="4762500"/>
          </a:xfrm>
          <a:prstGeom prst="rect">
            <a:avLst/>
          </a:prstGeom>
        </p:spPr>
        <p:txBody>
          <a:bodyPr vert="horz" lIns="91440" tIns="45720" rIns="91440" bIns="45720" rtlCol="0">
            <a:no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0000500000000000000" pitchFamily="2" charset="0"/>
              </a:rPr>
              <a:t>In this project, we will perform financial forecasting using Machine Learning (ML) techniques. </a:t>
            </a: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0000500000000000000" pitchFamily="2" charset="0"/>
              </a:rPr>
              <a:t>We will predict companies’ future quarterly Earnings Per Share (EPS) using historical data from financial statements such as balance sheets, income statements, and cash flow statements.  </a:t>
            </a: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Montserrat" panose="00000500000000000000" pitchFamily="2" charset="0"/>
            </a:endParaRPr>
          </a:p>
          <a:p>
            <a:pPr marL="228611" marR="0" lvl="0" indent="-228611"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Montserrat" panose="00000500000000000000" pitchFamily="2" charset="0"/>
            </a:endParaRPr>
          </a:p>
        </p:txBody>
      </p:sp>
      <p:sp>
        <p:nvSpPr>
          <p:cNvPr id="17" name="Rounded Rectangle 2">
            <a:extLst>
              <a:ext uri="{FF2B5EF4-FFF2-40B4-BE49-F238E27FC236}">
                <a16:creationId xmlns:a16="http://schemas.microsoft.com/office/drawing/2014/main" id="{C6F13198-A5C2-8DF1-22C6-C97C540C3B88}"/>
              </a:ext>
            </a:extLst>
          </p:cNvPr>
          <p:cNvSpPr/>
          <p:nvPr/>
        </p:nvSpPr>
        <p:spPr>
          <a:xfrm>
            <a:off x="4565752" y="2878706"/>
            <a:ext cx="2627075" cy="1100587"/>
          </a:xfrm>
          <a:prstGeom prst="roundRect">
            <a:avLst/>
          </a:prstGeom>
          <a:solidFill>
            <a:srgbClr val="D56E48"/>
          </a:solidFill>
          <a:ln w="1270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r>
              <a:rPr kumimoji="0" lang="en-CA" sz="2133" b="1" i="0" u="none" strike="noStrike" kern="0" cap="none" spc="0" normalizeH="0" baseline="0" noProof="0" dirty="0">
                <a:ln>
                  <a:noFill/>
                </a:ln>
                <a:solidFill>
                  <a:srgbClr val="FFFFFF"/>
                </a:solidFill>
                <a:effectLst/>
                <a:uLnTx/>
                <a:uFillTx/>
                <a:latin typeface="Montserrat" panose="00000500000000000000" pitchFamily="2" charset="0"/>
              </a:rPr>
              <a:t>Machine Learning Model</a:t>
            </a:r>
          </a:p>
        </p:txBody>
      </p:sp>
      <p:sp>
        <p:nvSpPr>
          <p:cNvPr id="18" name="Right Arrow 1">
            <a:extLst>
              <a:ext uri="{FF2B5EF4-FFF2-40B4-BE49-F238E27FC236}">
                <a16:creationId xmlns:a16="http://schemas.microsoft.com/office/drawing/2014/main" id="{61853CFD-E2CE-605E-74C5-6727AE19B027}"/>
              </a:ext>
            </a:extLst>
          </p:cNvPr>
          <p:cNvSpPr/>
          <p:nvPr/>
        </p:nvSpPr>
        <p:spPr>
          <a:xfrm>
            <a:off x="3781569" y="3233433"/>
            <a:ext cx="662433" cy="330201"/>
          </a:xfrm>
          <a:prstGeom prst="rightArrow">
            <a:avLst/>
          </a:prstGeom>
          <a:solidFill>
            <a:srgbClr val="062E6D"/>
          </a:solidFill>
          <a:ln w="635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67" b="0" i="0" u="none" strike="noStrike" kern="0" cap="none" spc="0" normalizeH="0" baseline="0" noProof="0" dirty="0">
              <a:ln>
                <a:noFill/>
              </a:ln>
              <a:solidFill>
                <a:srgbClr val="FFFFFF"/>
              </a:solidFill>
              <a:effectLst/>
              <a:uLnTx/>
              <a:uFillTx/>
              <a:latin typeface="Montserrat" panose="00000500000000000000" pitchFamily="2" charset="0"/>
            </a:endParaRPr>
          </a:p>
        </p:txBody>
      </p:sp>
      <p:sp>
        <p:nvSpPr>
          <p:cNvPr id="19" name="Right Arrow 7">
            <a:extLst>
              <a:ext uri="{FF2B5EF4-FFF2-40B4-BE49-F238E27FC236}">
                <a16:creationId xmlns:a16="http://schemas.microsoft.com/office/drawing/2014/main" id="{F5C62D05-EB02-0C0F-EA22-A02BC0DF534C}"/>
              </a:ext>
            </a:extLst>
          </p:cNvPr>
          <p:cNvSpPr/>
          <p:nvPr/>
        </p:nvSpPr>
        <p:spPr>
          <a:xfrm>
            <a:off x="7269933" y="3233433"/>
            <a:ext cx="632637" cy="330201"/>
          </a:xfrm>
          <a:prstGeom prst="rightArrow">
            <a:avLst/>
          </a:prstGeom>
          <a:solidFill>
            <a:srgbClr val="062E6D"/>
          </a:solidFill>
          <a:ln w="635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67" b="0" i="0" u="none" strike="noStrike" kern="0" cap="none" spc="0" normalizeH="0" baseline="0" noProof="0" dirty="0">
              <a:ln>
                <a:noFill/>
              </a:ln>
              <a:solidFill>
                <a:srgbClr val="FFFFFF"/>
              </a:solidFill>
              <a:effectLst/>
              <a:uLnTx/>
              <a:uFillTx/>
              <a:latin typeface="Montserrat" panose="00000500000000000000" pitchFamily="2" charset="0"/>
            </a:endParaRPr>
          </a:p>
        </p:txBody>
      </p:sp>
      <p:sp>
        <p:nvSpPr>
          <p:cNvPr id="20" name="Rectangle 19">
            <a:extLst>
              <a:ext uri="{FF2B5EF4-FFF2-40B4-BE49-F238E27FC236}">
                <a16:creationId xmlns:a16="http://schemas.microsoft.com/office/drawing/2014/main" id="{D41CE4F6-07DA-E289-DF43-D65273C06AEA}"/>
              </a:ext>
            </a:extLst>
          </p:cNvPr>
          <p:cNvSpPr/>
          <p:nvPr/>
        </p:nvSpPr>
        <p:spPr>
          <a:xfrm>
            <a:off x="7586250" y="2823705"/>
            <a:ext cx="3863501" cy="666977"/>
          </a:xfrm>
          <a:prstGeom prst="rect">
            <a:avLst/>
          </a:prstGeom>
        </p:spPr>
        <p:txBody>
          <a:bodyPr wrap="square">
            <a:spAutoFit/>
          </a:bodyPr>
          <a:lstStyle/>
          <a:p>
            <a:pPr marL="457223" lvl="1" algn="ctr" defTabSz="914446"/>
            <a:r>
              <a:rPr lang="en-CA" sz="1867" b="1" dirty="0">
                <a:solidFill>
                  <a:srgbClr val="062E6D"/>
                </a:solidFill>
                <a:latin typeface="Montserrat" panose="00000500000000000000" pitchFamily="2" charset="0"/>
              </a:rPr>
              <a:t>Outputs (Y)</a:t>
            </a:r>
          </a:p>
          <a:p>
            <a:pPr marL="457223" lvl="1" algn="ctr" defTabSz="914446"/>
            <a:r>
              <a:rPr lang="en-CA" sz="1867" dirty="0">
                <a:solidFill>
                  <a:srgbClr val="062E6D"/>
                </a:solidFill>
                <a:latin typeface="Montserrat" panose="00000500000000000000" pitchFamily="2" charset="0"/>
              </a:rPr>
              <a:t>Future Earnings Per Share</a:t>
            </a:r>
          </a:p>
        </p:txBody>
      </p:sp>
      <p:sp>
        <p:nvSpPr>
          <p:cNvPr id="21" name="Right Brace 20">
            <a:extLst>
              <a:ext uri="{FF2B5EF4-FFF2-40B4-BE49-F238E27FC236}">
                <a16:creationId xmlns:a16="http://schemas.microsoft.com/office/drawing/2014/main" id="{3518B575-49EA-872C-5218-512B99F58925}"/>
              </a:ext>
            </a:extLst>
          </p:cNvPr>
          <p:cNvSpPr/>
          <p:nvPr/>
        </p:nvSpPr>
        <p:spPr>
          <a:xfrm>
            <a:off x="3201228" y="2249188"/>
            <a:ext cx="321733" cy="2584291"/>
          </a:xfrm>
          <a:prstGeom prst="rightBrace">
            <a:avLst>
              <a:gd name="adj1" fmla="val 167110"/>
              <a:gd name="adj2" fmla="val 50000"/>
            </a:avLst>
          </a:prstGeom>
          <a:noFill/>
          <a:ln w="57150" cap="flat" cmpd="sng" algn="ctr">
            <a:solidFill>
              <a:srgbClr val="062E6D"/>
            </a:solid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67" b="0" i="0" u="none" strike="noStrike" kern="0" cap="none" spc="0" normalizeH="0" baseline="0" noProof="0" dirty="0">
              <a:ln>
                <a:noFill/>
              </a:ln>
              <a:solidFill>
                <a:srgbClr val="000000"/>
              </a:solidFill>
              <a:effectLst/>
              <a:uLnTx/>
              <a:uFillTx/>
              <a:latin typeface="Montserrat" panose="00000500000000000000" pitchFamily="2" charset="0"/>
            </a:endParaRPr>
          </a:p>
        </p:txBody>
      </p:sp>
      <p:sp>
        <p:nvSpPr>
          <p:cNvPr id="22" name="Rectangle 21">
            <a:extLst>
              <a:ext uri="{FF2B5EF4-FFF2-40B4-BE49-F238E27FC236}">
                <a16:creationId xmlns:a16="http://schemas.microsoft.com/office/drawing/2014/main" id="{23B64124-229D-7978-DC40-A28206D022A7}"/>
              </a:ext>
            </a:extLst>
          </p:cNvPr>
          <p:cNvSpPr/>
          <p:nvPr/>
        </p:nvSpPr>
        <p:spPr>
          <a:xfrm>
            <a:off x="704646" y="2249190"/>
            <a:ext cx="2596573" cy="2678234"/>
          </a:xfrm>
          <a:prstGeom prst="rect">
            <a:avLst/>
          </a:prstGeom>
          <a:noFill/>
        </p:spPr>
        <p:txBody>
          <a:bodyPr wrap="square" rtlCol="0">
            <a:spAutoFit/>
          </a:bodyPr>
          <a:lstStyle/>
          <a:p>
            <a:pPr algn="ctr" defTabSz="914446"/>
            <a:r>
              <a:rPr lang="en-CA" sz="1867" b="1" dirty="0">
                <a:solidFill>
                  <a:srgbClr val="062E6D"/>
                </a:solidFill>
                <a:latin typeface="Montserrat" panose="00000500000000000000" pitchFamily="2" charset="0"/>
              </a:rPr>
              <a:t>Inputs (X)</a:t>
            </a:r>
          </a:p>
          <a:p>
            <a:pPr algn="ctr" defTabSz="914446"/>
            <a:r>
              <a:rPr lang="en-CA" sz="1867" dirty="0">
                <a:solidFill>
                  <a:srgbClr val="062E6D"/>
                </a:solidFill>
                <a:latin typeface="Montserrat" panose="00000500000000000000" pitchFamily="2" charset="0"/>
              </a:rPr>
              <a:t>Balance Sheet</a:t>
            </a:r>
          </a:p>
          <a:p>
            <a:pPr algn="ctr" defTabSz="914446"/>
            <a:r>
              <a:rPr lang="en-CA" sz="1867" dirty="0">
                <a:solidFill>
                  <a:srgbClr val="062E6D"/>
                </a:solidFill>
                <a:latin typeface="Montserrat" panose="00000500000000000000" pitchFamily="2" charset="0"/>
              </a:rPr>
              <a:t>Income Statement</a:t>
            </a:r>
          </a:p>
          <a:p>
            <a:pPr algn="ctr" defTabSz="914446"/>
            <a:r>
              <a:rPr lang="en-CA" sz="1867" dirty="0">
                <a:solidFill>
                  <a:srgbClr val="062E6D"/>
                </a:solidFill>
                <a:latin typeface="Montserrat" panose="00000500000000000000" pitchFamily="2" charset="0"/>
              </a:rPr>
              <a:t>Cash Flow Statement</a:t>
            </a:r>
          </a:p>
          <a:p>
            <a:pPr algn="ctr" defTabSz="914446"/>
            <a:endParaRPr lang="en-CA" sz="1867" dirty="0">
              <a:solidFill>
                <a:srgbClr val="062E6D"/>
              </a:solidFill>
              <a:latin typeface="Montserrat" panose="00000500000000000000" pitchFamily="2" charset="0"/>
            </a:endParaRPr>
          </a:p>
          <a:p>
            <a:pPr algn="ctr" defTabSz="914446"/>
            <a:r>
              <a:rPr lang="en-CA" sz="1867" dirty="0">
                <a:solidFill>
                  <a:srgbClr val="062E6D"/>
                </a:solidFill>
                <a:latin typeface="Montserrat" panose="00000500000000000000" pitchFamily="2" charset="0"/>
              </a:rPr>
              <a:t>(Ex: Assets, Liabilities, debt-to-income ratios,..</a:t>
            </a:r>
            <a:r>
              <a:rPr lang="en-CA" sz="1867" dirty="0" err="1">
                <a:solidFill>
                  <a:srgbClr val="062E6D"/>
                </a:solidFill>
                <a:latin typeface="Montserrat" panose="00000500000000000000" pitchFamily="2" charset="0"/>
              </a:rPr>
              <a:t>etc</a:t>
            </a:r>
            <a:r>
              <a:rPr lang="en-CA" sz="1867" dirty="0">
                <a:solidFill>
                  <a:srgbClr val="062E6D"/>
                </a:solidFill>
                <a:latin typeface="Montserrat" panose="00000500000000000000" pitchFamily="2" charset="0"/>
              </a:rPr>
              <a:t>.) </a:t>
            </a:r>
          </a:p>
        </p:txBody>
      </p:sp>
    </p:spTree>
    <p:extLst>
      <p:ext uri="{BB962C8B-B14F-4D97-AF65-F5344CB8AC3E}">
        <p14:creationId xmlns:p14="http://schemas.microsoft.com/office/powerpoint/2010/main" val="1376208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E2930-CE6A-9E5B-40EF-3E54E3A79EE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E619D9E-4C91-3E06-A038-25B2A0E99223}"/>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812F90B5-5853-5036-C880-227F832FA920}"/>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5F5B6673-36F4-1046-1228-0EC2C278B97F}"/>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Data Overview</a:t>
            </a:r>
          </a:p>
        </p:txBody>
      </p:sp>
      <p:sp>
        <p:nvSpPr>
          <p:cNvPr id="9" name="TextBox 8">
            <a:extLst>
              <a:ext uri="{FF2B5EF4-FFF2-40B4-BE49-F238E27FC236}">
                <a16:creationId xmlns:a16="http://schemas.microsoft.com/office/drawing/2014/main" id="{44DECB2D-A95D-8BBD-523E-02159853C0CF}"/>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19" name="Text Placeholder 4">
            <a:extLst>
              <a:ext uri="{FF2B5EF4-FFF2-40B4-BE49-F238E27FC236}">
                <a16:creationId xmlns:a16="http://schemas.microsoft.com/office/drawing/2014/main" id="{F60A123A-F226-DA86-28AC-43FCEAF46F5E}"/>
              </a:ext>
            </a:extLst>
          </p:cNvPr>
          <p:cNvSpPr txBox="1">
            <a:spLocks/>
          </p:cNvSpPr>
          <p:nvPr/>
        </p:nvSpPr>
        <p:spPr>
          <a:xfrm>
            <a:off x="280683" y="819088"/>
            <a:ext cx="11577109" cy="4762500"/>
          </a:xfrm>
          <a:prstGeom prst="rect">
            <a:avLst/>
          </a:prstGeom>
        </p:spPr>
        <p:txBody>
          <a:bodyPr vert="horz" lIns="91440" tIns="45720" rIns="91440" bIns="45720" rtlCol="0">
            <a:noAutofit/>
          </a:bodyPr>
          <a:lstStyle>
            <a:defPPr>
              <a:defRPr lang="en-US"/>
            </a:defPPr>
            <a:lvl1pPr marL="190510" marR="0" lvl="0" indent="-190510" defTabSz="914446" fontAlgn="auto">
              <a:lnSpc>
                <a:spcPct val="100000"/>
              </a:lnSpc>
              <a:spcBef>
                <a:spcPts val="1000"/>
              </a:spcBef>
              <a:spcAft>
                <a:spcPts val="333"/>
              </a:spcAft>
              <a:buClr>
                <a:srgbClr val="0B8ECC"/>
              </a:buClr>
              <a:buSzTx/>
              <a:buFont typeface="Arial" panose="020B0604020202020204" pitchFamily="34" charset="0"/>
              <a:buChar char="•"/>
              <a:tabLst/>
              <a:defRPr kumimoji="0" sz="2133" b="0" i="0" u="none" strike="noStrike" cap="none" spc="0" normalizeH="0" baseline="0">
                <a:ln>
                  <a:noFill/>
                </a:ln>
                <a:solidFill>
                  <a:srgbClr val="000000"/>
                </a:solidFill>
                <a:effectLst/>
                <a:uLnTx/>
                <a:uFillTx/>
                <a:latin typeface="Montserrat" panose="00000500000000000000" pitchFamily="2" charset="0"/>
                <a:ea typeface="Tahoma" panose="020B0604030504040204" pitchFamily="34" charset="0"/>
                <a:cs typeface="Tahoma" panose="020B0604030504040204" pitchFamily="34" charset="0"/>
              </a:defRPr>
            </a:lvl1pPr>
            <a:lvl2pPr marL="742987" indent="-285764" defTabSz="914446">
              <a:lnSpc>
                <a:spcPct val="120000"/>
              </a:lnSpc>
              <a:spcBef>
                <a:spcPts val="333"/>
              </a:spcBef>
              <a:spcAft>
                <a:spcPts val="333"/>
              </a:spcAft>
              <a:buClr>
                <a:srgbClr val="0B8ECC"/>
              </a:buClr>
              <a:buSzPct val="100000"/>
              <a:buFont typeface="Arial" panose="020B0604020202020204" pitchFamily="34" charset="0"/>
              <a:buChar char="•"/>
              <a:defRPr sz="2000">
                <a:ea typeface="Tahoma" panose="020B0604030504040204" pitchFamily="34" charset="0"/>
                <a:cs typeface="Tahoma" panose="020B0604030504040204" pitchFamily="34" charset="0"/>
              </a:defRPr>
            </a:lvl2pPr>
            <a:lvl3pPr marL="1143057" indent="-228611" defTabSz="914446">
              <a:lnSpc>
                <a:spcPct val="120000"/>
              </a:lnSpc>
              <a:spcBef>
                <a:spcPts val="333"/>
              </a:spcBef>
              <a:spcAft>
                <a:spcPts val="333"/>
              </a:spcAft>
              <a:buClr>
                <a:srgbClr val="0B8ECC"/>
              </a:buClr>
              <a:buSzPct val="100000"/>
              <a:buFont typeface="Arial" panose="020B0604020202020204" pitchFamily="34" charset="0"/>
              <a:buChar char="•"/>
              <a:defRPr sz="2000">
                <a:ea typeface="Tahoma" panose="020B0604030504040204" pitchFamily="34" charset="0"/>
                <a:cs typeface="Tahoma" panose="020B0604030504040204" pitchFamily="34" charset="0"/>
              </a:defRPr>
            </a:lvl3pPr>
            <a:lvl4pPr marL="1600280" indent="-228611" defTabSz="914446">
              <a:lnSpc>
                <a:spcPct val="120000"/>
              </a:lnSpc>
              <a:spcBef>
                <a:spcPts val="333"/>
              </a:spcBef>
              <a:spcAft>
                <a:spcPts val="333"/>
              </a:spcAft>
              <a:buClr>
                <a:srgbClr val="0B8ECC"/>
              </a:buClr>
              <a:buFont typeface="Arial" panose="020B0604020202020204" pitchFamily="34" charset="0"/>
              <a:buChar char="•"/>
              <a:defRPr sz="2000">
                <a:ea typeface="Tahoma" panose="020B0604030504040204" pitchFamily="34" charset="0"/>
                <a:cs typeface="Tahoma" panose="020B0604030504040204" pitchFamily="34" charset="0"/>
              </a:defRPr>
            </a:lvl4pPr>
            <a:lvl5pPr marL="2057503" indent="-228611" defTabSz="914446">
              <a:lnSpc>
                <a:spcPct val="120000"/>
              </a:lnSpc>
              <a:spcBef>
                <a:spcPts val="333"/>
              </a:spcBef>
              <a:spcAft>
                <a:spcPts val="333"/>
              </a:spcAft>
              <a:buClr>
                <a:srgbClr val="0B8ECC"/>
              </a:buClr>
              <a:buFont typeface="Arial" panose="020B0604020202020204" pitchFamily="34" charset="0"/>
              <a:buChar char="•"/>
              <a:defRPr sz="2000">
                <a:ea typeface="Tahoma" panose="020B0604030504040204" pitchFamily="34" charset="0"/>
                <a:cs typeface="Tahoma" panose="020B0604030504040204" pitchFamily="34" charset="0"/>
              </a:defRPr>
            </a:lvl5pPr>
            <a:lvl6pPr marL="2514726" indent="-228611" defTabSz="914446">
              <a:lnSpc>
                <a:spcPct val="90000"/>
              </a:lnSpc>
              <a:spcBef>
                <a:spcPts val="500"/>
              </a:spcBef>
              <a:buFont typeface="Arial" panose="020B0604020202020204" pitchFamily="34" charset="0"/>
              <a:buChar char="•"/>
            </a:lvl6pPr>
            <a:lvl7pPr marL="2971949" indent="-228611" defTabSz="914446">
              <a:lnSpc>
                <a:spcPct val="90000"/>
              </a:lnSpc>
              <a:spcBef>
                <a:spcPts val="500"/>
              </a:spcBef>
              <a:buFont typeface="Arial" panose="020B0604020202020204" pitchFamily="34" charset="0"/>
              <a:buChar char="•"/>
            </a:lvl7pPr>
            <a:lvl8pPr marL="3429171" indent="-228611" defTabSz="914446">
              <a:lnSpc>
                <a:spcPct val="90000"/>
              </a:lnSpc>
              <a:spcBef>
                <a:spcPts val="500"/>
              </a:spcBef>
              <a:buFont typeface="Arial" panose="020B0604020202020204" pitchFamily="34" charset="0"/>
              <a:buChar char="•"/>
            </a:lvl8pPr>
            <a:lvl9pPr marL="3886394" indent="-228611" defTabSz="914446">
              <a:lnSpc>
                <a:spcPct val="90000"/>
              </a:lnSpc>
              <a:spcBef>
                <a:spcPts val="500"/>
              </a:spcBef>
              <a:buFont typeface="Arial" panose="020B0604020202020204" pitchFamily="34" charset="0"/>
              <a:buChar char="•"/>
            </a:lvl9pPr>
          </a:lstStyle>
          <a:p>
            <a:r>
              <a:rPr lang="en-US" sz="2000" dirty="0"/>
              <a:t>The data contains over 200 inputs such as company name, industry, revenue, interest expense, and dividends paid. </a:t>
            </a:r>
          </a:p>
          <a:p>
            <a:r>
              <a:rPr lang="en-US" sz="2000" dirty="0"/>
              <a:t>The data contains the following output: </a:t>
            </a:r>
          </a:p>
          <a:p>
            <a:pPr lvl="1"/>
            <a:r>
              <a:rPr lang="en-US" dirty="0">
                <a:latin typeface="Montserrat" panose="00000500000000000000" pitchFamily="2" charset="0"/>
              </a:rPr>
              <a:t>Next quarter % change in Earnings Per Share (EPS) </a:t>
            </a:r>
          </a:p>
          <a:p>
            <a:endParaRPr lang="en-US" sz="2000" dirty="0"/>
          </a:p>
          <a:p>
            <a:endParaRPr lang="en-US" sz="2000" dirty="0"/>
          </a:p>
          <a:p>
            <a:endParaRPr lang="en-US" sz="2000" dirty="0"/>
          </a:p>
          <a:p>
            <a:endParaRPr lang="en-US" sz="2000" dirty="0"/>
          </a:p>
        </p:txBody>
      </p:sp>
      <p:pic>
        <p:nvPicPr>
          <p:cNvPr id="20" name="Picture 19">
            <a:extLst>
              <a:ext uri="{FF2B5EF4-FFF2-40B4-BE49-F238E27FC236}">
                <a16:creationId xmlns:a16="http://schemas.microsoft.com/office/drawing/2014/main" id="{AEDFB9E1-055F-AA55-77C8-3977CB51D3AE}"/>
              </a:ext>
            </a:extLst>
          </p:cNvPr>
          <p:cNvPicPr>
            <a:picLocks noChangeAspect="1"/>
          </p:cNvPicPr>
          <p:nvPr/>
        </p:nvPicPr>
        <p:blipFill>
          <a:blip r:embed="rId4"/>
          <a:stretch>
            <a:fillRect/>
          </a:stretch>
        </p:blipFill>
        <p:spPr>
          <a:xfrm>
            <a:off x="260935" y="3549836"/>
            <a:ext cx="5037843" cy="2986532"/>
          </a:xfrm>
          <a:prstGeom prst="rect">
            <a:avLst/>
          </a:prstGeom>
        </p:spPr>
      </p:pic>
      <p:sp>
        <p:nvSpPr>
          <p:cNvPr id="21" name="Oval 20">
            <a:extLst>
              <a:ext uri="{FF2B5EF4-FFF2-40B4-BE49-F238E27FC236}">
                <a16:creationId xmlns:a16="http://schemas.microsoft.com/office/drawing/2014/main" id="{505E2E06-75F5-1B47-BC84-25FCFC978AD3}"/>
              </a:ext>
            </a:extLst>
          </p:cNvPr>
          <p:cNvSpPr/>
          <p:nvPr/>
        </p:nvSpPr>
        <p:spPr>
          <a:xfrm>
            <a:off x="5360275" y="5194620"/>
            <a:ext cx="282409" cy="271705"/>
          </a:xfrm>
          <a:prstGeom prst="ellipse">
            <a:avLst/>
          </a:prstGeom>
          <a:solidFill>
            <a:srgbClr val="062E6D"/>
          </a:solidFill>
          <a:ln w="6350" cap="flat" cmpd="sng" algn="ctr">
            <a:solidFill>
              <a:srgbClr val="8CFCA7"/>
            </a:solid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mbria" panose="02040503050406030204"/>
              <a:ea typeface="+mn-ea"/>
              <a:cs typeface="+mn-cs"/>
            </a:endParaRPr>
          </a:p>
        </p:txBody>
      </p:sp>
      <p:sp>
        <p:nvSpPr>
          <p:cNvPr id="22" name="TextBox 21">
            <a:extLst>
              <a:ext uri="{FF2B5EF4-FFF2-40B4-BE49-F238E27FC236}">
                <a16:creationId xmlns:a16="http://schemas.microsoft.com/office/drawing/2014/main" id="{6BF888FA-1178-984E-966B-24B19DFAC241}"/>
              </a:ext>
            </a:extLst>
          </p:cNvPr>
          <p:cNvSpPr txBox="1"/>
          <p:nvPr/>
        </p:nvSpPr>
        <p:spPr>
          <a:xfrm>
            <a:off x="10566424" y="2889215"/>
            <a:ext cx="1314784" cy="461665"/>
          </a:xfrm>
          <a:prstGeom prst="rect">
            <a:avLst/>
          </a:prstGeom>
          <a:noFill/>
        </p:spPr>
        <p:txBody>
          <a:bodyPr wrap="none" rtlCol="0">
            <a:spAutoFit/>
          </a:bodyPr>
          <a:lstStyle>
            <a:defPPr>
              <a:defRPr lang="en-US"/>
            </a:defPPr>
            <a:lvl1pPr>
              <a:defRPr sz="2800">
                <a:solidFill>
                  <a:schemeClr val="accent2"/>
                </a:solidFill>
              </a:defRPr>
            </a:lvl1pPr>
          </a:lstStyle>
          <a:p>
            <a:pPr defTabSz="914446"/>
            <a:r>
              <a:rPr lang="en-US" sz="2400" dirty="0">
                <a:solidFill>
                  <a:srgbClr val="0C1752"/>
                </a:solidFill>
                <a:latin typeface="Montserrat" panose="00000500000000000000" pitchFamily="2" charset="0"/>
              </a:rPr>
              <a:t>Output</a:t>
            </a:r>
          </a:p>
        </p:txBody>
      </p:sp>
      <p:sp>
        <p:nvSpPr>
          <p:cNvPr id="23" name="TextBox 22">
            <a:extLst>
              <a:ext uri="{FF2B5EF4-FFF2-40B4-BE49-F238E27FC236}">
                <a16:creationId xmlns:a16="http://schemas.microsoft.com/office/drawing/2014/main" id="{7ACAB9A1-9ACB-F582-3CEE-5322BE8D1AC6}"/>
              </a:ext>
            </a:extLst>
          </p:cNvPr>
          <p:cNvSpPr txBox="1"/>
          <p:nvPr/>
        </p:nvSpPr>
        <p:spPr>
          <a:xfrm>
            <a:off x="4979717" y="2826450"/>
            <a:ext cx="1176925" cy="461665"/>
          </a:xfrm>
          <a:prstGeom prst="rect">
            <a:avLst/>
          </a:prstGeom>
          <a:noFill/>
        </p:spPr>
        <p:txBody>
          <a:bodyPr wrap="none" rtlCol="0">
            <a:spAutoFit/>
          </a:bodyPr>
          <a:lstStyle>
            <a:defPPr>
              <a:defRPr lang="en-US"/>
            </a:defPPr>
            <a:lvl1pPr>
              <a:defRPr sz="2800">
                <a:solidFill>
                  <a:schemeClr val="accent2"/>
                </a:solidFill>
              </a:defRPr>
            </a:lvl1pPr>
          </a:lstStyle>
          <a:p>
            <a:pPr defTabSz="914446"/>
            <a:r>
              <a:rPr lang="en-US" sz="2400" dirty="0">
                <a:solidFill>
                  <a:srgbClr val="0C1752"/>
                </a:solidFill>
                <a:latin typeface="Montserrat" panose="00000500000000000000" pitchFamily="2" charset="0"/>
              </a:rPr>
              <a:t>Inputs</a:t>
            </a:r>
          </a:p>
        </p:txBody>
      </p:sp>
      <p:pic>
        <p:nvPicPr>
          <p:cNvPr id="24" name="Picture 23">
            <a:extLst>
              <a:ext uri="{FF2B5EF4-FFF2-40B4-BE49-F238E27FC236}">
                <a16:creationId xmlns:a16="http://schemas.microsoft.com/office/drawing/2014/main" id="{B9DA56F3-2862-59C1-3E8E-6ED8F989EA26}"/>
              </a:ext>
            </a:extLst>
          </p:cNvPr>
          <p:cNvPicPr>
            <a:picLocks noChangeAspect="1"/>
          </p:cNvPicPr>
          <p:nvPr/>
        </p:nvPicPr>
        <p:blipFill>
          <a:blip r:embed="rId5"/>
          <a:srcRect r="6987"/>
          <a:stretch/>
        </p:blipFill>
        <p:spPr>
          <a:xfrm>
            <a:off x="6864316" y="3631945"/>
            <a:ext cx="4685846" cy="2822313"/>
          </a:xfrm>
          <a:prstGeom prst="rect">
            <a:avLst/>
          </a:prstGeom>
        </p:spPr>
      </p:pic>
      <p:sp>
        <p:nvSpPr>
          <p:cNvPr id="25" name="Left Brace 24">
            <a:extLst>
              <a:ext uri="{FF2B5EF4-FFF2-40B4-BE49-F238E27FC236}">
                <a16:creationId xmlns:a16="http://schemas.microsoft.com/office/drawing/2014/main" id="{2F0ABEA2-7F18-EA62-D708-9AAC05C010C3}"/>
              </a:ext>
            </a:extLst>
          </p:cNvPr>
          <p:cNvSpPr/>
          <p:nvPr/>
        </p:nvSpPr>
        <p:spPr>
          <a:xfrm rot="5400000">
            <a:off x="11277662" y="3293452"/>
            <a:ext cx="247168" cy="512286"/>
          </a:xfrm>
          <a:prstGeom prst="leftBrace">
            <a:avLst>
              <a:gd name="adj1" fmla="val 268333"/>
              <a:gd name="adj2" fmla="val 50000"/>
            </a:avLst>
          </a:prstGeom>
          <a:noFill/>
          <a:ln w="57150" cap="flat" cmpd="sng" algn="ctr">
            <a:solidFill>
              <a:srgbClr val="0C1752"/>
            </a:solid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mbria" panose="02040503050406030204"/>
              <a:ea typeface="+mn-ea"/>
              <a:cs typeface="+mn-cs"/>
            </a:endParaRPr>
          </a:p>
        </p:txBody>
      </p:sp>
      <p:sp>
        <p:nvSpPr>
          <p:cNvPr id="26" name="Oval 25">
            <a:extLst>
              <a:ext uri="{FF2B5EF4-FFF2-40B4-BE49-F238E27FC236}">
                <a16:creationId xmlns:a16="http://schemas.microsoft.com/office/drawing/2014/main" id="{D5AD1B7F-6A50-79F0-0DB6-44F53B0AC266}"/>
              </a:ext>
            </a:extLst>
          </p:cNvPr>
          <p:cNvSpPr/>
          <p:nvPr/>
        </p:nvSpPr>
        <p:spPr>
          <a:xfrm>
            <a:off x="5753051" y="5194620"/>
            <a:ext cx="282409" cy="271705"/>
          </a:xfrm>
          <a:prstGeom prst="ellipse">
            <a:avLst/>
          </a:prstGeom>
          <a:solidFill>
            <a:srgbClr val="062E6D"/>
          </a:solidFill>
          <a:ln w="6350" cap="flat" cmpd="sng" algn="ctr">
            <a:solidFill>
              <a:srgbClr val="8CFCA7"/>
            </a:solid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mbria" panose="02040503050406030204"/>
              <a:ea typeface="+mn-ea"/>
              <a:cs typeface="+mn-cs"/>
            </a:endParaRPr>
          </a:p>
        </p:txBody>
      </p:sp>
      <p:sp>
        <p:nvSpPr>
          <p:cNvPr id="27" name="Oval 26">
            <a:extLst>
              <a:ext uri="{FF2B5EF4-FFF2-40B4-BE49-F238E27FC236}">
                <a16:creationId xmlns:a16="http://schemas.microsoft.com/office/drawing/2014/main" id="{1D455FE7-2A25-C1BA-0E2F-D503519B7CBD}"/>
              </a:ext>
            </a:extLst>
          </p:cNvPr>
          <p:cNvSpPr/>
          <p:nvPr/>
        </p:nvSpPr>
        <p:spPr>
          <a:xfrm>
            <a:off x="6122763" y="5194620"/>
            <a:ext cx="282409" cy="271705"/>
          </a:xfrm>
          <a:prstGeom prst="ellipse">
            <a:avLst/>
          </a:prstGeom>
          <a:solidFill>
            <a:srgbClr val="062E6D"/>
          </a:solidFill>
          <a:ln w="6350" cap="flat" cmpd="sng" algn="ctr">
            <a:solidFill>
              <a:srgbClr val="8CFCA7"/>
            </a:solid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mbria" panose="02040503050406030204"/>
              <a:ea typeface="+mn-ea"/>
              <a:cs typeface="+mn-cs"/>
            </a:endParaRPr>
          </a:p>
        </p:txBody>
      </p:sp>
      <p:sp>
        <p:nvSpPr>
          <p:cNvPr id="28" name="Left Brace 27">
            <a:extLst>
              <a:ext uri="{FF2B5EF4-FFF2-40B4-BE49-F238E27FC236}">
                <a16:creationId xmlns:a16="http://schemas.microsoft.com/office/drawing/2014/main" id="{0674C938-D920-137C-BBEC-0BE06BBCED8A}"/>
              </a:ext>
            </a:extLst>
          </p:cNvPr>
          <p:cNvSpPr/>
          <p:nvPr/>
        </p:nvSpPr>
        <p:spPr>
          <a:xfrm rot="5400000">
            <a:off x="5480625" y="-1893956"/>
            <a:ext cx="377257" cy="10816640"/>
          </a:xfrm>
          <a:prstGeom prst="leftBrace">
            <a:avLst>
              <a:gd name="adj1" fmla="val 268333"/>
              <a:gd name="adj2" fmla="val 50000"/>
            </a:avLst>
          </a:prstGeom>
          <a:noFill/>
          <a:ln w="57150" cap="flat" cmpd="sng" algn="ctr">
            <a:solidFill>
              <a:srgbClr val="0C1752"/>
            </a:solid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mbria" panose="02040503050406030204"/>
              <a:ea typeface="+mn-ea"/>
              <a:cs typeface="+mn-cs"/>
            </a:endParaRPr>
          </a:p>
        </p:txBody>
      </p:sp>
    </p:spTree>
    <p:extLst>
      <p:ext uri="{BB962C8B-B14F-4D97-AF65-F5344CB8AC3E}">
        <p14:creationId xmlns:p14="http://schemas.microsoft.com/office/powerpoint/2010/main" val="2074127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A93B0-B7A6-F7F7-2245-043E6D23C4F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06B3081-48CD-AA00-F377-97724B56FAAA}"/>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CD56E6C0-AD73-D375-AEA8-31A58C7AF0DD}"/>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0B13DC28-8935-6DEB-C9E9-FDD8D841C034}"/>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Live Demo:</a:t>
            </a:r>
          </a:p>
        </p:txBody>
      </p:sp>
      <p:sp>
        <p:nvSpPr>
          <p:cNvPr id="9" name="TextBox 8">
            <a:extLst>
              <a:ext uri="{FF2B5EF4-FFF2-40B4-BE49-F238E27FC236}">
                <a16:creationId xmlns:a16="http://schemas.microsoft.com/office/drawing/2014/main" id="{3F7584AE-D8B4-970A-865F-B0DBF838B722}"/>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2" name="Picture 1">
            <a:extLst>
              <a:ext uri="{FF2B5EF4-FFF2-40B4-BE49-F238E27FC236}">
                <a16:creationId xmlns:a16="http://schemas.microsoft.com/office/drawing/2014/main" id="{75EE1374-F331-B2A2-2F7B-4C6663C9F4A7}"/>
              </a:ext>
            </a:extLst>
          </p:cNvPr>
          <p:cNvPicPr>
            <a:picLocks noChangeAspect="1"/>
          </p:cNvPicPr>
          <p:nvPr/>
        </p:nvPicPr>
        <p:blipFill>
          <a:blip r:embed="rId4"/>
          <a:stretch>
            <a:fillRect/>
          </a:stretch>
        </p:blipFill>
        <p:spPr>
          <a:xfrm>
            <a:off x="1661630" y="2582389"/>
            <a:ext cx="8061490" cy="4014622"/>
          </a:xfrm>
          <a:prstGeom prst="rect">
            <a:avLst/>
          </a:prstGeom>
          <a:ln w="38100">
            <a:solidFill>
              <a:srgbClr val="11CCDD"/>
            </a:solidFill>
          </a:ln>
        </p:spPr>
      </p:pic>
      <p:sp>
        <p:nvSpPr>
          <p:cNvPr id="4" name="TextBox 3">
            <a:extLst>
              <a:ext uri="{FF2B5EF4-FFF2-40B4-BE49-F238E27FC236}">
                <a16:creationId xmlns:a16="http://schemas.microsoft.com/office/drawing/2014/main" id="{9260CFE5-B49F-E281-D2D6-0F2667D6B923}"/>
              </a:ext>
            </a:extLst>
          </p:cNvPr>
          <p:cNvSpPr txBox="1"/>
          <p:nvPr/>
        </p:nvSpPr>
        <p:spPr>
          <a:xfrm>
            <a:off x="3450749" y="975169"/>
            <a:ext cx="4341971" cy="1200329"/>
          </a:xfrm>
          <a:prstGeom prst="rect">
            <a:avLst/>
          </a:prstGeom>
          <a:noFill/>
        </p:spPr>
        <p:txBody>
          <a:bodyPr wrap="square">
            <a:spAutoFit/>
          </a:bodyPr>
          <a:lstStyle/>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to explore ChatGPT</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5"/>
              </a:rPr>
              <a:t>ChatGPT Signup</a:t>
            </a:r>
            <a:endParaRPr lang="en-US" dirty="0">
              <a:solidFill>
                <a:srgbClr val="000000"/>
              </a:solidFill>
              <a:latin typeface="Cambria" panose="02040503050406030204"/>
            </a:endParaRPr>
          </a:p>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for AI Prompts</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6"/>
              </a:rPr>
              <a:t>Explore Prompts</a:t>
            </a:r>
            <a:endParaRPr lang="en-US" dirty="0">
              <a:solidFill>
                <a:srgbClr val="000000"/>
              </a:solidFill>
              <a:latin typeface="Cambria" panose="02040503050406030204"/>
            </a:endParaRPr>
          </a:p>
        </p:txBody>
      </p:sp>
    </p:spTree>
    <p:extLst>
      <p:ext uri="{BB962C8B-B14F-4D97-AF65-F5344CB8AC3E}">
        <p14:creationId xmlns:p14="http://schemas.microsoft.com/office/powerpoint/2010/main" val="1353876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56432-6FEE-D101-15B8-873F1C640AF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242237E-204F-1EE3-6664-6D3C95B3494C}"/>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AAFC9DD-296F-B4B7-5654-7EC9535F396E}"/>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5CC0D66B-80AD-CE4C-3BCA-9A4E0BE83288}"/>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590154F7-B367-6F9B-AA2C-89929B8A527E}"/>
              </a:ext>
            </a:extLst>
          </p:cNvPr>
          <p:cNvSpPr txBox="1"/>
          <p:nvPr/>
        </p:nvSpPr>
        <p:spPr>
          <a:xfrm>
            <a:off x="550506" y="536130"/>
            <a:ext cx="4844454" cy="1323439"/>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dirty="0"/>
              <a:t>PRACTICE OPPORTUNITY</a:t>
            </a:r>
          </a:p>
        </p:txBody>
      </p:sp>
    </p:spTree>
    <p:extLst>
      <p:ext uri="{BB962C8B-B14F-4D97-AF65-F5344CB8AC3E}">
        <p14:creationId xmlns:p14="http://schemas.microsoft.com/office/powerpoint/2010/main" val="1866072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CEC5E-5920-5916-4516-657B16EABDD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C1831E2-5510-918F-363C-CB4E6738A3D9}"/>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92DB4E08-E387-C270-E47D-DEF7110BC59E}"/>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AB09ED31-E0FE-66D5-6F10-6442D65EDF25}"/>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Practice Opportunity</a:t>
            </a:r>
          </a:p>
        </p:txBody>
      </p:sp>
      <p:sp>
        <p:nvSpPr>
          <p:cNvPr id="9" name="TextBox 8">
            <a:extLst>
              <a:ext uri="{FF2B5EF4-FFF2-40B4-BE49-F238E27FC236}">
                <a16:creationId xmlns:a16="http://schemas.microsoft.com/office/drawing/2014/main" id="{9B7E4AF1-E260-E1A3-E92E-9B47021F10E5}"/>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8" name="Text Placeholder 2">
            <a:extLst>
              <a:ext uri="{FF2B5EF4-FFF2-40B4-BE49-F238E27FC236}">
                <a16:creationId xmlns:a16="http://schemas.microsoft.com/office/drawing/2014/main" id="{696A3049-BBF9-F594-D751-470666D87650}"/>
              </a:ext>
            </a:extLst>
          </p:cNvPr>
          <p:cNvSpPr txBox="1">
            <a:spLocks/>
          </p:cNvSpPr>
          <p:nvPr/>
        </p:nvSpPr>
        <p:spPr>
          <a:xfrm>
            <a:off x="154722" y="905725"/>
            <a:ext cx="8841694" cy="4762500"/>
          </a:xfrm>
          <a:prstGeom prst="rect">
            <a:avLst/>
          </a:prstGeom>
        </p:spPr>
        <p:txBody>
          <a:bodyPr vert="horz" lIns="91440" tIns="45720" rIns="91440" bIns="45720" rtlCol="0">
            <a:no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11" marR="0" lvl="0" indent="-228611" algn="just"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In this machine learning project, you will work with a dataset representing Walmart’s quarterly financial performance, comprising key economic features: </a:t>
            </a:r>
            <a:endParaRPr kumimoji="0" lang="en-US" sz="2400" b="0" i="0" u="none" strike="noStrike" kern="1200" cap="none" spc="0" normalizeH="0" baseline="0" noProof="0" dirty="0">
              <a:ln>
                <a:noFill/>
              </a:ln>
              <a:solidFill>
                <a:srgbClr val="000000"/>
              </a:solidFill>
              <a:effectLst/>
              <a:uLnTx/>
              <a:uFillTx/>
              <a:latin typeface="Montserrat" panose="00000500000000000000" pitchFamily="2" charset="0"/>
            </a:endParaRPr>
          </a:p>
          <a:p>
            <a:pPr marL="742987" marR="0" lvl="1" indent="-285764" algn="just" defTabSz="914446" rtl="0" eaLnBrk="1" fontAlgn="base"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1600" b="1" i="0" u="none" strike="noStrike" kern="1200" cap="none" spc="0" normalizeH="0" baseline="0" noProof="0" dirty="0" err="1">
                <a:ln>
                  <a:noFill/>
                </a:ln>
                <a:solidFill>
                  <a:srgbClr val="000000"/>
                </a:solidFill>
                <a:effectLst/>
                <a:uLnTx/>
                <a:uFillTx/>
                <a:latin typeface="Montserrat" panose="00000500000000000000" pitchFamily="2" charset="0"/>
              </a:rPr>
              <a:t>Store_Count</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 The number of </a:t>
            </a:r>
            <a:r>
              <a:rPr lang="en-US" sz="1600" dirty="0">
                <a:solidFill>
                  <a:srgbClr val="000000"/>
                </a:solidFill>
                <a:latin typeface="Montserrat" panose="00000500000000000000" pitchFamily="2" charset="0"/>
              </a:rPr>
              <a:t>Walmart</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 stores in operation.</a:t>
            </a:r>
          </a:p>
          <a:p>
            <a:pPr marL="742987" marR="0" lvl="1" indent="-285764" algn="just" defTabSz="914446" rtl="0" eaLnBrk="1" fontAlgn="base"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1600" b="1" i="0" u="none" strike="noStrike" kern="1200" cap="none" spc="0" normalizeH="0" baseline="0" noProof="0" dirty="0" err="1">
                <a:ln>
                  <a:noFill/>
                </a:ln>
                <a:solidFill>
                  <a:srgbClr val="000000"/>
                </a:solidFill>
                <a:effectLst/>
                <a:uLnTx/>
                <a:uFillTx/>
                <a:latin typeface="Montserrat" panose="00000500000000000000" pitchFamily="2" charset="0"/>
              </a:rPr>
              <a:t>Housing_Starts</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 The number of new residential construction projects started.</a:t>
            </a:r>
          </a:p>
          <a:p>
            <a:pPr marL="742987" marR="0" lvl="1" indent="-285764" algn="just" defTabSz="914446" rtl="0" eaLnBrk="1" fontAlgn="base"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1600" b="1" i="0" u="none" strike="noStrike" kern="1200" cap="none" spc="0" normalizeH="0" baseline="0" noProof="0" dirty="0" err="1">
                <a:ln>
                  <a:noFill/>
                </a:ln>
                <a:solidFill>
                  <a:srgbClr val="000000"/>
                </a:solidFill>
                <a:effectLst/>
                <a:uLnTx/>
                <a:uFillTx/>
                <a:latin typeface="Montserrat" panose="00000500000000000000" pitchFamily="2" charset="0"/>
              </a:rPr>
              <a:t>Interest_Rates</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 Average interest rates over the quarter.</a:t>
            </a:r>
          </a:p>
          <a:p>
            <a:pPr marL="742987" marR="0" lvl="1" indent="-285764" algn="just" defTabSz="914446" rtl="0" eaLnBrk="1" fontAlgn="base"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1600" b="1" i="0" u="none" strike="noStrike" kern="1200" cap="none" spc="0" normalizeH="0" baseline="0" noProof="0" dirty="0" err="1">
                <a:ln>
                  <a:noFill/>
                </a:ln>
                <a:solidFill>
                  <a:srgbClr val="000000"/>
                </a:solidFill>
                <a:effectLst/>
                <a:uLnTx/>
                <a:uFillTx/>
                <a:latin typeface="Montserrat" panose="00000500000000000000" pitchFamily="2" charset="0"/>
              </a:rPr>
              <a:t>Consumer_Confidence</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 A measure of consumer optimism regarding the state of the economy.</a:t>
            </a:r>
          </a:p>
          <a:p>
            <a:pPr marL="742987" marR="0" lvl="1" indent="-285764" algn="just" defTabSz="914446" rtl="0" eaLnBrk="1" fontAlgn="base"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1600" b="1" i="0" u="none" strike="noStrike" kern="1200" cap="none" spc="0" normalizeH="0" baseline="0" noProof="0" dirty="0" err="1">
                <a:ln>
                  <a:noFill/>
                </a:ln>
                <a:solidFill>
                  <a:srgbClr val="000000"/>
                </a:solidFill>
                <a:effectLst/>
                <a:uLnTx/>
                <a:uFillTx/>
                <a:latin typeface="Montserrat" panose="00000500000000000000" pitchFamily="2" charset="0"/>
              </a:rPr>
              <a:t>Home_Improvement_Spend</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 Consumer spending on home improvement projects.</a:t>
            </a:r>
          </a:p>
          <a:p>
            <a:pPr marL="742987" marR="0" lvl="1" indent="-285764" algn="just" defTabSz="914446" rtl="0" eaLnBrk="1" fontAlgn="base"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1600" b="1" i="0" u="none" strike="noStrike" kern="1200" cap="none" spc="0" normalizeH="0" baseline="0" noProof="0" dirty="0" err="1">
                <a:ln>
                  <a:noFill/>
                </a:ln>
                <a:solidFill>
                  <a:srgbClr val="000000"/>
                </a:solidFill>
                <a:effectLst/>
                <a:uLnTx/>
                <a:uFillTx/>
                <a:latin typeface="Montserrat" panose="00000500000000000000" pitchFamily="2" charset="0"/>
              </a:rPr>
              <a:t>Quarterly_Revenue</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 Total revenue generated by Walmart in the quarter.</a:t>
            </a:r>
          </a:p>
          <a:p>
            <a:pPr marL="742987" marR="0" lvl="1" indent="-285764" algn="just" defTabSz="914446" rtl="0" eaLnBrk="1" fontAlgn="base"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1600" b="1" i="0" u="none" strike="noStrike" kern="1200" cap="none" spc="0" normalizeH="0" baseline="0" noProof="0" dirty="0" err="1">
                <a:ln>
                  <a:noFill/>
                </a:ln>
                <a:solidFill>
                  <a:srgbClr val="000000"/>
                </a:solidFill>
                <a:effectLst/>
                <a:uLnTx/>
                <a:uFillTx/>
                <a:latin typeface="Montserrat" panose="00000500000000000000" pitchFamily="2" charset="0"/>
              </a:rPr>
              <a:t>Quarterly_EPS</a:t>
            </a: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 Earnings per share, a profitability measure for shareholders.</a:t>
            </a:r>
          </a:p>
          <a:p>
            <a:pPr marL="228611" marR="0" lvl="0" indent="-228611" algn="just"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The dataset contains 40 quarters of financial data, with the primary objectives of predicting Quarterly Revenue and Earnings Per Share (EPS) using linear regression techniques. By leveraging this dataset, students will explore how various economic indicators interconnect and influence a home improvement retailer's financial metrics, gaining practical experience in data preprocessing, model training, performance evaluation, and interpreting machine learning predictions.</a:t>
            </a:r>
            <a:endParaRPr kumimoji="0" lang="en-US" sz="2400" b="0" i="0" u="none" strike="noStrike" kern="1200" cap="none" spc="0" normalizeH="0" baseline="0" noProof="0" dirty="0">
              <a:ln>
                <a:noFill/>
              </a:ln>
              <a:solidFill>
                <a:srgbClr val="000000"/>
              </a:solidFill>
              <a:effectLst/>
              <a:uLnTx/>
              <a:uFillTx/>
              <a:latin typeface="Montserrat" panose="00000500000000000000" pitchFamily="2" charset="0"/>
            </a:endParaRPr>
          </a:p>
          <a:p>
            <a:pPr marL="228611" marR="0" lvl="0" indent="-228611"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Montserrat" panose="00000500000000000000" pitchFamily="2" charset="0"/>
            </a:endParaRPr>
          </a:p>
        </p:txBody>
      </p:sp>
      <p:pic>
        <p:nvPicPr>
          <p:cNvPr id="2" name="Picture 1">
            <a:extLst>
              <a:ext uri="{FF2B5EF4-FFF2-40B4-BE49-F238E27FC236}">
                <a16:creationId xmlns:a16="http://schemas.microsoft.com/office/drawing/2014/main" id="{A365F421-6CE5-1938-172B-83FE0D31FE0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996416" y="921848"/>
            <a:ext cx="3060152" cy="2421464"/>
          </a:xfrm>
          <a:prstGeom prst="rect">
            <a:avLst/>
          </a:prstGeom>
        </p:spPr>
      </p:pic>
    </p:spTree>
    <p:extLst>
      <p:ext uri="{BB962C8B-B14F-4D97-AF65-F5344CB8AC3E}">
        <p14:creationId xmlns:p14="http://schemas.microsoft.com/office/powerpoint/2010/main" val="762399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C1EA5-2139-200D-D454-436DF87F989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F4DF7DA-7FDF-9C76-8541-51EDF5F8C3BB}"/>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11E4FE6B-92A9-C014-08DB-FE651E3DB00A}"/>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886C8BFE-372C-3CCC-D5F3-379ED5A175F6}"/>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Practice Opportunity</a:t>
            </a:r>
          </a:p>
        </p:txBody>
      </p:sp>
      <p:sp>
        <p:nvSpPr>
          <p:cNvPr id="9" name="TextBox 8">
            <a:extLst>
              <a:ext uri="{FF2B5EF4-FFF2-40B4-BE49-F238E27FC236}">
                <a16:creationId xmlns:a16="http://schemas.microsoft.com/office/drawing/2014/main" id="{BE6AA465-C5B6-0184-224C-95FB74292B39}"/>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3" name="Text Placeholder 2">
            <a:extLst>
              <a:ext uri="{FF2B5EF4-FFF2-40B4-BE49-F238E27FC236}">
                <a16:creationId xmlns:a16="http://schemas.microsoft.com/office/drawing/2014/main" id="{ED9EDABC-8196-BC09-A77C-DCCADFBAA330}"/>
              </a:ext>
            </a:extLst>
          </p:cNvPr>
          <p:cNvSpPr txBox="1">
            <a:spLocks/>
          </p:cNvSpPr>
          <p:nvPr/>
        </p:nvSpPr>
        <p:spPr>
          <a:xfrm>
            <a:off x="292976" y="1079490"/>
            <a:ext cx="8703440" cy="4762500"/>
          </a:xfrm>
          <a:prstGeom prst="rect">
            <a:avLst/>
          </a:prstGeom>
        </p:spPr>
        <p:txBody>
          <a:bodyPr vert="horz" lIns="91440" tIns="45720" rIns="91440" bIns="45720" rtlCol="0">
            <a:no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00000"/>
              </a:lnSpc>
              <a:spcBef>
                <a:spcPts val="800"/>
              </a:spcBef>
              <a:spcAft>
                <a:spcPts val="800"/>
              </a:spcAft>
              <a:buClr>
                <a:srgbClr val="0B8ECC"/>
              </a:buClr>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Tasks for Students:</a:t>
            </a:r>
            <a:endParaRPr kumimoji="0" lang="en-US" b="0" i="0" u="none" strike="noStrike" kern="1200" cap="none" spc="0" normalizeH="0" baseline="0" noProof="0" dirty="0">
              <a:ln>
                <a:noFill/>
              </a:ln>
              <a:solidFill>
                <a:srgbClr val="000000"/>
              </a:solidFill>
              <a:effectLst/>
              <a:uLnTx/>
              <a:uFillTx/>
              <a:latin typeface="Montserrat" panose="00000500000000000000" pitchFamily="2" charset="0"/>
            </a:endParaRPr>
          </a:p>
          <a:p>
            <a:pPr marL="742987" marR="0" lvl="1" indent="-285764" algn="l" defTabSz="914446" rtl="0" eaLnBrk="1" fontAlgn="base"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Load and explore Walmart’s financial dataset</a:t>
            </a:r>
          </a:p>
          <a:p>
            <a:pPr marL="742987" marR="0" lvl="1" indent="-285764" algn="l" defTabSz="914446" rtl="0" eaLnBrk="1" fontAlgn="base"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Understand the meaning and potential impact of each feature on financial predictions</a:t>
            </a:r>
          </a:p>
          <a:p>
            <a:pPr marL="742987" marR="0" lvl="1" indent="-285764" algn="l" defTabSz="914446" rtl="0" eaLnBrk="1" fontAlgn="base"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Perform data preprocessing and feature scaling</a:t>
            </a:r>
          </a:p>
          <a:p>
            <a:pPr marL="742987" marR="0" lvl="1" indent="-285764" algn="l" defTabSz="914446" rtl="0" eaLnBrk="1" fontAlgn="base"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Split the dataset into training and testing sets</a:t>
            </a:r>
          </a:p>
          <a:p>
            <a:pPr marL="742987" marR="0" lvl="1" indent="-285764" algn="l" defTabSz="914446" rtl="0" eaLnBrk="1" fontAlgn="base"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Train linear regression models for revenue and EPS prediction</a:t>
            </a:r>
          </a:p>
          <a:p>
            <a:pPr marL="742987" marR="0" lvl="1" indent="-285764" algn="l" defTabSz="914446" rtl="0" eaLnBrk="1" fontAlgn="base"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Evaluate model performance using Mean Squared Error (MSE) and R-squared metrics</a:t>
            </a:r>
          </a:p>
          <a:p>
            <a:pPr marL="742987" marR="0" lvl="1" indent="-285764" algn="l" defTabSz="914446" rtl="0" eaLnBrk="1" fontAlgn="base"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Analyze feature importance and its implications for financial forecasting</a:t>
            </a:r>
          </a:p>
          <a:p>
            <a:pPr marL="742987" marR="0" lvl="1" indent="-285764" algn="l" defTabSz="914446" rtl="0" eaLnBrk="1" fontAlgn="base"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Create visualizations comparing actual vs. predicted values</a:t>
            </a:r>
          </a:p>
          <a:p>
            <a:pPr marL="742987" marR="0" lvl="1" indent="-285764" algn="l" defTabSz="914446" rtl="0" eaLnBrk="1" fontAlgn="base" latinLnBrk="0" hangingPunct="1">
              <a:lnSpc>
                <a:spcPct val="100000"/>
              </a:lnSpc>
              <a:spcBef>
                <a:spcPts val="333"/>
              </a:spcBef>
              <a:spcAft>
                <a:spcPts val="333"/>
              </a:spcAft>
              <a:buClr>
                <a:srgbClr val="0B8ECC"/>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rPr>
              <a:t>Interpret the model's strengths and limitations</a:t>
            </a:r>
          </a:p>
          <a:p>
            <a:pPr marL="228611" marR="0" lvl="0" indent="-228611"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b="0" i="0" u="none" strike="noStrike" kern="1200" cap="none" spc="0" normalizeH="0" baseline="0" noProof="0" dirty="0">
              <a:ln>
                <a:noFill/>
              </a:ln>
              <a:solidFill>
                <a:srgbClr val="000000"/>
              </a:solidFill>
              <a:effectLst/>
              <a:uLnTx/>
              <a:uFillTx/>
              <a:latin typeface="Montserrat" panose="00000500000000000000" pitchFamily="2" charset="0"/>
            </a:endParaRPr>
          </a:p>
        </p:txBody>
      </p:sp>
      <p:pic>
        <p:nvPicPr>
          <p:cNvPr id="2" name="Picture 1">
            <a:extLst>
              <a:ext uri="{FF2B5EF4-FFF2-40B4-BE49-F238E27FC236}">
                <a16:creationId xmlns:a16="http://schemas.microsoft.com/office/drawing/2014/main" id="{5EC2A581-FA25-DA78-53AC-FB82C81504E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996416" y="921848"/>
            <a:ext cx="3060152" cy="2421464"/>
          </a:xfrm>
          <a:prstGeom prst="rect">
            <a:avLst/>
          </a:prstGeom>
        </p:spPr>
      </p:pic>
    </p:spTree>
    <p:extLst>
      <p:ext uri="{BB962C8B-B14F-4D97-AF65-F5344CB8AC3E}">
        <p14:creationId xmlns:p14="http://schemas.microsoft.com/office/powerpoint/2010/main" val="3564471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16510-63F5-2BEA-4FD5-DB34D46417D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E49DF6B-2FF2-55B1-D47F-C54826FCED20}"/>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CE190D94-CD99-E096-A2B9-A4F6749EB2B7}"/>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109CF380-595D-57F4-44C2-D9A1D5883036}"/>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Practice Opportunity Solutions</a:t>
            </a:r>
          </a:p>
        </p:txBody>
      </p:sp>
      <p:sp>
        <p:nvSpPr>
          <p:cNvPr id="9" name="TextBox 8">
            <a:extLst>
              <a:ext uri="{FF2B5EF4-FFF2-40B4-BE49-F238E27FC236}">
                <a16:creationId xmlns:a16="http://schemas.microsoft.com/office/drawing/2014/main" id="{8E6AADD0-09C7-0C13-F81B-0274A39D3FEB}"/>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2" name="Picture 1">
            <a:extLst>
              <a:ext uri="{FF2B5EF4-FFF2-40B4-BE49-F238E27FC236}">
                <a16:creationId xmlns:a16="http://schemas.microsoft.com/office/drawing/2014/main" id="{CB4381A6-DE53-62D2-9153-5B78631A89AD}"/>
              </a:ext>
            </a:extLst>
          </p:cNvPr>
          <p:cNvPicPr>
            <a:picLocks noChangeAspect="1"/>
          </p:cNvPicPr>
          <p:nvPr/>
        </p:nvPicPr>
        <p:blipFill>
          <a:blip r:embed="rId4"/>
          <a:stretch>
            <a:fillRect/>
          </a:stretch>
        </p:blipFill>
        <p:spPr>
          <a:xfrm>
            <a:off x="2287501" y="2954429"/>
            <a:ext cx="7314419" cy="3642581"/>
          </a:xfrm>
          <a:prstGeom prst="rect">
            <a:avLst/>
          </a:prstGeom>
          <a:ln w="38100">
            <a:solidFill>
              <a:srgbClr val="11CCDD"/>
            </a:solidFill>
          </a:ln>
        </p:spPr>
      </p:pic>
      <p:sp>
        <p:nvSpPr>
          <p:cNvPr id="3" name="TextBox 2">
            <a:extLst>
              <a:ext uri="{FF2B5EF4-FFF2-40B4-BE49-F238E27FC236}">
                <a16:creationId xmlns:a16="http://schemas.microsoft.com/office/drawing/2014/main" id="{5275075D-7928-875B-6038-F81A9A191828}"/>
              </a:ext>
            </a:extLst>
          </p:cNvPr>
          <p:cNvSpPr txBox="1"/>
          <p:nvPr/>
        </p:nvSpPr>
        <p:spPr>
          <a:xfrm>
            <a:off x="3421277" y="964209"/>
            <a:ext cx="6007577" cy="2031325"/>
          </a:xfrm>
          <a:prstGeom prst="rect">
            <a:avLst/>
          </a:prstGeom>
          <a:noFill/>
        </p:spPr>
        <p:txBody>
          <a:bodyPr wrap="square">
            <a:spAutoFit/>
          </a:bodyPr>
          <a:lstStyle/>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to explore ChatGPT</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5"/>
              </a:rPr>
              <a:t>ChatGPT Signup</a:t>
            </a:r>
            <a:endParaRPr lang="en-US" dirty="0">
              <a:solidFill>
                <a:srgbClr val="000000"/>
              </a:solidFill>
              <a:latin typeface="Cambria" panose="02040503050406030204"/>
            </a:endParaRPr>
          </a:p>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for AI Prompts</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6"/>
              </a:rPr>
              <a:t>Explore Prompts</a:t>
            </a:r>
            <a:endParaRPr lang="en-US" dirty="0">
              <a:solidFill>
                <a:srgbClr val="000000"/>
              </a:solidFill>
              <a:latin typeface="Cambria" panose="02040503050406030204"/>
            </a:endParaRPr>
          </a:p>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for Practice Opportunities Solution</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7"/>
              </a:rPr>
              <a:t>Explore Prompts</a:t>
            </a:r>
            <a:endParaRPr lang="en-US" dirty="0">
              <a:solidFill>
                <a:srgbClr val="000000"/>
              </a:solidFill>
              <a:latin typeface="Cambria" panose="02040503050406030204"/>
            </a:endParaRPr>
          </a:p>
          <a:p>
            <a:pPr defTabSz="914446"/>
            <a:endParaRPr lang="en-US" dirty="0">
              <a:solidFill>
                <a:srgbClr val="000000"/>
              </a:solidFill>
              <a:latin typeface="Cambria" panose="02040503050406030204"/>
            </a:endParaRPr>
          </a:p>
        </p:txBody>
      </p:sp>
    </p:spTree>
    <p:extLst>
      <p:ext uri="{BB962C8B-B14F-4D97-AF65-F5344CB8AC3E}">
        <p14:creationId xmlns:p14="http://schemas.microsoft.com/office/powerpoint/2010/main" val="4001830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909FB-E671-B17D-77BB-65311A51D4C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F45C378-4A8E-9187-A206-DB4730F91548}"/>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A225B6F-0705-62E5-DF16-79898F062A86}"/>
              </a:ext>
            </a:extLst>
          </p:cNvPr>
          <p:cNvPicPr>
            <a:picLocks noChangeAspect="1"/>
          </p:cNvPicPr>
          <p:nvPr/>
        </p:nvPicPr>
        <p:blipFill>
          <a:blip r:embed="rId2"/>
          <a:stretch>
            <a:fillRect/>
          </a:stretch>
        </p:blipFill>
        <p:spPr>
          <a:xfrm>
            <a:off x="3496990" y="1992488"/>
            <a:ext cx="5198017" cy="1436512"/>
          </a:xfrm>
          <a:prstGeom prst="rect">
            <a:avLst/>
          </a:prstGeom>
        </p:spPr>
      </p:pic>
      <p:sp>
        <p:nvSpPr>
          <p:cNvPr id="6" name="Rectangle 5">
            <a:extLst>
              <a:ext uri="{FF2B5EF4-FFF2-40B4-BE49-F238E27FC236}">
                <a16:creationId xmlns:a16="http://schemas.microsoft.com/office/drawing/2014/main" id="{AEA9FA6F-A71D-92D5-9E16-A91F986E09CE}"/>
              </a:ext>
            </a:extLst>
          </p:cNvPr>
          <p:cNvSpPr/>
          <p:nvPr/>
        </p:nvSpPr>
        <p:spPr>
          <a:xfrm>
            <a:off x="3306715" y="3495040"/>
            <a:ext cx="5578566" cy="707886"/>
          </a:xfrm>
          <a:prstGeom prst="rect">
            <a:avLst/>
          </a:prstGeom>
        </p:spPr>
        <p:txBody>
          <a:bodyPr wrap="square">
            <a:spAutoFit/>
          </a:bodyPr>
          <a:lstStyle/>
          <a:p>
            <a:pPr algn="ctr"/>
            <a:r>
              <a:rPr lang="en-US" sz="4000" dirty="0">
                <a:solidFill>
                  <a:schemeClr val="bg1"/>
                </a:solidFill>
                <a:latin typeface="Montserrat" charset="0"/>
                <a:ea typeface="Montserrat" charset="0"/>
                <a:cs typeface="Montserrat" charset="0"/>
              </a:rPr>
              <a:t>Thank you!</a:t>
            </a:r>
          </a:p>
        </p:txBody>
      </p:sp>
    </p:spTree>
    <p:extLst>
      <p:ext uri="{BB962C8B-B14F-4D97-AF65-F5344CB8AC3E}">
        <p14:creationId xmlns:p14="http://schemas.microsoft.com/office/powerpoint/2010/main" val="2596154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7FA37-700C-2583-E17D-373CE352E5A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00B0C0F-08CF-3F4A-9335-8E459AF5EAAD}"/>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F7C63CC2-CF8B-0541-006A-108339490559}"/>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87831161-7908-F933-DA85-A28F58E476A0}"/>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Machine Learning 101</a:t>
            </a:r>
          </a:p>
        </p:txBody>
      </p:sp>
      <p:sp>
        <p:nvSpPr>
          <p:cNvPr id="9" name="TextBox 8">
            <a:extLst>
              <a:ext uri="{FF2B5EF4-FFF2-40B4-BE49-F238E27FC236}">
                <a16:creationId xmlns:a16="http://schemas.microsoft.com/office/drawing/2014/main" id="{AE17E9CB-D697-72F1-4211-B4E910B2E81E}"/>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10" name="Text Placeholder 4">
            <a:extLst>
              <a:ext uri="{FF2B5EF4-FFF2-40B4-BE49-F238E27FC236}">
                <a16:creationId xmlns:a16="http://schemas.microsoft.com/office/drawing/2014/main" id="{E65ED75F-AAC9-D570-C8B4-23EC99CA8E15}"/>
              </a:ext>
            </a:extLst>
          </p:cNvPr>
          <p:cNvSpPr txBox="1">
            <a:spLocks/>
          </p:cNvSpPr>
          <p:nvPr/>
        </p:nvSpPr>
        <p:spPr>
          <a:xfrm>
            <a:off x="154722" y="835938"/>
            <a:ext cx="12224773" cy="4762500"/>
          </a:xfrm>
        </p:spPr>
        <p:txBody>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90510" indent="-190510" defTabSz="914446">
              <a:buClr>
                <a:srgbClr val="11CCDD"/>
              </a:buClr>
              <a:buFont typeface="Arial" panose="020B0604020202020204" pitchFamily="34" charset="0"/>
              <a:buChar char="•"/>
            </a:pPr>
            <a:r>
              <a:rPr lang="en-US" sz="1867" dirty="0">
                <a:solidFill>
                  <a:srgbClr val="000000"/>
                </a:solidFill>
                <a:latin typeface="Montserrat" panose="00000500000000000000" pitchFamily="2" charset="0"/>
              </a:rPr>
              <a:t>Machine Learning is a branch of artificial intelligence (AI) that allows computers to learn without being explicitly programmed.</a:t>
            </a:r>
          </a:p>
          <a:p>
            <a:pPr marL="190510" indent="-190510" defTabSz="914446">
              <a:buClr>
                <a:srgbClr val="11CCDD"/>
              </a:buClr>
              <a:buFont typeface="Arial" panose="020B0604020202020204" pitchFamily="34" charset="0"/>
              <a:buChar char="•"/>
            </a:pPr>
            <a:r>
              <a:rPr lang="en-US" sz="1867" dirty="0">
                <a:solidFill>
                  <a:srgbClr val="000000"/>
                </a:solidFill>
                <a:latin typeface="Montserrat" panose="00000500000000000000" pitchFamily="2" charset="0"/>
              </a:rPr>
              <a:t>Instead of following predefined rules, ML systems analyze patterns in data to predict outcomes.</a:t>
            </a:r>
          </a:p>
          <a:p>
            <a:pPr marL="190510" indent="-190510" defTabSz="914446">
              <a:buClr>
                <a:srgbClr val="11CCDD"/>
              </a:buClr>
              <a:buFont typeface="Arial" panose="020B0604020202020204" pitchFamily="34" charset="0"/>
              <a:buChar char="•"/>
            </a:pPr>
            <a:r>
              <a:rPr lang="en-US" sz="1867" dirty="0">
                <a:solidFill>
                  <a:srgbClr val="000000"/>
                </a:solidFill>
                <a:latin typeface="Montserrat" panose="00000500000000000000" pitchFamily="2" charset="0"/>
              </a:rPr>
              <a:t>Key Features:</a:t>
            </a:r>
          </a:p>
          <a:p>
            <a:pPr marL="647732" lvl="1" indent="-190510" defTabSz="914446">
              <a:buClr>
                <a:srgbClr val="11CCDD"/>
              </a:buClr>
              <a:buFont typeface="Arial" panose="020B0604020202020204" pitchFamily="34" charset="0"/>
              <a:buChar char="•"/>
            </a:pPr>
            <a:r>
              <a:rPr lang="en-US" sz="1867" b="1" dirty="0">
                <a:solidFill>
                  <a:srgbClr val="000000"/>
                </a:solidFill>
                <a:latin typeface="Montserrat" panose="00000500000000000000" pitchFamily="2" charset="0"/>
              </a:rPr>
              <a:t>Data-driven: </a:t>
            </a:r>
            <a:r>
              <a:rPr lang="en-US" sz="1867" dirty="0">
                <a:solidFill>
                  <a:srgbClr val="000000"/>
                </a:solidFill>
                <a:latin typeface="Montserrat" panose="00000500000000000000" pitchFamily="2" charset="0"/>
              </a:rPr>
              <a:t>ML relies on large amounts of data for training.</a:t>
            </a:r>
          </a:p>
          <a:p>
            <a:pPr marL="647732" lvl="1" indent="-190510" defTabSz="914446">
              <a:buClr>
                <a:srgbClr val="11CCDD"/>
              </a:buClr>
              <a:buFont typeface="Arial" panose="020B0604020202020204" pitchFamily="34" charset="0"/>
              <a:buChar char="•"/>
            </a:pPr>
            <a:r>
              <a:rPr lang="en-US" sz="1867" b="1" dirty="0">
                <a:solidFill>
                  <a:srgbClr val="000000"/>
                </a:solidFill>
                <a:latin typeface="Montserrat" panose="00000500000000000000" pitchFamily="2" charset="0"/>
              </a:rPr>
              <a:t>Automation: </a:t>
            </a:r>
            <a:r>
              <a:rPr lang="en-US" sz="1867" dirty="0">
                <a:solidFill>
                  <a:srgbClr val="000000"/>
                </a:solidFill>
                <a:latin typeface="Montserrat" panose="00000500000000000000" pitchFamily="2" charset="0"/>
              </a:rPr>
              <a:t>Models learn without being explicitly programmed.</a:t>
            </a:r>
          </a:p>
          <a:p>
            <a:pPr marL="647732" lvl="1" indent="-190510" defTabSz="914446">
              <a:buClr>
                <a:srgbClr val="11CCDD"/>
              </a:buClr>
              <a:buFont typeface="Arial" panose="020B0604020202020204" pitchFamily="34" charset="0"/>
              <a:buChar char="•"/>
            </a:pPr>
            <a:r>
              <a:rPr lang="en-US" sz="1867" b="1" dirty="0">
                <a:solidFill>
                  <a:srgbClr val="000000"/>
                </a:solidFill>
                <a:latin typeface="Montserrat" panose="00000500000000000000" pitchFamily="2" charset="0"/>
              </a:rPr>
              <a:t>Applications: </a:t>
            </a:r>
            <a:r>
              <a:rPr lang="en-US" sz="1867" dirty="0">
                <a:solidFill>
                  <a:srgbClr val="000000"/>
                </a:solidFill>
                <a:latin typeface="Montserrat" panose="00000500000000000000" pitchFamily="2" charset="0"/>
              </a:rPr>
              <a:t>Used in recommendation systems, image recognition, &amp; language translation.</a:t>
            </a:r>
          </a:p>
          <a:p>
            <a:pPr marL="190510" indent="-190510" defTabSz="914446">
              <a:buFont typeface="Arial" panose="020B0604020202020204" pitchFamily="34" charset="0"/>
              <a:buChar char="•"/>
            </a:pPr>
            <a:endParaRPr lang="en-US" sz="1867" dirty="0">
              <a:solidFill>
                <a:srgbClr val="000000"/>
              </a:solidFill>
              <a:latin typeface="Montserrat" panose="00000500000000000000" pitchFamily="2" charset="0"/>
            </a:endParaRPr>
          </a:p>
          <a:p>
            <a:pPr marL="190510" indent="-190510" defTabSz="914446">
              <a:buFont typeface="Arial" panose="020B0604020202020204" pitchFamily="34" charset="0"/>
              <a:buChar char="•"/>
            </a:pPr>
            <a:endParaRPr lang="en-US" sz="1867" dirty="0">
              <a:solidFill>
                <a:srgbClr val="000000"/>
              </a:solidFill>
              <a:latin typeface="Montserrat" panose="00000500000000000000" pitchFamily="2" charset="0"/>
            </a:endParaRPr>
          </a:p>
          <a:p>
            <a:pPr marL="190510" indent="-190510" defTabSz="914446">
              <a:buFont typeface="Arial" panose="020B0604020202020204" pitchFamily="34" charset="0"/>
              <a:buChar char="•"/>
            </a:pPr>
            <a:endParaRPr lang="en-US" sz="1867" dirty="0">
              <a:solidFill>
                <a:srgbClr val="000000"/>
              </a:solidFill>
              <a:latin typeface="Montserrat" panose="00000500000000000000" pitchFamily="2" charset="0"/>
            </a:endParaRPr>
          </a:p>
          <a:p>
            <a:pPr marL="190510" indent="-190510" defTabSz="914446">
              <a:buFont typeface="Arial" panose="020B0604020202020204" pitchFamily="34" charset="0"/>
              <a:buChar char="•"/>
            </a:pPr>
            <a:endParaRPr lang="en-US" sz="1867" dirty="0">
              <a:solidFill>
                <a:srgbClr val="000000"/>
              </a:solidFill>
              <a:latin typeface="Montserrat" panose="00000500000000000000" pitchFamily="2" charset="0"/>
            </a:endParaRPr>
          </a:p>
          <a:p>
            <a:pPr defTabSz="914446"/>
            <a:endParaRPr lang="en-US" sz="1600" dirty="0">
              <a:solidFill>
                <a:srgbClr val="000000"/>
              </a:solidFill>
              <a:latin typeface="Montserrat" panose="00000500000000000000" pitchFamily="2" charset="0"/>
            </a:endParaRPr>
          </a:p>
        </p:txBody>
      </p:sp>
      <p:pic>
        <p:nvPicPr>
          <p:cNvPr id="11" name="Picture 10">
            <a:extLst>
              <a:ext uri="{FF2B5EF4-FFF2-40B4-BE49-F238E27FC236}">
                <a16:creationId xmlns:a16="http://schemas.microsoft.com/office/drawing/2014/main" id="{DF0E58EE-02C9-DFE6-75A2-D76D88E4E5E6}"/>
              </a:ext>
            </a:extLst>
          </p:cNvPr>
          <p:cNvPicPr>
            <a:picLocks noChangeAspect="1"/>
          </p:cNvPicPr>
          <p:nvPr/>
        </p:nvPicPr>
        <p:blipFill>
          <a:blip r:embed="rId4"/>
          <a:stretch>
            <a:fillRect/>
          </a:stretch>
        </p:blipFill>
        <p:spPr>
          <a:xfrm>
            <a:off x="3930882" y="3127736"/>
            <a:ext cx="4027656" cy="2886075"/>
          </a:xfrm>
          <a:prstGeom prst="rect">
            <a:avLst/>
          </a:prstGeom>
        </p:spPr>
      </p:pic>
      <p:sp>
        <p:nvSpPr>
          <p:cNvPr id="12" name="TextBox 11">
            <a:extLst>
              <a:ext uri="{FF2B5EF4-FFF2-40B4-BE49-F238E27FC236}">
                <a16:creationId xmlns:a16="http://schemas.microsoft.com/office/drawing/2014/main" id="{18666C37-0FB8-12B5-AF25-EEDCFAA1294D}"/>
              </a:ext>
            </a:extLst>
          </p:cNvPr>
          <p:cNvSpPr txBox="1"/>
          <p:nvPr/>
        </p:nvSpPr>
        <p:spPr>
          <a:xfrm>
            <a:off x="2865305" y="6474848"/>
            <a:ext cx="8503137" cy="297454"/>
          </a:xfrm>
          <a:prstGeom prst="rect">
            <a:avLst/>
          </a:prstGeom>
          <a:noFill/>
        </p:spPr>
        <p:txBody>
          <a:bodyPr wrap="square">
            <a:spAutoFit/>
          </a:bodyPr>
          <a:lstStyle/>
          <a:p>
            <a:pPr defTabSz="914446"/>
            <a:r>
              <a:rPr lang="en-CA" sz="1333" b="1" dirty="0">
                <a:solidFill>
                  <a:srgbClr val="000000"/>
                </a:solidFill>
                <a:latin typeface="Montserrat" panose="00000500000000000000" pitchFamily="2" charset="0"/>
              </a:rPr>
              <a:t>Photo Credit:</a:t>
            </a:r>
            <a:r>
              <a:rPr lang="en-CA" sz="1333" dirty="0">
                <a:solidFill>
                  <a:srgbClr val="000000"/>
                </a:solidFill>
                <a:latin typeface="Montserrat" panose="00000500000000000000" pitchFamily="2" charset="0"/>
              </a:rPr>
              <a:t> </a:t>
            </a:r>
            <a:r>
              <a:rPr lang="en-CA" sz="1333" dirty="0">
                <a:solidFill>
                  <a:srgbClr val="000000"/>
                </a:solidFill>
                <a:latin typeface="Montserrat" panose="00000500000000000000" pitchFamily="2" charset="0"/>
                <a:hlinkClick r:id="rId5"/>
              </a:rPr>
              <a:t>https://www.flickr.com/photos/mikemacmarketing/30212411048</a:t>
            </a:r>
            <a:endParaRPr lang="en-CA" sz="1333" dirty="0">
              <a:solidFill>
                <a:srgbClr val="000000"/>
              </a:solidFill>
              <a:latin typeface="Montserrat" panose="00000500000000000000" pitchFamily="2" charset="0"/>
            </a:endParaRPr>
          </a:p>
        </p:txBody>
      </p:sp>
    </p:spTree>
    <p:extLst>
      <p:ext uri="{BB962C8B-B14F-4D97-AF65-F5344CB8AC3E}">
        <p14:creationId xmlns:p14="http://schemas.microsoft.com/office/powerpoint/2010/main" val="1084616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5BD21-61D8-FAB7-84A3-3080EDE866B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C224CD7-B9FE-9322-3083-845714FA9116}"/>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8CCB7DCB-15B1-D57B-7053-BBFF7BD9910E}"/>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08E38F24-F384-3E49-9FEB-0E4E9513B10B}"/>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AI Vs. ML Vs. DL Vs. </a:t>
            </a:r>
            <a:r>
              <a:rPr lang="en-US" sz="2400" dirty="0" err="1">
                <a:solidFill>
                  <a:schemeClr val="bg1"/>
                </a:solidFill>
                <a:latin typeface="Montserrat" charset="0"/>
                <a:ea typeface="Montserrat" charset="0"/>
                <a:cs typeface="Montserrat" charset="0"/>
              </a:rPr>
              <a:t>GenAI</a:t>
            </a:r>
            <a:endParaRPr lang="en-US" sz="2400" dirty="0">
              <a:solidFill>
                <a:schemeClr val="bg1"/>
              </a:solidFill>
              <a:latin typeface="Montserrat" charset="0"/>
              <a:ea typeface="Montserrat" charset="0"/>
              <a:cs typeface="Montserrat" charset="0"/>
            </a:endParaRPr>
          </a:p>
        </p:txBody>
      </p:sp>
      <p:sp>
        <p:nvSpPr>
          <p:cNvPr id="9" name="TextBox 8">
            <a:extLst>
              <a:ext uri="{FF2B5EF4-FFF2-40B4-BE49-F238E27FC236}">
                <a16:creationId xmlns:a16="http://schemas.microsoft.com/office/drawing/2014/main" id="{FA1E43B9-E581-A282-C9D4-192772BFD35B}"/>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2" name="TextBox 1">
            <a:extLst>
              <a:ext uri="{FF2B5EF4-FFF2-40B4-BE49-F238E27FC236}">
                <a16:creationId xmlns:a16="http://schemas.microsoft.com/office/drawing/2014/main" id="{FD06FB60-CA7A-BD4C-6F0A-0A6491C6FFEC}"/>
              </a:ext>
            </a:extLst>
          </p:cNvPr>
          <p:cNvSpPr txBox="1"/>
          <p:nvPr/>
        </p:nvSpPr>
        <p:spPr>
          <a:xfrm>
            <a:off x="4783386" y="1672170"/>
            <a:ext cx="6943590" cy="923330"/>
          </a:xfrm>
          <a:prstGeom prst="rect">
            <a:avLst/>
          </a:prstGeom>
          <a:noFill/>
        </p:spPr>
        <p:txBody>
          <a:bodyPr wrap="square">
            <a:spAutoFit/>
          </a:bodyPr>
          <a:lstStyle/>
          <a:p>
            <a:pPr marL="457200" indent="-457200">
              <a:buFont typeface="Arial" panose="020B0604020202020204" pitchFamily="34" charset="0"/>
              <a:buChar char="•"/>
            </a:pPr>
            <a:r>
              <a:rPr lang="en-CA" dirty="0">
                <a:latin typeface="Montserrat" charset="0"/>
              </a:rPr>
              <a:t>Machine Learning (ML) is a subfield of AI that enables machines to improve at a given task with experience and </a:t>
            </a:r>
            <a:r>
              <a:rPr lang="en-US" dirty="0">
                <a:latin typeface="Montserrat" charset="0"/>
              </a:rPr>
              <a:t>without explicit instructions.</a:t>
            </a:r>
            <a:r>
              <a:rPr lang="en-CA" dirty="0">
                <a:latin typeface="Montserrat" charset="0"/>
              </a:rPr>
              <a:t> </a:t>
            </a:r>
          </a:p>
        </p:txBody>
      </p:sp>
      <p:sp>
        <p:nvSpPr>
          <p:cNvPr id="3" name="TextBox 2">
            <a:extLst>
              <a:ext uri="{FF2B5EF4-FFF2-40B4-BE49-F238E27FC236}">
                <a16:creationId xmlns:a16="http://schemas.microsoft.com/office/drawing/2014/main" id="{AA5DEA60-C435-3572-4B25-EC00EDC79D71}"/>
              </a:ext>
            </a:extLst>
          </p:cNvPr>
          <p:cNvSpPr txBox="1"/>
          <p:nvPr/>
        </p:nvSpPr>
        <p:spPr>
          <a:xfrm>
            <a:off x="4780184" y="2568426"/>
            <a:ext cx="6809755" cy="1200329"/>
          </a:xfrm>
          <a:prstGeom prst="rect">
            <a:avLst/>
          </a:prstGeom>
          <a:noFill/>
        </p:spPr>
        <p:txBody>
          <a:bodyPr wrap="square">
            <a:spAutoFit/>
          </a:bodyPr>
          <a:lstStyle>
            <a:defPPr>
              <a:defRPr lang="en-US"/>
            </a:defPPr>
            <a:lvl1pPr marL="457200" indent="-457200">
              <a:buFont typeface="Arial" panose="020B0604020202020204" pitchFamily="34" charset="0"/>
              <a:buChar char="•"/>
              <a:defRPr>
                <a:latin typeface="Montserrat" charset="0"/>
              </a:defRPr>
            </a:lvl1pPr>
          </a:lstStyle>
          <a:p>
            <a:r>
              <a:rPr lang="en-US" dirty="0"/>
              <a:t>Deep learning (DL) is a subset of ML that uses artificial neural networks to learn from large amounts of data, enabling complex tasks like image and speech recognition.</a:t>
            </a:r>
            <a:endParaRPr lang="en-CA" dirty="0"/>
          </a:p>
        </p:txBody>
      </p:sp>
      <p:sp>
        <p:nvSpPr>
          <p:cNvPr id="4" name="Oval 3">
            <a:extLst>
              <a:ext uri="{FF2B5EF4-FFF2-40B4-BE49-F238E27FC236}">
                <a16:creationId xmlns:a16="http://schemas.microsoft.com/office/drawing/2014/main" id="{34BAA23B-9E0B-2AA0-9E6F-E39CD13C42F8}"/>
              </a:ext>
            </a:extLst>
          </p:cNvPr>
          <p:cNvSpPr/>
          <p:nvPr/>
        </p:nvSpPr>
        <p:spPr>
          <a:xfrm>
            <a:off x="139152" y="1654026"/>
            <a:ext cx="4572000" cy="4572000"/>
          </a:xfrm>
          <a:prstGeom prst="ellipse">
            <a:avLst/>
          </a:prstGeom>
          <a:solidFill>
            <a:srgbClr val="D56E4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D8C200E-5BB1-D705-BC58-A159ACA7BE3C}"/>
              </a:ext>
            </a:extLst>
          </p:cNvPr>
          <p:cNvSpPr/>
          <p:nvPr/>
        </p:nvSpPr>
        <p:spPr>
          <a:xfrm>
            <a:off x="596352" y="2568426"/>
            <a:ext cx="3657600" cy="3657600"/>
          </a:xfrm>
          <a:prstGeom prst="ellipse">
            <a:avLst/>
          </a:prstGeom>
          <a:solidFill>
            <a:srgbClr val="11CCD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A0CA451-6483-BCED-8DD7-EA49D5629105}"/>
              </a:ext>
            </a:extLst>
          </p:cNvPr>
          <p:cNvSpPr/>
          <p:nvPr/>
        </p:nvSpPr>
        <p:spPr>
          <a:xfrm>
            <a:off x="1064857" y="3482826"/>
            <a:ext cx="2743200" cy="2743200"/>
          </a:xfrm>
          <a:prstGeom prst="ellipse">
            <a:avLst/>
          </a:prstGeom>
          <a:solidFill>
            <a:schemeClr val="bg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BE0E33B-FA51-7647-1011-E15AF9BC5948}"/>
              </a:ext>
            </a:extLst>
          </p:cNvPr>
          <p:cNvSpPr/>
          <p:nvPr/>
        </p:nvSpPr>
        <p:spPr>
          <a:xfrm>
            <a:off x="1510752" y="4397226"/>
            <a:ext cx="1828800" cy="1828800"/>
          </a:xfrm>
          <a:prstGeom prst="ellipse">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BAAF198-FC45-348A-AFEE-A69F733284EE}"/>
              </a:ext>
            </a:extLst>
          </p:cNvPr>
          <p:cNvSpPr txBox="1"/>
          <p:nvPr/>
        </p:nvSpPr>
        <p:spPr>
          <a:xfrm>
            <a:off x="1023438" y="2118043"/>
            <a:ext cx="2868093" cy="338554"/>
          </a:xfrm>
          <a:prstGeom prst="rect">
            <a:avLst/>
          </a:prstGeom>
          <a:noFill/>
        </p:spPr>
        <p:txBody>
          <a:bodyPr wrap="none" rtlCol="0">
            <a:spAutoFit/>
          </a:bodyPr>
          <a:lstStyle/>
          <a:p>
            <a:r>
              <a:rPr lang="en-US" sz="1600" b="1" dirty="0">
                <a:solidFill>
                  <a:schemeClr val="bg1"/>
                </a:solidFill>
                <a:latin typeface="Montserrat" panose="00000500000000000000" pitchFamily="2" charset="0"/>
              </a:rPr>
              <a:t>Artificial Intelligence (AI)</a:t>
            </a:r>
          </a:p>
        </p:txBody>
      </p:sp>
      <p:sp>
        <p:nvSpPr>
          <p:cNvPr id="14" name="TextBox 13">
            <a:extLst>
              <a:ext uri="{FF2B5EF4-FFF2-40B4-BE49-F238E27FC236}">
                <a16:creationId xmlns:a16="http://schemas.microsoft.com/office/drawing/2014/main" id="{EA266898-B0FD-AB43-8A9F-95E8893419B5}"/>
              </a:ext>
            </a:extLst>
          </p:cNvPr>
          <p:cNvSpPr txBox="1"/>
          <p:nvPr/>
        </p:nvSpPr>
        <p:spPr>
          <a:xfrm>
            <a:off x="1175332" y="3059668"/>
            <a:ext cx="2642070" cy="338554"/>
          </a:xfrm>
          <a:prstGeom prst="rect">
            <a:avLst/>
          </a:prstGeom>
          <a:noFill/>
        </p:spPr>
        <p:txBody>
          <a:bodyPr wrap="none" rtlCol="0">
            <a:spAutoFit/>
          </a:bodyPr>
          <a:lstStyle/>
          <a:p>
            <a:r>
              <a:rPr lang="en-US" sz="1600" b="1" dirty="0">
                <a:solidFill>
                  <a:schemeClr val="bg1"/>
                </a:solidFill>
                <a:latin typeface="Montserrat" panose="00000500000000000000" pitchFamily="2" charset="0"/>
              </a:rPr>
              <a:t>Machine Learning (ML)</a:t>
            </a:r>
          </a:p>
        </p:txBody>
      </p:sp>
      <p:sp>
        <p:nvSpPr>
          <p:cNvPr id="15" name="TextBox 14">
            <a:extLst>
              <a:ext uri="{FF2B5EF4-FFF2-40B4-BE49-F238E27FC236}">
                <a16:creationId xmlns:a16="http://schemas.microsoft.com/office/drawing/2014/main" id="{B8279F78-297B-4C0F-BD98-302FA2BB24D6}"/>
              </a:ext>
            </a:extLst>
          </p:cNvPr>
          <p:cNvSpPr txBox="1"/>
          <p:nvPr/>
        </p:nvSpPr>
        <p:spPr>
          <a:xfrm>
            <a:off x="1318239" y="4019153"/>
            <a:ext cx="2268570" cy="338554"/>
          </a:xfrm>
          <a:prstGeom prst="rect">
            <a:avLst/>
          </a:prstGeom>
          <a:noFill/>
        </p:spPr>
        <p:txBody>
          <a:bodyPr wrap="none" rtlCol="0">
            <a:spAutoFit/>
          </a:bodyPr>
          <a:lstStyle/>
          <a:p>
            <a:r>
              <a:rPr lang="en-US" sz="1600" b="1" dirty="0">
                <a:solidFill>
                  <a:schemeClr val="bg1"/>
                </a:solidFill>
                <a:latin typeface="Montserrat" panose="00000500000000000000" pitchFamily="2" charset="0"/>
              </a:rPr>
              <a:t>Deep Learning (DL)</a:t>
            </a:r>
          </a:p>
        </p:txBody>
      </p:sp>
      <p:sp>
        <p:nvSpPr>
          <p:cNvPr id="16" name="TextBox 15">
            <a:extLst>
              <a:ext uri="{FF2B5EF4-FFF2-40B4-BE49-F238E27FC236}">
                <a16:creationId xmlns:a16="http://schemas.microsoft.com/office/drawing/2014/main" id="{BB64763E-5A67-062C-427D-7811EE9CD498}"/>
              </a:ext>
            </a:extLst>
          </p:cNvPr>
          <p:cNvSpPr txBox="1"/>
          <p:nvPr/>
        </p:nvSpPr>
        <p:spPr>
          <a:xfrm>
            <a:off x="1572402" y="5204546"/>
            <a:ext cx="1646605" cy="338554"/>
          </a:xfrm>
          <a:prstGeom prst="rect">
            <a:avLst/>
          </a:prstGeom>
          <a:noFill/>
        </p:spPr>
        <p:txBody>
          <a:bodyPr wrap="none" rtlCol="0">
            <a:spAutoFit/>
          </a:bodyPr>
          <a:lstStyle/>
          <a:p>
            <a:r>
              <a:rPr lang="en-US" sz="1600" b="1" dirty="0">
                <a:solidFill>
                  <a:schemeClr val="bg1"/>
                </a:solidFill>
                <a:latin typeface="Montserrat" panose="00000500000000000000" pitchFamily="2" charset="0"/>
              </a:rPr>
              <a:t>Generative AI</a:t>
            </a:r>
          </a:p>
        </p:txBody>
      </p:sp>
      <p:sp>
        <p:nvSpPr>
          <p:cNvPr id="17" name="TextBox 16">
            <a:extLst>
              <a:ext uri="{FF2B5EF4-FFF2-40B4-BE49-F238E27FC236}">
                <a16:creationId xmlns:a16="http://schemas.microsoft.com/office/drawing/2014/main" id="{A8FB55D9-8D6F-C68F-15AC-3ACC8EDC550E}"/>
              </a:ext>
            </a:extLst>
          </p:cNvPr>
          <p:cNvSpPr txBox="1"/>
          <p:nvPr/>
        </p:nvSpPr>
        <p:spPr>
          <a:xfrm>
            <a:off x="4923516" y="833352"/>
            <a:ext cx="6590460" cy="923330"/>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Montserrat" panose="00000500000000000000" pitchFamily="2" charset="0"/>
              </a:rPr>
              <a:t>Artificial intelligence (AI) is a branch of computer science focused on solving problems related to human intelligence, such as learning</a:t>
            </a:r>
            <a:r>
              <a:rPr lang="en-US" dirty="0">
                <a:latin typeface="Montserrat" panose="00000500000000000000" pitchFamily="2" charset="0"/>
              </a:rPr>
              <a:t> and </a:t>
            </a:r>
            <a:r>
              <a:rPr lang="en-US" sz="1800" dirty="0">
                <a:latin typeface="Montserrat" panose="00000500000000000000" pitchFamily="2" charset="0"/>
              </a:rPr>
              <a:t>creativity.</a:t>
            </a:r>
            <a:endParaRPr lang="en-US" altLang="en-US" sz="1800" dirty="0">
              <a:solidFill>
                <a:srgbClr val="000000"/>
              </a:solidFill>
              <a:latin typeface="Montserrat" charset="0"/>
              <a:cs typeface="Arial"/>
              <a:sym typeface="Arial"/>
            </a:endParaRPr>
          </a:p>
        </p:txBody>
      </p:sp>
      <p:sp>
        <p:nvSpPr>
          <p:cNvPr id="18" name="TextBox 17">
            <a:extLst>
              <a:ext uri="{FF2B5EF4-FFF2-40B4-BE49-F238E27FC236}">
                <a16:creationId xmlns:a16="http://schemas.microsoft.com/office/drawing/2014/main" id="{F7FF3327-2A81-0875-6E86-219673161929}"/>
              </a:ext>
            </a:extLst>
          </p:cNvPr>
          <p:cNvSpPr txBox="1"/>
          <p:nvPr/>
        </p:nvSpPr>
        <p:spPr>
          <a:xfrm>
            <a:off x="4873596" y="3741681"/>
            <a:ext cx="6741174" cy="923330"/>
          </a:xfrm>
          <a:prstGeom prst="rect">
            <a:avLst/>
          </a:prstGeom>
          <a:noFill/>
        </p:spPr>
        <p:txBody>
          <a:bodyPr wrap="square">
            <a:spAutoFit/>
          </a:bodyPr>
          <a:lstStyle/>
          <a:p>
            <a:pPr marL="342900" indent="-342900">
              <a:buFont typeface="Arial" pitchFamily="34" charset="0"/>
              <a:buChar char="•"/>
            </a:pPr>
            <a:r>
              <a:rPr lang="en-US" kern="1200" dirty="0">
                <a:solidFill>
                  <a:schemeClr val="tx1"/>
                </a:solidFill>
                <a:latin typeface="Montserrat" charset="0"/>
                <a:ea typeface="+mn-ea"/>
              </a:rPr>
              <a:t>Generative AI (</a:t>
            </a:r>
            <a:r>
              <a:rPr lang="en-US" kern="1200" dirty="0" err="1">
                <a:solidFill>
                  <a:schemeClr val="tx1"/>
                </a:solidFill>
                <a:latin typeface="Montserrat" charset="0"/>
                <a:ea typeface="+mn-ea"/>
              </a:rPr>
              <a:t>GenAI</a:t>
            </a:r>
            <a:r>
              <a:rPr lang="en-US" kern="1200" dirty="0">
                <a:solidFill>
                  <a:schemeClr val="tx1"/>
                </a:solidFill>
                <a:latin typeface="Montserrat" charset="0"/>
                <a:ea typeface="+mn-ea"/>
              </a:rPr>
              <a:t>) is a type of AI that can create new content distinct from the content/data on which it was trained on. </a:t>
            </a:r>
          </a:p>
        </p:txBody>
      </p:sp>
    </p:spTree>
    <p:extLst>
      <p:ext uri="{BB962C8B-B14F-4D97-AF65-F5344CB8AC3E}">
        <p14:creationId xmlns:p14="http://schemas.microsoft.com/office/powerpoint/2010/main" val="1524540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1DB71-FFF4-42C0-B3AA-E0110CD6CF6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EAF28B8-1FB1-B4BA-85F5-C5E7E1A851B2}"/>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968DAF54-0EC8-EFBA-F016-F4F64EAFBFC4}"/>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0D40AE35-8803-3E00-CEAC-5E2399244260}"/>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What is Deep Learning</a:t>
            </a:r>
          </a:p>
        </p:txBody>
      </p:sp>
      <p:sp>
        <p:nvSpPr>
          <p:cNvPr id="9" name="TextBox 8">
            <a:extLst>
              <a:ext uri="{FF2B5EF4-FFF2-40B4-BE49-F238E27FC236}">
                <a16:creationId xmlns:a16="http://schemas.microsoft.com/office/drawing/2014/main" id="{E34E520B-C4D2-FB05-E660-9CEC950F09E1}"/>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2" name="Rectangle 1">
            <a:extLst>
              <a:ext uri="{FF2B5EF4-FFF2-40B4-BE49-F238E27FC236}">
                <a16:creationId xmlns:a16="http://schemas.microsoft.com/office/drawing/2014/main" id="{58802A47-80D5-D44A-DC1E-669E6B5F670C}"/>
              </a:ext>
            </a:extLst>
          </p:cNvPr>
          <p:cNvSpPr/>
          <p:nvPr/>
        </p:nvSpPr>
        <p:spPr>
          <a:xfrm>
            <a:off x="228715" y="1323514"/>
            <a:ext cx="5616500" cy="2934137"/>
          </a:xfrm>
          <a:prstGeom prst="rect">
            <a:avLst/>
          </a:prstGeom>
        </p:spPr>
        <p:txBody>
          <a:bodyPr vert="horz" lIns="91440" tIns="45720" rIns="91440" bIns="45720" rtlCol="0">
            <a:normAutofit lnSpcReduction="10000"/>
          </a:bodyPr>
          <a:lstStyle/>
          <a:p>
            <a:pPr marL="228600" indent="-228600">
              <a:lnSpc>
                <a:spcPct val="90000"/>
              </a:lnSpc>
              <a:spcBef>
                <a:spcPts val="1000"/>
              </a:spcBef>
              <a:buClr>
                <a:srgbClr val="00B0F0"/>
              </a:buClr>
              <a:buFont typeface="Arial" panose="020B0604020202020204" pitchFamily="34" charset="0"/>
              <a:buChar char="•"/>
            </a:pPr>
            <a:r>
              <a:rPr lang="en-CA" dirty="0">
                <a:latin typeface="Montserrat" panose="00000500000000000000" pitchFamily="2" charset="0"/>
              </a:rPr>
              <a:t>Deep Learning is a specialized field of Machine Learning that relies on training in Deep Artificial Neural Networks (ANNs) using large datasets such as images. </a:t>
            </a:r>
          </a:p>
          <a:p>
            <a:pPr marL="228600" indent="-228600">
              <a:lnSpc>
                <a:spcPct val="90000"/>
              </a:lnSpc>
              <a:spcBef>
                <a:spcPts val="1000"/>
              </a:spcBef>
              <a:buClr>
                <a:srgbClr val="00B0F0"/>
              </a:buClr>
              <a:buFont typeface="Arial" panose="020B0604020202020204" pitchFamily="34" charset="0"/>
              <a:buChar char="•"/>
            </a:pPr>
            <a:r>
              <a:rPr lang="en-CA" dirty="0">
                <a:latin typeface="Montserrat" panose="00000500000000000000" pitchFamily="2" charset="0"/>
              </a:rPr>
              <a:t>ANNs are information-processing models inspired by the human brain.</a:t>
            </a:r>
          </a:p>
          <a:p>
            <a:pPr marL="228600" indent="-228600">
              <a:lnSpc>
                <a:spcPct val="90000"/>
              </a:lnSpc>
              <a:spcBef>
                <a:spcPts val="1000"/>
              </a:spcBef>
              <a:buClr>
                <a:srgbClr val="00B0F0"/>
              </a:buClr>
              <a:buFont typeface="Arial" panose="020B0604020202020204" pitchFamily="34" charset="0"/>
              <a:buChar char="•"/>
            </a:pPr>
            <a:r>
              <a:rPr lang="en-CA" dirty="0">
                <a:latin typeface="Montserrat" panose="00000500000000000000" pitchFamily="2" charset="0"/>
              </a:rPr>
              <a:t>The human brain consists of billions of neurons that communicate </a:t>
            </a:r>
            <a:r>
              <a:rPr lang="en-US" dirty="0">
                <a:latin typeface="Montserrat" panose="00000500000000000000" pitchFamily="2" charset="0"/>
              </a:rPr>
              <a:t>with each other using electrical and chemical signals and enable humans to see, feel, and make decisions</a:t>
            </a:r>
            <a:r>
              <a:rPr lang="en-CA" dirty="0">
                <a:latin typeface="Montserrat" panose="00000500000000000000" pitchFamily="2" charset="0"/>
              </a:rPr>
              <a:t>. </a:t>
            </a:r>
          </a:p>
        </p:txBody>
      </p:sp>
      <p:pic>
        <p:nvPicPr>
          <p:cNvPr id="3" name="Picture 2" descr="Image result for deep learning">
            <a:extLst>
              <a:ext uri="{FF2B5EF4-FFF2-40B4-BE49-F238E27FC236}">
                <a16:creationId xmlns:a16="http://schemas.microsoft.com/office/drawing/2014/main" id="{B91A7A99-230C-A0ED-46FE-E09E948445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3160" y="826819"/>
            <a:ext cx="3592372" cy="3575290"/>
          </a:xfrm>
          <a:prstGeom prst="rect">
            <a:avLst/>
          </a:prstGeom>
          <a:noFill/>
          <a:extLst>
            <a:ext uri="{909E8E84-426E-40DD-AFC4-6F175D3DCCD1}">
              <a14:hiddenFill xmlns:a14="http://schemas.microsoft.com/office/drawing/2010/main">
                <a:solidFill>
                  <a:srgbClr val="FFFFFF"/>
                </a:solidFill>
              </a14:hiddenFill>
            </a:ext>
          </a:extLst>
        </p:spPr>
      </p:pic>
      <p:sp>
        <p:nvSpPr>
          <p:cNvPr id="4" name="Left Brace 3">
            <a:extLst>
              <a:ext uri="{FF2B5EF4-FFF2-40B4-BE49-F238E27FC236}">
                <a16:creationId xmlns:a16="http://schemas.microsoft.com/office/drawing/2014/main" id="{688125ED-DE53-41DA-6894-F08F1B72D3B0}"/>
              </a:ext>
            </a:extLst>
          </p:cNvPr>
          <p:cNvSpPr/>
          <p:nvPr/>
        </p:nvSpPr>
        <p:spPr>
          <a:xfrm>
            <a:off x="6392219" y="826819"/>
            <a:ext cx="574159" cy="3653467"/>
          </a:xfrm>
          <a:prstGeom prst="leftBrace">
            <a:avLst>
              <a:gd name="adj1" fmla="val 82407"/>
              <a:gd name="adj2" fmla="val 50000"/>
            </a:avLst>
          </a:prstGeom>
          <a:ln w="57150">
            <a:solidFill>
              <a:srgbClr val="0C175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46"/>
            <a:endParaRPr lang="en-CA" sz="2700">
              <a:solidFill>
                <a:srgbClr val="0C1752"/>
              </a:solidFill>
              <a:latin typeface="Cambria" panose="02040503050406030204"/>
            </a:endParaRPr>
          </a:p>
        </p:txBody>
      </p:sp>
      <p:sp>
        <p:nvSpPr>
          <p:cNvPr id="10" name="Left Brace 9">
            <a:extLst>
              <a:ext uri="{FF2B5EF4-FFF2-40B4-BE49-F238E27FC236}">
                <a16:creationId xmlns:a16="http://schemas.microsoft.com/office/drawing/2014/main" id="{BE9196DD-753A-89C9-EC7A-2E7E7073F256}"/>
              </a:ext>
            </a:extLst>
          </p:cNvPr>
          <p:cNvSpPr/>
          <p:nvPr/>
        </p:nvSpPr>
        <p:spPr>
          <a:xfrm rot="10800000">
            <a:off x="10362128" y="881698"/>
            <a:ext cx="574159" cy="3594431"/>
          </a:xfrm>
          <a:prstGeom prst="leftBrace">
            <a:avLst>
              <a:gd name="adj1" fmla="val 82407"/>
              <a:gd name="adj2" fmla="val 50000"/>
            </a:avLst>
          </a:prstGeom>
          <a:ln w="57150">
            <a:solidFill>
              <a:srgbClr val="0C175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46"/>
            <a:endParaRPr lang="en-CA" sz="2700">
              <a:solidFill>
                <a:srgbClr val="0C1752"/>
              </a:solidFill>
              <a:latin typeface="Cambria" panose="02040503050406030204"/>
            </a:endParaRPr>
          </a:p>
        </p:txBody>
      </p:sp>
      <p:sp>
        <p:nvSpPr>
          <p:cNvPr id="11" name="Rectangle 10">
            <a:extLst>
              <a:ext uri="{FF2B5EF4-FFF2-40B4-BE49-F238E27FC236}">
                <a16:creationId xmlns:a16="http://schemas.microsoft.com/office/drawing/2014/main" id="{DD035B89-7605-85EC-3973-A473D8EE7862}"/>
              </a:ext>
            </a:extLst>
          </p:cNvPr>
          <p:cNvSpPr/>
          <p:nvPr/>
        </p:nvSpPr>
        <p:spPr>
          <a:xfrm>
            <a:off x="1515747" y="6415630"/>
            <a:ext cx="8567819" cy="523220"/>
          </a:xfrm>
          <a:prstGeom prst="rect">
            <a:avLst/>
          </a:prstGeom>
        </p:spPr>
        <p:txBody>
          <a:bodyPr wrap="square">
            <a:spAutoFit/>
          </a:bodyPr>
          <a:lstStyle/>
          <a:p>
            <a:pPr defTabSz="914446"/>
            <a:r>
              <a:rPr lang="en-CA" sz="1400" b="1" dirty="0">
                <a:solidFill>
                  <a:srgbClr val="000000"/>
                </a:solidFill>
                <a:latin typeface="Cambria" panose="02040503050406030204"/>
              </a:rPr>
              <a:t>Photo Credit: </a:t>
            </a:r>
            <a:r>
              <a:rPr lang="en-CA" sz="1400" dirty="0">
                <a:solidFill>
                  <a:srgbClr val="000000"/>
                </a:solidFill>
                <a:latin typeface="Cambria" panose="02040503050406030204"/>
                <a:hlinkClick r:id="rId5"/>
              </a:rPr>
              <a:t>https://pixabay.com/en/neural-network-thought-mind-mental-3816319/</a:t>
            </a:r>
            <a:endParaRPr lang="en-CA" sz="1400" dirty="0">
              <a:solidFill>
                <a:srgbClr val="000000"/>
              </a:solidFill>
              <a:latin typeface="Cambria" panose="02040503050406030204"/>
            </a:endParaRPr>
          </a:p>
          <a:p>
            <a:pPr defTabSz="914446"/>
            <a:endParaRPr lang="en-CA" sz="1400" dirty="0">
              <a:solidFill>
                <a:srgbClr val="000000"/>
              </a:solidFill>
              <a:latin typeface="Cambria" panose="02040503050406030204"/>
            </a:endParaRPr>
          </a:p>
        </p:txBody>
      </p:sp>
      <p:sp>
        <p:nvSpPr>
          <p:cNvPr id="12" name="Rectangle 11">
            <a:extLst>
              <a:ext uri="{FF2B5EF4-FFF2-40B4-BE49-F238E27FC236}">
                <a16:creationId xmlns:a16="http://schemas.microsoft.com/office/drawing/2014/main" id="{4FFC531B-7946-D374-DDA0-CF4E68A2A007}"/>
              </a:ext>
            </a:extLst>
          </p:cNvPr>
          <p:cNvSpPr/>
          <p:nvPr/>
        </p:nvSpPr>
        <p:spPr>
          <a:xfrm>
            <a:off x="5528181" y="2007221"/>
            <a:ext cx="967098" cy="584775"/>
          </a:xfrm>
          <a:prstGeom prst="rect">
            <a:avLst/>
          </a:prstGeom>
        </p:spPr>
        <p:txBody>
          <a:bodyPr wrap="square">
            <a:spAutoFit/>
          </a:bodyPr>
          <a:lstStyle/>
          <a:p>
            <a:pPr algn="ctr" defTabSz="914446">
              <a:buSzPct val="120000"/>
            </a:pPr>
            <a:r>
              <a:rPr lang="en-US" sz="1600" b="1" dirty="0">
                <a:solidFill>
                  <a:srgbClr val="0C1752"/>
                </a:solidFill>
                <a:latin typeface="Montserrat" panose="00000500000000000000" pitchFamily="2" charset="0"/>
                <a:ea typeface="Arial" charset="0"/>
                <a:cs typeface="Arial" charset="0"/>
              </a:rPr>
              <a:t>INPUT DATA</a:t>
            </a:r>
          </a:p>
        </p:txBody>
      </p:sp>
      <p:sp>
        <p:nvSpPr>
          <p:cNvPr id="13" name="Rectangle 12">
            <a:extLst>
              <a:ext uri="{FF2B5EF4-FFF2-40B4-BE49-F238E27FC236}">
                <a16:creationId xmlns:a16="http://schemas.microsoft.com/office/drawing/2014/main" id="{B86A9CA0-184E-FFE1-C9D8-CB8B73CE9CC8}"/>
              </a:ext>
            </a:extLst>
          </p:cNvPr>
          <p:cNvSpPr/>
          <p:nvPr/>
        </p:nvSpPr>
        <p:spPr>
          <a:xfrm>
            <a:off x="10741390" y="2020212"/>
            <a:ext cx="1221895" cy="584775"/>
          </a:xfrm>
          <a:prstGeom prst="rect">
            <a:avLst/>
          </a:prstGeom>
        </p:spPr>
        <p:txBody>
          <a:bodyPr wrap="square">
            <a:spAutoFit/>
          </a:bodyPr>
          <a:lstStyle/>
          <a:p>
            <a:pPr defTabSz="914446">
              <a:buSzPct val="120000"/>
            </a:pPr>
            <a:r>
              <a:rPr lang="en-US" sz="1600" b="1" dirty="0">
                <a:solidFill>
                  <a:srgbClr val="0C1752"/>
                </a:solidFill>
                <a:latin typeface="Montserrat" panose="00000500000000000000" pitchFamily="2" charset="0"/>
                <a:ea typeface="Arial" charset="0"/>
                <a:cs typeface="Arial" charset="0"/>
              </a:rPr>
              <a:t>TARGET OUTPUTS</a:t>
            </a:r>
          </a:p>
        </p:txBody>
      </p:sp>
      <p:cxnSp>
        <p:nvCxnSpPr>
          <p:cNvPr id="14" name="Straight Arrow Connector 13">
            <a:extLst>
              <a:ext uri="{FF2B5EF4-FFF2-40B4-BE49-F238E27FC236}">
                <a16:creationId xmlns:a16="http://schemas.microsoft.com/office/drawing/2014/main" id="{A0E02B13-1D57-AA42-1C07-8195B27F3EEA}"/>
              </a:ext>
            </a:extLst>
          </p:cNvPr>
          <p:cNvCxnSpPr/>
          <p:nvPr/>
        </p:nvCxnSpPr>
        <p:spPr>
          <a:xfrm>
            <a:off x="7030188" y="4640878"/>
            <a:ext cx="3267356" cy="0"/>
          </a:xfrm>
          <a:prstGeom prst="straightConnector1">
            <a:avLst/>
          </a:prstGeom>
          <a:ln w="57150">
            <a:solidFill>
              <a:srgbClr val="0C175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BEEA202-FE32-2BB1-6DD2-5879BA6804CC}"/>
              </a:ext>
            </a:extLst>
          </p:cNvPr>
          <p:cNvSpPr/>
          <p:nvPr/>
        </p:nvSpPr>
        <p:spPr>
          <a:xfrm>
            <a:off x="7531584" y="4305749"/>
            <a:ext cx="2759089" cy="338554"/>
          </a:xfrm>
          <a:prstGeom prst="rect">
            <a:avLst/>
          </a:prstGeom>
        </p:spPr>
        <p:txBody>
          <a:bodyPr wrap="none">
            <a:spAutoFit/>
          </a:bodyPr>
          <a:lstStyle/>
          <a:p>
            <a:pPr defTabSz="914446">
              <a:buSzPct val="120000"/>
            </a:pPr>
            <a:r>
              <a:rPr lang="en-US" sz="1600" b="1" dirty="0">
                <a:solidFill>
                  <a:srgbClr val="0C1752"/>
                </a:solidFill>
                <a:latin typeface="Montserrat" panose="00000500000000000000" pitchFamily="2" charset="0"/>
                <a:ea typeface="Arial" charset="0"/>
                <a:cs typeface="Arial" charset="0"/>
              </a:rPr>
              <a:t>DEEP (HIDDEN LAYERS)</a:t>
            </a:r>
          </a:p>
        </p:txBody>
      </p:sp>
    </p:spTree>
    <p:extLst>
      <p:ext uri="{BB962C8B-B14F-4D97-AF65-F5344CB8AC3E}">
        <p14:creationId xmlns:p14="http://schemas.microsoft.com/office/powerpoint/2010/main" val="2042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0D220-C0A7-4D9F-9C01-E8CD577811B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BC0B107-6B09-55E7-821F-2F87BEA85930}"/>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CE68C659-4AD3-5560-8214-8DD832478B16}"/>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CAE99C7B-CA5B-57D6-C4E6-C4D2D0ACE20F}"/>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Machine Learning Big Picture</a:t>
            </a:r>
          </a:p>
        </p:txBody>
      </p:sp>
      <p:sp>
        <p:nvSpPr>
          <p:cNvPr id="9" name="TextBox 8">
            <a:extLst>
              <a:ext uri="{FF2B5EF4-FFF2-40B4-BE49-F238E27FC236}">
                <a16:creationId xmlns:a16="http://schemas.microsoft.com/office/drawing/2014/main" id="{F8924B74-D596-C4F9-A669-2DA894031F7B}"/>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4" name="Rounded Rectangle 4">
            <a:extLst>
              <a:ext uri="{FF2B5EF4-FFF2-40B4-BE49-F238E27FC236}">
                <a16:creationId xmlns:a16="http://schemas.microsoft.com/office/drawing/2014/main" id="{D452B8A3-B75F-538F-C688-727D1418B5C5}"/>
              </a:ext>
            </a:extLst>
          </p:cNvPr>
          <p:cNvSpPr/>
          <p:nvPr/>
        </p:nvSpPr>
        <p:spPr>
          <a:xfrm>
            <a:off x="569886" y="1601256"/>
            <a:ext cx="2495616" cy="3302000"/>
          </a:xfrm>
          <a:prstGeom prst="roundRect">
            <a:avLst/>
          </a:prstGeom>
          <a:solidFill>
            <a:srgbClr val="D56E4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CA" sz="1600" b="1" dirty="0">
                <a:solidFill>
                  <a:srgbClr val="000000"/>
                </a:solidFill>
                <a:latin typeface="Montserrat" panose="00000500000000000000" pitchFamily="2" charset="0"/>
              </a:rPr>
              <a:t>ARTIFICIAL INTELLIGENCE</a:t>
            </a:r>
          </a:p>
          <a:p>
            <a:pPr algn="ctr" defTabSz="914446"/>
            <a:r>
              <a:rPr lang="en-CA" sz="1600" dirty="0">
                <a:solidFill>
                  <a:srgbClr val="000000"/>
                </a:solidFill>
                <a:latin typeface="Montserrat" panose="00000500000000000000" pitchFamily="2" charset="0"/>
              </a:rPr>
              <a:t>Science that enables computers to mimic human intelligence. Subfields: Machine Learning, robotics, and computer vision</a:t>
            </a:r>
          </a:p>
        </p:txBody>
      </p:sp>
      <p:sp>
        <p:nvSpPr>
          <p:cNvPr id="10" name="Rounded Rectangle 7">
            <a:extLst>
              <a:ext uri="{FF2B5EF4-FFF2-40B4-BE49-F238E27FC236}">
                <a16:creationId xmlns:a16="http://schemas.microsoft.com/office/drawing/2014/main" id="{30F1C723-A442-88AE-3C26-5F72A19CF109}"/>
              </a:ext>
            </a:extLst>
          </p:cNvPr>
          <p:cNvSpPr/>
          <p:nvPr/>
        </p:nvSpPr>
        <p:spPr>
          <a:xfrm>
            <a:off x="3749982" y="1601257"/>
            <a:ext cx="1747284" cy="3424439"/>
          </a:xfrm>
          <a:prstGeom prst="roundRect">
            <a:avLst/>
          </a:prstGeom>
          <a:solidFill>
            <a:srgbClr val="D56E4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CA" sz="1600" b="1" dirty="0">
                <a:solidFill>
                  <a:srgbClr val="000000"/>
                </a:solidFill>
                <a:latin typeface="Montserrat" panose="00000500000000000000" pitchFamily="2" charset="0"/>
              </a:rPr>
              <a:t>MACHINE LEARNING</a:t>
            </a:r>
          </a:p>
          <a:p>
            <a:pPr algn="ctr" defTabSz="914446"/>
            <a:r>
              <a:rPr lang="en-CA" sz="1600" dirty="0">
                <a:solidFill>
                  <a:srgbClr val="000000"/>
                </a:solidFill>
                <a:latin typeface="Montserrat" panose="00000500000000000000" pitchFamily="2" charset="0"/>
              </a:rPr>
              <a:t>Subset of AI that enables machines to improve at tasks with experience</a:t>
            </a:r>
          </a:p>
        </p:txBody>
      </p:sp>
      <p:sp>
        <p:nvSpPr>
          <p:cNvPr id="11" name="Rounded Rectangle 8">
            <a:extLst>
              <a:ext uri="{FF2B5EF4-FFF2-40B4-BE49-F238E27FC236}">
                <a16:creationId xmlns:a16="http://schemas.microsoft.com/office/drawing/2014/main" id="{9015D6FC-2BD7-FFDE-5EB5-4179901FFAB2}"/>
              </a:ext>
            </a:extLst>
          </p:cNvPr>
          <p:cNvSpPr/>
          <p:nvPr/>
        </p:nvSpPr>
        <p:spPr>
          <a:xfrm>
            <a:off x="6233826" y="1689116"/>
            <a:ext cx="3195028" cy="981705"/>
          </a:xfrm>
          <a:prstGeom prst="roundRect">
            <a:avLst/>
          </a:prstGeom>
          <a:solidFill>
            <a:srgbClr val="D56E4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CA" sz="1400" b="1" dirty="0">
                <a:solidFill>
                  <a:srgbClr val="000000"/>
                </a:solidFill>
                <a:latin typeface="Montserrat" panose="00000500000000000000" pitchFamily="2" charset="0"/>
              </a:rPr>
              <a:t>SUPERVISED LEARNING</a:t>
            </a:r>
          </a:p>
          <a:p>
            <a:pPr algn="ctr" defTabSz="914446"/>
            <a:r>
              <a:rPr lang="en-CA" sz="1400" dirty="0">
                <a:solidFill>
                  <a:srgbClr val="000000"/>
                </a:solidFill>
                <a:latin typeface="Montserrat" panose="00000500000000000000" pitchFamily="2" charset="0"/>
              </a:rPr>
              <a:t>Training algorithms using labeled input/output data.</a:t>
            </a:r>
          </a:p>
        </p:txBody>
      </p:sp>
      <p:sp>
        <p:nvSpPr>
          <p:cNvPr id="12" name="Rounded Rectangle 9">
            <a:extLst>
              <a:ext uri="{FF2B5EF4-FFF2-40B4-BE49-F238E27FC236}">
                <a16:creationId xmlns:a16="http://schemas.microsoft.com/office/drawing/2014/main" id="{CD866FA0-E6D5-8DA0-6BF2-E907FE9303F7}"/>
              </a:ext>
            </a:extLst>
          </p:cNvPr>
          <p:cNvSpPr/>
          <p:nvPr/>
        </p:nvSpPr>
        <p:spPr>
          <a:xfrm>
            <a:off x="6206750" y="2971379"/>
            <a:ext cx="3222105" cy="914400"/>
          </a:xfrm>
          <a:prstGeom prst="roundRect">
            <a:avLst/>
          </a:prstGeom>
          <a:solidFill>
            <a:srgbClr val="D56E4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CA" sz="1200" b="1" dirty="0">
                <a:solidFill>
                  <a:srgbClr val="000000"/>
                </a:solidFill>
                <a:latin typeface="Montserrat" panose="00000500000000000000" pitchFamily="2" charset="0"/>
              </a:rPr>
              <a:t>UNSUPERVISED LEARNING</a:t>
            </a:r>
          </a:p>
          <a:p>
            <a:pPr algn="ctr" defTabSz="914446"/>
            <a:r>
              <a:rPr lang="en-CA" sz="1200" dirty="0">
                <a:solidFill>
                  <a:srgbClr val="000000"/>
                </a:solidFill>
                <a:latin typeface="Montserrat" panose="00000500000000000000" pitchFamily="2" charset="0"/>
              </a:rPr>
              <a:t>Training algorithms with no labelled data. It attempts to discover hidden patterns on its own.</a:t>
            </a:r>
          </a:p>
        </p:txBody>
      </p:sp>
      <p:sp>
        <p:nvSpPr>
          <p:cNvPr id="13" name="Rounded Rectangle 10">
            <a:extLst>
              <a:ext uri="{FF2B5EF4-FFF2-40B4-BE49-F238E27FC236}">
                <a16:creationId xmlns:a16="http://schemas.microsoft.com/office/drawing/2014/main" id="{F315D8F4-BD37-A315-0E61-2F87D7ADCD4F}"/>
              </a:ext>
            </a:extLst>
          </p:cNvPr>
          <p:cNvSpPr/>
          <p:nvPr/>
        </p:nvSpPr>
        <p:spPr>
          <a:xfrm>
            <a:off x="6218294" y="4111295"/>
            <a:ext cx="3210560" cy="990725"/>
          </a:xfrm>
          <a:prstGeom prst="roundRect">
            <a:avLst/>
          </a:prstGeom>
          <a:solidFill>
            <a:srgbClr val="D56E4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CA" sz="1200" b="1" dirty="0">
                <a:solidFill>
                  <a:srgbClr val="000000"/>
                </a:solidFill>
                <a:latin typeface="Montserrat" panose="00000500000000000000" pitchFamily="2" charset="0"/>
              </a:rPr>
              <a:t>REINFORCEMENT LEARNING</a:t>
            </a:r>
          </a:p>
          <a:p>
            <a:pPr algn="ctr" defTabSz="914446"/>
            <a:r>
              <a:rPr lang="en-CA" sz="1200" dirty="0">
                <a:solidFill>
                  <a:srgbClr val="000000"/>
                </a:solidFill>
                <a:latin typeface="Montserrat" panose="00000500000000000000" pitchFamily="2" charset="0"/>
              </a:rPr>
              <a:t>The algorithm takes actions to maximize cumulative reward.</a:t>
            </a:r>
          </a:p>
        </p:txBody>
      </p:sp>
      <p:sp>
        <p:nvSpPr>
          <p:cNvPr id="14" name="Right Arrow 12">
            <a:extLst>
              <a:ext uri="{FF2B5EF4-FFF2-40B4-BE49-F238E27FC236}">
                <a16:creationId xmlns:a16="http://schemas.microsoft.com/office/drawing/2014/main" id="{D1EEF023-BFEF-9FE9-1023-97FEC5111AEE}"/>
              </a:ext>
            </a:extLst>
          </p:cNvPr>
          <p:cNvSpPr/>
          <p:nvPr/>
        </p:nvSpPr>
        <p:spPr>
          <a:xfrm>
            <a:off x="3179681" y="3146095"/>
            <a:ext cx="501521" cy="457200"/>
          </a:xfrm>
          <a:prstGeom prst="rightArrow">
            <a:avLst/>
          </a:prstGeom>
          <a:solidFill>
            <a:srgbClr val="0C1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1600">
              <a:solidFill>
                <a:srgbClr val="FFFFFF"/>
              </a:solidFill>
              <a:latin typeface="Montserrat" panose="00000500000000000000" pitchFamily="2" charset="0"/>
            </a:endParaRPr>
          </a:p>
        </p:txBody>
      </p:sp>
      <p:sp>
        <p:nvSpPr>
          <p:cNvPr id="15" name="Right Arrow 13">
            <a:extLst>
              <a:ext uri="{FF2B5EF4-FFF2-40B4-BE49-F238E27FC236}">
                <a16:creationId xmlns:a16="http://schemas.microsoft.com/office/drawing/2014/main" id="{6A5E32AB-0859-2A3E-DC9E-BC2436BD39BC}"/>
              </a:ext>
            </a:extLst>
          </p:cNvPr>
          <p:cNvSpPr/>
          <p:nvPr/>
        </p:nvSpPr>
        <p:spPr>
          <a:xfrm>
            <a:off x="5645735" y="1889677"/>
            <a:ext cx="501521" cy="457200"/>
          </a:xfrm>
          <a:prstGeom prst="rightArrow">
            <a:avLst/>
          </a:prstGeom>
          <a:solidFill>
            <a:srgbClr val="0C1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1600">
              <a:solidFill>
                <a:srgbClr val="FFFFFF"/>
              </a:solidFill>
              <a:latin typeface="Montserrat" panose="00000500000000000000" pitchFamily="2" charset="0"/>
            </a:endParaRPr>
          </a:p>
        </p:txBody>
      </p:sp>
      <p:sp>
        <p:nvSpPr>
          <p:cNvPr id="16" name="Rounded Rectangle 14">
            <a:extLst>
              <a:ext uri="{FF2B5EF4-FFF2-40B4-BE49-F238E27FC236}">
                <a16:creationId xmlns:a16="http://schemas.microsoft.com/office/drawing/2014/main" id="{39FFD4A8-F8FA-EBEB-A019-C3B9D908E795}"/>
              </a:ext>
            </a:extLst>
          </p:cNvPr>
          <p:cNvSpPr/>
          <p:nvPr/>
        </p:nvSpPr>
        <p:spPr>
          <a:xfrm>
            <a:off x="10071629" y="1712276"/>
            <a:ext cx="1486451" cy="354802"/>
          </a:xfrm>
          <a:prstGeom prst="roundRect">
            <a:avLst/>
          </a:prstGeom>
          <a:solidFill>
            <a:srgbClr val="D56E4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CA" sz="1050" b="1" dirty="0">
                <a:solidFill>
                  <a:srgbClr val="000000"/>
                </a:solidFill>
                <a:latin typeface="Montserrat" panose="00000500000000000000" pitchFamily="2" charset="0"/>
              </a:rPr>
              <a:t>CLASSIFICATION</a:t>
            </a:r>
          </a:p>
        </p:txBody>
      </p:sp>
      <p:sp>
        <p:nvSpPr>
          <p:cNvPr id="17" name="Rounded Rectangle 15">
            <a:extLst>
              <a:ext uri="{FF2B5EF4-FFF2-40B4-BE49-F238E27FC236}">
                <a16:creationId xmlns:a16="http://schemas.microsoft.com/office/drawing/2014/main" id="{248C6A34-9635-A4B7-0594-51326D0930C0}"/>
              </a:ext>
            </a:extLst>
          </p:cNvPr>
          <p:cNvSpPr/>
          <p:nvPr/>
        </p:nvSpPr>
        <p:spPr>
          <a:xfrm>
            <a:off x="10087310" y="2252779"/>
            <a:ext cx="1486451" cy="418041"/>
          </a:xfrm>
          <a:prstGeom prst="roundRect">
            <a:avLst/>
          </a:prstGeom>
          <a:solidFill>
            <a:srgbClr val="D56E4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CA" sz="1050" b="1" dirty="0">
                <a:solidFill>
                  <a:srgbClr val="000000"/>
                </a:solidFill>
                <a:latin typeface="Montserrat" panose="00000500000000000000" pitchFamily="2" charset="0"/>
              </a:rPr>
              <a:t>REGRESSION</a:t>
            </a:r>
          </a:p>
        </p:txBody>
      </p:sp>
      <p:sp>
        <p:nvSpPr>
          <p:cNvPr id="18" name="Right Arrow 16">
            <a:extLst>
              <a:ext uri="{FF2B5EF4-FFF2-40B4-BE49-F238E27FC236}">
                <a16:creationId xmlns:a16="http://schemas.microsoft.com/office/drawing/2014/main" id="{C94696B5-DCCB-15A9-FE97-FB95013537DA}"/>
              </a:ext>
            </a:extLst>
          </p:cNvPr>
          <p:cNvSpPr/>
          <p:nvPr/>
        </p:nvSpPr>
        <p:spPr>
          <a:xfrm>
            <a:off x="5639968" y="3148835"/>
            <a:ext cx="501521" cy="457200"/>
          </a:xfrm>
          <a:prstGeom prst="rightArrow">
            <a:avLst/>
          </a:prstGeom>
          <a:solidFill>
            <a:srgbClr val="0C1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1600">
              <a:solidFill>
                <a:srgbClr val="FFFFFF"/>
              </a:solidFill>
              <a:latin typeface="Montserrat" panose="00000500000000000000" pitchFamily="2" charset="0"/>
            </a:endParaRPr>
          </a:p>
        </p:txBody>
      </p:sp>
      <p:sp>
        <p:nvSpPr>
          <p:cNvPr id="19" name="Right Arrow 17">
            <a:extLst>
              <a:ext uri="{FF2B5EF4-FFF2-40B4-BE49-F238E27FC236}">
                <a16:creationId xmlns:a16="http://schemas.microsoft.com/office/drawing/2014/main" id="{F7B55368-FB37-5E79-6137-9A884EDFBC31}"/>
              </a:ext>
            </a:extLst>
          </p:cNvPr>
          <p:cNvSpPr/>
          <p:nvPr/>
        </p:nvSpPr>
        <p:spPr>
          <a:xfrm>
            <a:off x="5659684" y="4372222"/>
            <a:ext cx="501521" cy="457200"/>
          </a:xfrm>
          <a:prstGeom prst="rightArrow">
            <a:avLst/>
          </a:prstGeom>
          <a:solidFill>
            <a:srgbClr val="0C1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1600">
              <a:solidFill>
                <a:srgbClr val="FFFFFF"/>
              </a:solidFill>
              <a:latin typeface="Montserrat" panose="00000500000000000000" pitchFamily="2" charset="0"/>
            </a:endParaRPr>
          </a:p>
        </p:txBody>
      </p:sp>
      <p:sp>
        <p:nvSpPr>
          <p:cNvPr id="20" name="Rounded Rectangle 18">
            <a:extLst>
              <a:ext uri="{FF2B5EF4-FFF2-40B4-BE49-F238E27FC236}">
                <a16:creationId xmlns:a16="http://schemas.microsoft.com/office/drawing/2014/main" id="{77AAA462-445E-FB0D-FFF2-138CEC653A58}"/>
              </a:ext>
            </a:extLst>
          </p:cNvPr>
          <p:cNvSpPr/>
          <p:nvPr/>
        </p:nvSpPr>
        <p:spPr>
          <a:xfrm>
            <a:off x="10087759" y="3209755"/>
            <a:ext cx="1470321" cy="393540"/>
          </a:xfrm>
          <a:prstGeom prst="roundRect">
            <a:avLst/>
          </a:prstGeom>
          <a:solidFill>
            <a:srgbClr val="D56E4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CA" sz="1050" b="1" dirty="0">
                <a:solidFill>
                  <a:srgbClr val="000000"/>
                </a:solidFill>
                <a:latin typeface="Montserrat" panose="00000500000000000000" pitchFamily="2" charset="0"/>
              </a:rPr>
              <a:t>CLUSTERING</a:t>
            </a:r>
          </a:p>
        </p:txBody>
      </p:sp>
      <p:sp>
        <p:nvSpPr>
          <p:cNvPr id="21" name="Right Arrow 13">
            <a:extLst>
              <a:ext uri="{FF2B5EF4-FFF2-40B4-BE49-F238E27FC236}">
                <a16:creationId xmlns:a16="http://schemas.microsoft.com/office/drawing/2014/main" id="{91F9E5CA-A6D5-B0B7-F979-A3A26861E04E}"/>
              </a:ext>
            </a:extLst>
          </p:cNvPr>
          <p:cNvSpPr/>
          <p:nvPr/>
        </p:nvSpPr>
        <p:spPr>
          <a:xfrm>
            <a:off x="9501071" y="1867511"/>
            <a:ext cx="501521" cy="457200"/>
          </a:xfrm>
          <a:prstGeom prst="rightArrow">
            <a:avLst/>
          </a:prstGeom>
          <a:solidFill>
            <a:srgbClr val="0C1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1600">
              <a:solidFill>
                <a:srgbClr val="FFFFFF"/>
              </a:solidFill>
              <a:latin typeface="Montserrat" panose="00000500000000000000" pitchFamily="2" charset="0"/>
            </a:endParaRPr>
          </a:p>
        </p:txBody>
      </p:sp>
      <p:sp>
        <p:nvSpPr>
          <p:cNvPr id="22" name="Right Arrow 13">
            <a:extLst>
              <a:ext uri="{FF2B5EF4-FFF2-40B4-BE49-F238E27FC236}">
                <a16:creationId xmlns:a16="http://schemas.microsoft.com/office/drawing/2014/main" id="{DCEC2203-7F86-C97B-0285-9AE1B0B1CBEC}"/>
              </a:ext>
            </a:extLst>
          </p:cNvPr>
          <p:cNvSpPr/>
          <p:nvPr/>
        </p:nvSpPr>
        <p:spPr>
          <a:xfrm>
            <a:off x="9501071" y="3199979"/>
            <a:ext cx="501521" cy="457200"/>
          </a:xfrm>
          <a:prstGeom prst="rightArrow">
            <a:avLst/>
          </a:prstGeom>
          <a:solidFill>
            <a:srgbClr val="0C1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1600">
              <a:solidFill>
                <a:srgbClr val="FFFFFF"/>
              </a:solidFill>
              <a:latin typeface="Montserrat" panose="00000500000000000000" pitchFamily="2" charset="0"/>
            </a:endParaRPr>
          </a:p>
        </p:txBody>
      </p:sp>
    </p:spTree>
    <p:extLst>
      <p:ext uri="{BB962C8B-B14F-4D97-AF65-F5344CB8AC3E}">
        <p14:creationId xmlns:p14="http://schemas.microsoft.com/office/powerpoint/2010/main" val="188667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23083-C50A-869C-576A-CEF3A938441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CE3D5E8-F22D-3692-151A-B4E5F87525D4}"/>
              </a:ext>
            </a:extLst>
          </p:cNvPr>
          <p:cNvPicPr>
            <a:picLocks noChangeAspect="1"/>
          </p:cNvPicPr>
          <p:nvPr/>
        </p:nvPicPr>
        <p:blipFill>
          <a:blip r:embed="rId2"/>
          <a:stretch>
            <a:fillRect/>
          </a:stretch>
        </p:blipFill>
        <p:spPr>
          <a:xfrm>
            <a:off x="3202" y="0"/>
            <a:ext cx="12224773" cy="6858000"/>
          </a:xfrm>
          <a:prstGeom prst="rect">
            <a:avLst/>
          </a:prstGeom>
        </p:spPr>
      </p:pic>
      <p:pic>
        <p:nvPicPr>
          <p:cNvPr id="6" name="Picture 5">
            <a:extLst>
              <a:ext uri="{FF2B5EF4-FFF2-40B4-BE49-F238E27FC236}">
                <a16:creationId xmlns:a16="http://schemas.microsoft.com/office/drawing/2014/main" id="{7646D44C-CADF-9D33-9E77-01E7FC273078}"/>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B774D7BF-4E53-1B5B-58D9-758359792B61}"/>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Machine Learning: Supervised Learning</a:t>
            </a:r>
          </a:p>
        </p:txBody>
      </p:sp>
      <p:sp>
        <p:nvSpPr>
          <p:cNvPr id="9" name="TextBox 8">
            <a:extLst>
              <a:ext uri="{FF2B5EF4-FFF2-40B4-BE49-F238E27FC236}">
                <a16:creationId xmlns:a16="http://schemas.microsoft.com/office/drawing/2014/main" id="{38AA3C0E-28DF-FC20-5958-C775C2C5A849}"/>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4" name="Rectangle 3">
            <a:extLst>
              <a:ext uri="{FF2B5EF4-FFF2-40B4-BE49-F238E27FC236}">
                <a16:creationId xmlns:a16="http://schemas.microsoft.com/office/drawing/2014/main" id="{BFAEF277-C7D0-7F69-8381-47180FFFA854}"/>
              </a:ext>
            </a:extLst>
          </p:cNvPr>
          <p:cNvSpPr/>
          <p:nvPr/>
        </p:nvSpPr>
        <p:spPr>
          <a:xfrm>
            <a:off x="9753258" y="4519124"/>
            <a:ext cx="1178417" cy="260892"/>
          </a:xfrm>
          <a:prstGeom prst="rect">
            <a:avLst/>
          </a:prstGeom>
          <a:noFill/>
          <a:ln w="57150">
            <a:solidFill>
              <a:srgbClr val="0C1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0" name="Rectangle 9">
            <a:extLst>
              <a:ext uri="{FF2B5EF4-FFF2-40B4-BE49-F238E27FC236}">
                <a16:creationId xmlns:a16="http://schemas.microsoft.com/office/drawing/2014/main" id="{D707D231-A404-3E0E-825E-0551EE612D22}"/>
              </a:ext>
            </a:extLst>
          </p:cNvPr>
          <p:cNvSpPr/>
          <p:nvPr/>
        </p:nvSpPr>
        <p:spPr>
          <a:xfrm>
            <a:off x="9729358" y="2560276"/>
            <a:ext cx="1195852" cy="260892"/>
          </a:xfrm>
          <a:prstGeom prst="rect">
            <a:avLst/>
          </a:prstGeom>
          <a:noFill/>
          <a:ln w="57150">
            <a:solidFill>
              <a:srgbClr val="0C1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1" name="Rectangle 10">
            <a:extLst>
              <a:ext uri="{FF2B5EF4-FFF2-40B4-BE49-F238E27FC236}">
                <a16:creationId xmlns:a16="http://schemas.microsoft.com/office/drawing/2014/main" id="{432FF204-3583-05AF-9346-2EA22E48285E}"/>
              </a:ext>
            </a:extLst>
          </p:cNvPr>
          <p:cNvSpPr/>
          <p:nvPr/>
        </p:nvSpPr>
        <p:spPr>
          <a:xfrm>
            <a:off x="9744010" y="4794718"/>
            <a:ext cx="1187665" cy="260892"/>
          </a:xfrm>
          <a:prstGeom prst="rect">
            <a:avLst/>
          </a:prstGeom>
          <a:noFill/>
          <a:ln w="57150">
            <a:solidFill>
              <a:srgbClr val="0C1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2" name="Rectangle 11">
            <a:extLst>
              <a:ext uri="{FF2B5EF4-FFF2-40B4-BE49-F238E27FC236}">
                <a16:creationId xmlns:a16="http://schemas.microsoft.com/office/drawing/2014/main" id="{81155782-9AC3-EB34-8A16-4A6BF2637CFF}"/>
              </a:ext>
            </a:extLst>
          </p:cNvPr>
          <p:cNvSpPr/>
          <p:nvPr/>
        </p:nvSpPr>
        <p:spPr>
          <a:xfrm>
            <a:off x="9744009" y="5099084"/>
            <a:ext cx="1195852" cy="294200"/>
          </a:xfrm>
          <a:prstGeom prst="rect">
            <a:avLst/>
          </a:prstGeom>
          <a:noFill/>
          <a:ln w="57150">
            <a:solidFill>
              <a:srgbClr val="0C1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3" name="Content Placeholder 2">
            <a:extLst>
              <a:ext uri="{FF2B5EF4-FFF2-40B4-BE49-F238E27FC236}">
                <a16:creationId xmlns:a16="http://schemas.microsoft.com/office/drawing/2014/main" id="{98426DD2-4A4C-7D15-525A-61A77CEE14C4}"/>
              </a:ext>
            </a:extLst>
          </p:cNvPr>
          <p:cNvSpPr>
            <a:spLocks noGrp="1"/>
          </p:cNvSpPr>
          <p:nvPr>
            <p:ph idx="1"/>
          </p:nvPr>
        </p:nvSpPr>
        <p:spPr>
          <a:xfrm>
            <a:off x="383220" y="881388"/>
            <a:ext cx="10283816" cy="883575"/>
          </a:xfrm>
        </p:spPr>
        <p:txBody>
          <a:bodyPr/>
          <a:lstStyle/>
          <a:p>
            <a:r>
              <a:rPr lang="en-US" sz="1867" dirty="0">
                <a:latin typeface="Montserrat" panose="00000500000000000000" pitchFamily="2" charset="0"/>
              </a:rPr>
              <a:t>Supervised machine learning is a type of machine learning where the algorithm is trained on a labelled dataset. </a:t>
            </a:r>
          </a:p>
        </p:txBody>
      </p:sp>
      <p:sp>
        <p:nvSpPr>
          <p:cNvPr id="14" name="Rounded Rectangle 8">
            <a:extLst>
              <a:ext uri="{FF2B5EF4-FFF2-40B4-BE49-F238E27FC236}">
                <a16:creationId xmlns:a16="http://schemas.microsoft.com/office/drawing/2014/main" id="{54D14E68-A8B8-1B6A-332C-E77F13FED2B5}"/>
              </a:ext>
            </a:extLst>
          </p:cNvPr>
          <p:cNvSpPr/>
          <p:nvPr/>
        </p:nvSpPr>
        <p:spPr>
          <a:xfrm>
            <a:off x="5274693" y="3494538"/>
            <a:ext cx="2341242" cy="1159560"/>
          </a:xfrm>
          <a:prstGeom prst="roundRect">
            <a:avLst/>
          </a:prstGeom>
          <a:solidFill>
            <a:srgbClr val="D56E4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CA" sz="1600" b="1" dirty="0">
                <a:solidFill>
                  <a:srgbClr val="000000"/>
                </a:solidFill>
                <a:latin typeface="Montserrat" panose="00000500000000000000" pitchFamily="2" charset="0"/>
              </a:rPr>
              <a:t>Supervised Machine Learning Model</a:t>
            </a:r>
          </a:p>
        </p:txBody>
      </p:sp>
      <p:sp>
        <p:nvSpPr>
          <p:cNvPr id="15" name="Right Arrow 11">
            <a:extLst>
              <a:ext uri="{FF2B5EF4-FFF2-40B4-BE49-F238E27FC236}">
                <a16:creationId xmlns:a16="http://schemas.microsoft.com/office/drawing/2014/main" id="{20F1C272-8269-82F7-9B53-D2AFBA56EB24}"/>
              </a:ext>
            </a:extLst>
          </p:cNvPr>
          <p:cNvSpPr/>
          <p:nvPr/>
        </p:nvSpPr>
        <p:spPr>
          <a:xfrm rot="10800000">
            <a:off x="7661015" y="3785118"/>
            <a:ext cx="1470723" cy="533400"/>
          </a:xfrm>
          <a:prstGeom prst="rightArrow">
            <a:avLst/>
          </a:prstGeom>
          <a:solidFill>
            <a:srgbClr val="0C1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16" name="Rectangle 15">
            <a:extLst>
              <a:ext uri="{FF2B5EF4-FFF2-40B4-BE49-F238E27FC236}">
                <a16:creationId xmlns:a16="http://schemas.microsoft.com/office/drawing/2014/main" id="{E397C92B-F710-8AB2-89DC-E1791F06AF37}"/>
              </a:ext>
            </a:extLst>
          </p:cNvPr>
          <p:cNvSpPr/>
          <p:nvPr/>
        </p:nvSpPr>
        <p:spPr>
          <a:xfrm>
            <a:off x="8857323" y="1235742"/>
            <a:ext cx="2981130" cy="830997"/>
          </a:xfrm>
          <a:prstGeom prst="rect">
            <a:avLst/>
          </a:prstGeom>
        </p:spPr>
        <p:txBody>
          <a:bodyPr wrap="square">
            <a:spAutoFit/>
          </a:bodyPr>
          <a:lstStyle/>
          <a:p>
            <a:pPr algn="ctr" defTabSz="914446">
              <a:buSzPct val="120000"/>
            </a:pPr>
            <a:r>
              <a:rPr lang="en-US" sz="1600" b="1" dirty="0">
                <a:solidFill>
                  <a:srgbClr val="0C1752"/>
                </a:solidFill>
                <a:latin typeface="Montserrat" panose="00000500000000000000" pitchFamily="2" charset="0"/>
                <a:ea typeface="Arial" charset="0"/>
                <a:cs typeface="Arial" charset="0"/>
              </a:rPr>
              <a:t>DESIRED OUTPUT</a:t>
            </a:r>
          </a:p>
          <a:p>
            <a:pPr algn="ctr" defTabSz="914446">
              <a:buSzPct val="120000"/>
            </a:pPr>
            <a:r>
              <a:rPr lang="en-US" sz="1600" b="1" dirty="0">
                <a:solidFill>
                  <a:srgbClr val="0C1752"/>
                </a:solidFill>
                <a:latin typeface="Montserrat" panose="00000500000000000000" pitchFamily="2" charset="0"/>
                <a:ea typeface="Arial" charset="0"/>
                <a:cs typeface="Arial" charset="0"/>
              </a:rPr>
              <a:t>TARGET CLASSES (LABELS)</a:t>
            </a:r>
          </a:p>
        </p:txBody>
      </p:sp>
      <p:sp>
        <p:nvSpPr>
          <p:cNvPr id="17" name="Rectangle 16">
            <a:extLst>
              <a:ext uri="{FF2B5EF4-FFF2-40B4-BE49-F238E27FC236}">
                <a16:creationId xmlns:a16="http://schemas.microsoft.com/office/drawing/2014/main" id="{58F9FAA1-CD39-1011-E86B-C152F7E0539F}"/>
              </a:ext>
            </a:extLst>
          </p:cNvPr>
          <p:cNvSpPr/>
          <p:nvPr/>
        </p:nvSpPr>
        <p:spPr>
          <a:xfrm>
            <a:off x="9105369" y="2560276"/>
            <a:ext cx="1962508" cy="2823850"/>
          </a:xfrm>
          <a:prstGeom prst="rect">
            <a:avLst/>
          </a:prstGeom>
        </p:spPr>
        <p:txBody>
          <a:bodyPr wrap="square">
            <a:spAutoFit/>
          </a:bodyPr>
          <a:lstStyle/>
          <a:p>
            <a:pPr marL="457223" lvl="1" algn="ctr" defTabSz="914446">
              <a:spcBef>
                <a:spcPts val="500"/>
              </a:spcBef>
              <a:buClr>
                <a:srgbClr val="000000"/>
              </a:buClr>
              <a:buSzPts val="1440"/>
            </a:pPr>
            <a:r>
              <a:rPr lang="en-CA" sz="1400" b="1" dirty="0">
                <a:solidFill>
                  <a:srgbClr val="000000"/>
                </a:solidFill>
                <a:latin typeface="Cambria" panose="02040503050406030204"/>
              </a:rPr>
              <a:t>T-SHIRT/TOP</a:t>
            </a:r>
            <a:endParaRPr lang="en-CA" sz="1200" b="1" dirty="0">
              <a:solidFill>
                <a:srgbClr val="000000"/>
              </a:solidFill>
              <a:latin typeface="Cambria" panose="02040503050406030204"/>
            </a:endParaRPr>
          </a:p>
          <a:p>
            <a:pPr marL="457223" lvl="1" algn="ctr" defTabSz="914446">
              <a:spcBef>
                <a:spcPts val="500"/>
              </a:spcBef>
              <a:buClr>
                <a:srgbClr val="000000"/>
              </a:buClr>
              <a:buSzPts val="1440"/>
            </a:pPr>
            <a:r>
              <a:rPr lang="en-CA" sz="1400" b="1" dirty="0">
                <a:solidFill>
                  <a:srgbClr val="000000"/>
                </a:solidFill>
                <a:latin typeface="Cambria" panose="02040503050406030204"/>
              </a:rPr>
              <a:t>TROUSER</a:t>
            </a:r>
            <a:endParaRPr lang="en-CA" sz="1200" b="1" dirty="0">
              <a:solidFill>
                <a:srgbClr val="000000"/>
              </a:solidFill>
              <a:latin typeface="Cambria" panose="02040503050406030204"/>
            </a:endParaRPr>
          </a:p>
          <a:p>
            <a:pPr marL="457223" lvl="1" algn="ctr" defTabSz="914446">
              <a:spcBef>
                <a:spcPts val="500"/>
              </a:spcBef>
              <a:buClr>
                <a:srgbClr val="000000"/>
              </a:buClr>
              <a:buSzPts val="1440"/>
            </a:pPr>
            <a:r>
              <a:rPr lang="en-CA" sz="1400" b="1" dirty="0">
                <a:solidFill>
                  <a:srgbClr val="000000"/>
                </a:solidFill>
                <a:latin typeface="Cambria" panose="02040503050406030204"/>
              </a:rPr>
              <a:t>PULLOVER</a:t>
            </a:r>
            <a:endParaRPr lang="en-CA" sz="1200" b="1" dirty="0">
              <a:solidFill>
                <a:srgbClr val="000000"/>
              </a:solidFill>
              <a:latin typeface="Cambria" panose="02040503050406030204"/>
            </a:endParaRPr>
          </a:p>
          <a:p>
            <a:pPr marL="457223" lvl="1" algn="ctr" defTabSz="914446">
              <a:spcBef>
                <a:spcPts val="500"/>
              </a:spcBef>
              <a:buClr>
                <a:srgbClr val="000000"/>
              </a:buClr>
              <a:buSzPts val="1440"/>
            </a:pPr>
            <a:r>
              <a:rPr lang="en-CA" sz="1400" b="1" dirty="0">
                <a:solidFill>
                  <a:srgbClr val="000000"/>
                </a:solidFill>
                <a:latin typeface="Cambria" panose="02040503050406030204"/>
              </a:rPr>
              <a:t>DRESS</a:t>
            </a:r>
            <a:endParaRPr lang="en-CA" sz="1200" b="1" dirty="0">
              <a:solidFill>
                <a:srgbClr val="000000"/>
              </a:solidFill>
              <a:latin typeface="Cambria" panose="02040503050406030204"/>
            </a:endParaRPr>
          </a:p>
          <a:p>
            <a:pPr marL="457223" lvl="1" algn="ctr" defTabSz="914446">
              <a:spcBef>
                <a:spcPts val="500"/>
              </a:spcBef>
              <a:buClr>
                <a:srgbClr val="000000"/>
              </a:buClr>
              <a:buSzPts val="1440"/>
            </a:pPr>
            <a:r>
              <a:rPr lang="en-CA" sz="1400" b="1" dirty="0">
                <a:solidFill>
                  <a:srgbClr val="000000"/>
                </a:solidFill>
                <a:latin typeface="Cambria" panose="02040503050406030204"/>
              </a:rPr>
              <a:t>COAT</a:t>
            </a:r>
            <a:endParaRPr lang="en-CA" sz="1200" b="1" dirty="0">
              <a:solidFill>
                <a:srgbClr val="000000"/>
              </a:solidFill>
              <a:latin typeface="Cambria" panose="02040503050406030204"/>
            </a:endParaRPr>
          </a:p>
          <a:p>
            <a:pPr marL="457223" lvl="1" algn="ctr" defTabSz="914446">
              <a:spcBef>
                <a:spcPts val="500"/>
              </a:spcBef>
              <a:buClr>
                <a:srgbClr val="000000"/>
              </a:buClr>
              <a:buSzPts val="1440"/>
            </a:pPr>
            <a:r>
              <a:rPr lang="en-CA" sz="1400" b="1" dirty="0">
                <a:solidFill>
                  <a:srgbClr val="000000"/>
                </a:solidFill>
                <a:latin typeface="Cambria" panose="02040503050406030204"/>
              </a:rPr>
              <a:t>SANDAL</a:t>
            </a:r>
            <a:endParaRPr lang="en-CA" sz="1200" b="1" dirty="0">
              <a:solidFill>
                <a:srgbClr val="000000"/>
              </a:solidFill>
              <a:latin typeface="Cambria" panose="02040503050406030204"/>
            </a:endParaRPr>
          </a:p>
          <a:p>
            <a:pPr marL="457223" lvl="1" algn="ctr" defTabSz="914446">
              <a:spcBef>
                <a:spcPts val="500"/>
              </a:spcBef>
              <a:buClr>
                <a:srgbClr val="000000"/>
              </a:buClr>
              <a:buSzPts val="1440"/>
            </a:pPr>
            <a:r>
              <a:rPr lang="en-CA" sz="1400" b="1" dirty="0">
                <a:solidFill>
                  <a:srgbClr val="000000"/>
                </a:solidFill>
                <a:latin typeface="Cambria" panose="02040503050406030204"/>
              </a:rPr>
              <a:t>SHIRT</a:t>
            </a:r>
            <a:endParaRPr lang="en-CA" sz="1200" b="1" dirty="0">
              <a:solidFill>
                <a:srgbClr val="000000"/>
              </a:solidFill>
              <a:latin typeface="Cambria" panose="02040503050406030204"/>
            </a:endParaRPr>
          </a:p>
          <a:p>
            <a:pPr marL="457223" lvl="1" algn="ctr" defTabSz="914446">
              <a:spcBef>
                <a:spcPts val="500"/>
              </a:spcBef>
              <a:buClr>
                <a:srgbClr val="000000"/>
              </a:buClr>
              <a:buSzPts val="1440"/>
            </a:pPr>
            <a:r>
              <a:rPr lang="en-CA" sz="1400" b="1" dirty="0">
                <a:solidFill>
                  <a:srgbClr val="000000"/>
                </a:solidFill>
                <a:latin typeface="Cambria" panose="02040503050406030204"/>
              </a:rPr>
              <a:t>SNEAKER</a:t>
            </a:r>
            <a:endParaRPr lang="en-CA" sz="1200" b="1" dirty="0">
              <a:solidFill>
                <a:srgbClr val="000000"/>
              </a:solidFill>
              <a:latin typeface="Cambria" panose="02040503050406030204"/>
            </a:endParaRPr>
          </a:p>
          <a:p>
            <a:pPr marL="457223" lvl="1" algn="ctr" defTabSz="914446">
              <a:spcBef>
                <a:spcPts val="500"/>
              </a:spcBef>
              <a:buClr>
                <a:srgbClr val="000000"/>
              </a:buClr>
              <a:buSzPts val="1440"/>
            </a:pPr>
            <a:r>
              <a:rPr lang="en-CA" sz="1400" b="1" dirty="0">
                <a:solidFill>
                  <a:srgbClr val="000000"/>
                </a:solidFill>
                <a:latin typeface="Cambria" panose="02040503050406030204"/>
              </a:rPr>
              <a:t>BAG</a:t>
            </a:r>
            <a:endParaRPr lang="en-CA" sz="1200" b="1" dirty="0">
              <a:solidFill>
                <a:srgbClr val="000000"/>
              </a:solidFill>
              <a:latin typeface="Cambria" panose="02040503050406030204"/>
            </a:endParaRPr>
          </a:p>
          <a:p>
            <a:pPr marL="457223" lvl="1" algn="ctr" defTabSz="914446">
              <a:spcBef>
                <a:spcPts val="500"/>
              </a:spcBef>
              <a:buClr>
                <a:srgbClr val="000000"/>
              </a:buClr>
              <a:buSzPts val="1440"/>
            </a:pPr>
            <a:r>
              <a:rPr lang="en-CA" sz="1400" b="1" dirty="0">
                <a:solidFill>
                  <a:srgbClr val="000000"/>
                </a:solidFill>
                <a:latin typeface="Cambria" panose="02040503050406030204"/>
              </a:rPr>
              <a:t>ANKLE BOOT</a:t>
            </a:r>
            <a:endParaRPr lang="en-CA" sz="1200" b="1" dirty="0">
              <a:solidFill>
                <a:srgbClr val="000000"/>
              </a:solidFill>
              <a:latin typeface="Cambria" panose="02040503050406030204"/>
            </a:endParaRPr>
          </a:p>
        </p:txBody>
      </p:sp>
      <p:sp>
        <p:nvSpPr>
          <p:cNvPr id="18" name="Left Brace 17">
            <a:extLst>
              <a:ext uri="{FF2B5EF4-FFF2-40B4-BE49-F238E27FC236}">
                <a16:creationId xmlns:a16="http://schemas.microsoft.com/office/drawing/2014/main" id="{0AA53BB3-500F-81A7-FCD3-643854D0C4F9}"/>
              </a:ext>
            </a:extLst>
          </p:cNvPr>
          <p:cNvSpPr/>
          <p:nvPr/>
        </p:nvSpPr>
        <p:spPr>
          <a:xfrm>
            <a:off x="9367121" y="2119872"/>
            <a:ext cx="574159" cy="3893939"/>
          </a:xfrm>
          <a:prstGeom prst="leftBrace">
            <a:avLst>
              <a:gd name="adj1" fmla="val 82407"/>
              <a:gd name="adj2" fmla="val 50000"/>
            </a:avLst>
          </a:prstGeom>
          <a:ln w="57150">
            <a:solidFill>
              <a:srgbClr val="0C175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46"/>
            <a:endParaRPr lang="en-CA" sz="2700">
              <a:solidFill>
                <a:srgbClr val="000000"/>
              </a:solidFill>
              <a:latin typeface="Cambria" panose="02040503050406030204"/>
            </a:endParaRPr>
          </a:p>
        </p:txBody>
      </p:sp>
      <p:sp>
        <p:nvSpPr>
          <p:cNvPr id="19" name="Left Brace 18">
            <a:extLst>
              <a:ext uri="{FF2B5EF4-FFF2-40B4-BE49-F238E27FC236}">
                <a16:creationId xmlns:a16="http://schemas.microsoft.com/office/drawing/2014/main" id="{A488C61E-119C-7A2C-BEB8-EE2FAA0A1C47}"/>
              </a:ext>
            </a:extLst>
          </p:cNvPr>
          <p:cNvSpPr/>
          <p:nvPr/>
        </p:nvSpPr>
        <p:spPr>
          <a:xfrm rot="10800000">
            <a:off x="10722384" y="2119872"/>
            <a:ext cx="574159" cy="3893939"/>
          </a:xfrm>
          <a:prstGeom prst="leftBrace">
            <a:avLst>
              <a:gd name="adj1" fmla="val 82407"/>
              <a:gd name="adj2" fmla="val 50000"/>
            </a:avLst>
          </a:prstGeom>
          <a:ln w="57150">
            <a:solidFill>
              <a:srgbClr val="0C175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46"/>
            <a:endParaRPr lang="en-CA" sz="2700">
              <a:solidFill>
                <a:srgbClr val="000000"/>
              </a:solidFill>
              <a:latin typeface="Cambria" panose="02040503050406030204"/>
            </a:endParaRPr>
          </a:p>
        </p:txBody>
      </p:sp>
      <p:pic>
        <p:nvPicPr>
          <p:cNvPr id="20" name="Picture 19">
            <a:extLst>
              <a:ext uri="{FF2B5EF4-FFF2-40B4-BE49-F238E27FC236}">
                <a16:creationId xmlns:a16="http://schemas.microsoft.com/office/drawing/2014/main" id="{E693E8DA-E699-D6D6-4023-6F15AC0C6096}"/>
              </a:ext>
            </a:extLst>
          </p:cNvPr>
          <p:cNvPicPr>
            <a:picLocks noChangeAspect="1"/>
          </p:cNvPicPr>
          <p:nvPr/>
        </p:nvPicPr>
        <p:blipFill>
          <a:blip r:embed="rId4"/>
          <a:stretch>
            <a:fillRect/>
          </a:stretch>
        </p:blipFill>
        <p:spPr>
          <a:xfrm>
            <a:off x="1144067" y="2785573"/>
            <a:ext cx="1344442" cy="1277459"/>
          </a:xfrm>
          <a:prstGeom prst="rect">
            <a:avLst/>
          </a:prstGeom>
        </p:spPr>
      </p:pic>
      <p:pic>
        <p:nvPicPr>
          <p:cNvPr id="21" name="Picture 20">
            <a:extLst>
              <a:ext uri="{FF2B5EF4-FFF2-40B4-BE49-F238E27FC236}">
                <a16:creationId xmlns:a16="http://schemas.microsoft.com/office/drawing/2014/main" id="{9BB09205-42C6-2BCD-7EB2-45C22E38C984}"/>
              </a:ext>
            </a:extLst>
          </p:cNvPr>
          <p:cNvPicPr>
            <a:picLocks noChangeAspect="1"/>
          </p:cNvPicPr>
          <p:nvPr/>
        </p:nvPicPr>
        <p:blipFill>
          <a:blip r:embed="rId5"/>
          <a:stretch>
            <a:fillRect/>
          </a:stretch>
        </p:blipFill>
        <p:spPr>
          <a:xfrm>
            <a:off x="2405936" y="2752707"/>
            <a:ext cx="1344168" cy="1280160"/>
          </a:xfrm>
          <a:prstGeom prst="rect">
            <a:avLst/>
          </a:prstGeom>
        </p:spPr>
      </p:pic>
      <p:pic>
        <p:nvPicPr>
          <p:cNvPr id="22" name="Picture 21">
            <a:extLst>
              <a:ext uri="{FF2B5EF4-FFF2-40B4-BE49-F238E27FC236}">
                <a16:creationId xmlns:a16="http://schemas.microsoft.com/office/drawing/2014/main" id="{6C16B6D7-90AC-2283-4737-0E413963889D}"/>
              </a:ext>
            </a:extLst>
          </p:cNvPr>
          <p:cNvPicPr>
            <a:picLocks noChangeAspect="1"/>
          </p:cNvPicPr>
          <p:nvPr/>
        </p:nvPicPr>
        <p:blipFill>
          <a:blip r:embed="rId6"/>
          <a:stretch>
            <a:fillRect/>
          </a:stretch>
        </p:blipFill>
        <p:spPr>
          <a:xfrm>
            <a:off x="1182511" y="4086760"/>
            <a:ext cx="1279478" cy="1284097"/>
          </a:xfrm>
          <a:prstGeom prst="rect">
            <a:avLst/>
          </a:prstGeom>
        </p:spPr>
      </p:pic>
      <p:pic>
        <p:nvPicPr>
          <p:cNvPr id="23" name="Picture 22">
            <a:extLst>
              <a:ext uri="{FF2B5EF4-FFF2-40B4-BE49-F238E27FC236}">
                <a16:creationId xmlns:a16="http://schemas.microsoft.com/office/drawing/2014/main" id="{21A611B4-C2CC-EBB8-54CA-512844E460EB}"/>
              </a:ext>
            </a:extLst>
          </p:cNvPr>
          <p:cNvPicPr>
            <a:picLocks noChangeAspect="1"/>
          </p:cNvPicPr>
          <p:nvPr/>
        </p:nvPicPr>
        <p:blipFill>
          <a:blip r:embed="rId7"/>
          <a:stretch>
            <a:fillRect/>
          </a:stretch>
        </p:blipFill>
        <p:spPr>
          <a:xfrm>
            <a:off x="2453260" y="4086761"/>
            <a:ext cx="1333996" cy="1250331"/>
          </a:xfrm>
          <a:prstGeom prst="rect">
            <a:avLst/>
          </a:prstGeom>
        </p:spPr>
      </p:pic>
      <p:sp>
        <p:nvSpPr>
          <p:cNvPr id="24" name="Right Arrow 25">
            <a:extLst>
              <a:ext uri="{FF2B5EF4-FFF2-40B4-BE49-F238E27FC236}">
                <a16:creationId xmlns:a16="http://schemas.microsoft.com/office/drawing/2014/main" id="{1FE90D64-FDDC-C45F-F68F-A09834431108}"/>
              </a:ext>
            </a:extLst>
          </p:cNvPr>
          <p:cNvSpPr/>
          <p:nvPr/>
        </p:nvSpPr>
        <p:spPr>
          <a:xfrm>
            <a:off x="3950134" y="3869859"/>
            <a:ext cx="1279478" cy="503223"/>
          </a:xfrm>
          <a:prstGeom prst="rightArrow">
            <a:avLst/>
          </a:prstGeom>
          <a:solidFill>
            <a:srgbClr val="0C1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CA" sz="2700">
              <a:solidFill>
                <a:srgbClr val="FFFFFF"/>
              </a:solidFill>
              <a:latin typeface="Cambria" panose="02040503050406030204"/>
            </a:endParaRPr>
          </a:p>
        </p:txBody>
      </p:sp>
      <p:sp>
        <p:nvSpPr>
          <p:cNvPr id="25" name="Rectangle 24">
            <a:extLst>
              <a:ext uri="{FF2B5EF4-FFF2-40B4-BE49-F238E27FC236}">
                <a16:creationId xmlns:a16="http://schemas.microsoft.com/office/drawing/2014/main" id="{A48E102A-D64D-8D35-1266-75B8A792A59C}"/>
              </a:ext>
            </a:extLst>
          </p:cNvPr>
          <p:cNvSpPr/>
          <p:nvPr/>
        </p:nvSpPr>
        <p:spPr>
          <a:xfrm>
            <a:off x="1785276" y="1961539"/>
            <a:ext cx="1524776" cy="338554"/>
          </a:xfrm>
          <a:prstGeom prst="rect">
            <a:avLst/>
          </a:prstGeom>
        </p:spPr>
        <p:txBody>
          <a:bodyPr wrap="none">
            <a:spAutoFit/>
          </a:bodyPr>
          <a:lstStyle/>
          <a:p>
            <a:pPr defTabSz="914446">
              <a:buSzPct val="120000"/>
            </a:pPr>
            <a:r>
              <a:rPr lang="en-US" sz="1600" b="1" dirty="0">
                <a:solidFill>
                  <a:srgbClr val="0C1752"/>
                </a:solidFill>
                <a:latin typeface="Montserrat" panose="00000500000000000000" pitchFamily="2" charset="0"/>
                <a:ea typeface="Arial" charset="0"/>
                <a:cs typeface="Arial" charset="0"/>
              </a:rPr>
              <a:t>INPUT DATA</a:t>
            </a:r>
          </a:p>
        </p:txBody>
      </p:sp>
    </p:spTree>
    <p:extLst>
      <p:ext uri="{BB962C8B-B14F-4D97-AF65-F5344CB8AC3E}">
        <p14:creationId xmlns:p14="http://schemas.microsoft.com/office/powerpoint/2010/main" val="339497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14" grpId="0" animBg="1"/>
      <p:bldP spid="15" grpId="0" animBg="1"/>
      <p:bldP spid="16" grpId="0"/>
      <p:bldP spid="17" grpId="0"/>
      <p:bldP spid="18" grpId="0" animBg="1"/>
      <p:bldP spid="19" grpId="0" animBg="1"/>
      <p:bldP spid="24" grpId="0" animBg="1"/>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WSP 2020">
      <a:dk1>
        <a:srgbClr val="000000"/>
      </a:dk1>
      <a:lt1>
        <a:srgbClr val="FFFFFF"/>
      </a:lt1>
      <a:dk2>
        <a:srgbClr val="44546A"/>
      </a:dk2>
      <a:lt2>
        <a:srgbClr val="E7E6E6"/>
      </a:lt2>
      <a:accent1>
        <a:srgbClr val="0B8ECC"/>
      </a:accent1>
      <a:accent2>
        <a:srgbClr val="49C0F5"/>
      </a:accent2>
      <a:accent3>
        <a:srgbClr val="35BDAD"/>
      </a:accent3>
      <a:accent4>
        <a:srgbClr val="474AC1"/>
      </a:accent4>
      <a:accent5>
        <a:srgbClr val="26292D"/>
      </a:accent5>
      <a:accent6>
        <a:srgbClr val="8CFCA7"/>
      </a:accent6>
      <a:hlink>
        <a:srgbClr val="0B8ECC"/>
      </a:hlink>
      <a:folHlink>
        <a:srgbClr val="49C0F5"/>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spPr>
      <a:bodyPr rtlCol="0" anchor="ctr">
        <a:noAutofit/>
      </a:bodyPr>
      <a:lstStyle>
        <a:defPPr algn="l">
          <a:defRPr dirty="0"/>
        </a:defPPr>
      </a:lstStyle>
    </a:spDef>
    <a:txDef>
      <a:spPr>
        <a:noFill/>
      </a:spPr>
      <a:bodyPr wrap="square" rtlCol="0">
        <a:noAutofit/>
      </a:bodyPr>
      <a:lstStyle>
        <a:defPPr marL="228600" indent="-228600" algn="l">
          <a:lnSpc>
            <a:spcPct val="120000"/>
          </a:lnSpc>
          <a:spcBef>
            <a:spcPts val="400"/>
          </a:spcBef>
          <a:spcAft>
            <a:spcPts val="1200"/>
          </a:spcAft>
          <a:buClr>
            <a:schemeClr val="accent1"/>
          </a:buClr>
          <a:buFont typeface="Arial" panose="020B0604020202020204" pitchFamily="34" charset="0"/>
          <a:buChar char="•"/>
          <a:defRPr sz="2400" dirty="0" smtClean="0"/>
        </a:defPPr>
      </a:lstStyle>
    </a:txDef>
  </a:objectDefaults>
  <a:extraClrSchemeLst/>
  <a:extLst>
    <a:ext uri="{05A4C25C-085E-4340-85A3-A5531E510DB2}">
      <thm15:themeFamily xmlns:thm15="http://schemas.microsoft.com/office/thememl/2012/main" name="WSP Instructional Template 2021 FULL" id="{AE94AF34-459A-4CC8-B9CC-343EAC681191}" vid="{86191A48-A61E-4A5B-AFB2-039AB9BB08C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4330</TotalTime>
  <Words>3653</Words>
  <Application>Microsoft Office PowerPoint</Application>
  <PresentationFormat>Widescreen</PresentationFormat>
  <Paragraphs>433</Paragraphs>
  <Slides>47</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47</vt:i4>
      </vt:variant>
    </vt:vector>
  </HeadingPairs>
  <TitlesOfParts>
    <vt:vector size="56" baseType="lpstr">
      <vt:lpstr>Arial</vt:lpstr>
      <vt:lpstr>Calibri</vt:lpstr>
      <vt:lpstr>Calibri Light</vt:lpstr>
      <vt:lpstr>Cambria</vt:lpstr>
      <vt:lpstr>Cambria Math</vt:lpstr>
      <vt:lpstr>Montserrat</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kukesh kodess</dc:creator>
  <cp:lastModifiedBy>Ryan Ahmed</cp:lastModifiedBy>
  <cp:revision>468</cp:revision>
  <dcterms:created xsi:type="dcterms:W3CDTF">2019-11-18T17:58:36Z</dcterms:created>
  <dcterms:modified xsi:type="dcterms:W3CDTF">2025-01-08T01:45:34Z</dcterms:modified>
</cp:coreProperties>
</file>